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4" r:id="rId9"/>
    <p:sldId id="265" r:id="rId10"/>
    <p:sldId id="266" r:id="rId11"/>
    <p:sldId id="268" r:id="rId12"/>
    <p:sldId id="267" r:id="rId13"/>
    <p:sldId id="269" r:id="rId14"/>
    <p:sldId id="270" r:id="rId15"/>
    <p:sldId id="271" r:id="rId16"/>
    <p:sldId id="272" r:id="rId17"/>
    <p:sldId id="273" r:id="rId18"/>
    <p:sldId id="274" r:id="rId19"/>
    <p:sldId id="275" r:id="rId20"/>
    <p:sldId id="276" r:id="rId21"/>
    <p:sldId id="277" r:id="rId22"/>
    <p:sldId id="279" r:id="rId23"/>
    <p:sldId id="280" r:id="rId24"/>
    <p:sldId id="28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80" d="100"/>
          <a:sy n="80" d="100"/>
        </p:scale>
        <p:origin x="-96" y="-57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D6B6532-9699-4349-A4E5-F307929A03E2}" type="datetimeFigureOut">
              <a:rPr lang="en-US" smtClean="0"/>
              <a:pPr/>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11A64B49-D3B3-48E1-8269-978B02A05602}" type="slidenum">
              <a:rPr lang="en-US" smtClean="0"/>
              <a:pPr/>
              <a:t>‹#›</a:t>
            </a:fld>
            <a:endParaRPr lang="en-US"/>
          </a:p>
        </p:txBody>
      </p:sp>
    </p:spTree>
    <p:extLst>
      <p:ext uri="{BB962C8B-B14F-4D97-AF65-F5344CB8AC3E}">
        <p14:creationId xmlns:p14="http://schemas.microsoft.com/office/powerpoint/2010/main" xmlns="" val="2390441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6B6532-9699-4349-A4E5-F307929A03E2}" type="datetimeFigureOut">
              <a:rPr lang="en-US" smtClean="0"/>
              <a:pPr/>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11A64B49-D3B3-48E1-8269-978B02A05602}" type="slidenum">
              <a:rPr lang="en-US" smtClean="0"/>
              <a:pPr/>
              <a:t>‹#›</a:t>
            </a:fld>
            <a:endParaRPr lang="en-US"/>
          </a:p>
        </p:txBody>
      </p:sp>
    </p:spTree>
    <p:extLst>
      <p:ext uri="{BB962C8B-B14F-4D97-AF65-F5344CB8AC3E}">
        <p14:creationId xmlns:p14="http://schemas.microsoft.com/office/powerpoint/2010/main" xmlns="" val="310405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6B6532-9699-4349-A4E5-F307929A03E2}" type="datetimeFigureOut">
              <a:rPr lang="en-US" smtClean="0"/>
              <a:pPr/>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11A64B49-D3B3-48E1-8269-978B02A05602}" type="slidenum">
              <a:rPr lang="en-US" smtClean="0"/>
              <a:pPr/>
              <a:t>‹#›</a:t>
            </a:fld>
            <a:endParaRPr lang="en-US"/>
          </a:p>
        </p:txBody>
      </p:sp>
    </p:spTree>
    <p:extLst>
      <p:ext uri="{BB962C8B-B14F-4D97-AF65-F5344CB8AC3E}">
        <p14:creationId xmlns:p14="http://schemas.microsoft.com/office/powerpoint/2010/main" xmlns="" val="1566482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6B6532-9699-4349-A4E5-F307929A03E2}" type="datetimeFigureOut">
              <a:rPr lang="en-US" smtClean="0"/>
              <a:pPr/>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11A64B49-D3B3-48E1-8269-978B02A05602}" type="slidenum">
              <a:rPr lang="en-US" smtClean="0"/>
              <a:pPr/>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xmlns="" val="2463678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6B6532-9699-4349-A4E5-F307929A03E2}" type="datetimeFigureOut">
              <a:rPr lang="en-US" smtClean="0"/>
              <a:pPr/>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11A64B49-D3B3-48E1-8269-978B02A05602}" type="slidenum">
              <a:rPr lang="en-US" smtClean="0"/>
              <a:pPr/>
              <a:t>‹#›</a:t>
            </a:fld>
            <a:endParaRPr lang="en-US"/>
          </a:p>
        </p:txBody>
      </p:sp>
    </p:spTree>
    <p:extLst>
      <p:ext uri="{BB962C8B-B14F-4D97-AF65-F5344CB8AC3E}">
        <p14:creationId xmlns:p14="http://schemas.microsoft.com/office/powerpoint/2010/main" xmlns="" val="3321131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D6B6532-9699-4349-A4E5-F307929A03E2}" type="datetimeFigureOut">
              <a:rPr lang="en-US" smtClean="0"/>
              <a:pPr/>
              <a:t>5/8/2020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A64B49-D3B3-48E1-8269-978B02A05602}" type="slidenum">
              <a:rPr lang="en-US" smtClean="0"/>
              <a:pPr/>
              <a:t>‹#›</a:t>
            </a:fld>
            <a:endParaRPr lang="en-US"/>
          </a:p>
        </p:txBody>
      </p:sp>
    </p:spTree>
    <p:extLst>
      <p:ext uri="{BB962C8B-B14F-4D97-AF65-F5344CB8AC3E}">
        <p14:creationId xmlns:p14="http://schemas.microsoft.com/office/powerpoint/2010/main" xmlns="" val="4200533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D6B6532-9699-4349-A4E5-F307929A03E2}" type="datetimeFigureOut">
              <a:rPr lang="en-US" smtClean="0"/>
              <a:pPr/>
              <a:t>5/8/2020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A64B49-D3B3-48E1-8269-978B02A05602}" type="slidenum">
              <a:rPr lang="en-US" smtClean="0"/>
              <a:pPr/>
              <a:t>‹#›</a:t>
            </a:fld>
            <a:endParaRPr lang="en-US"/>
          </a:p>
        </p:txBody>
      </p:sp>
    </p:spTree>
    <p:extLst>
      <p:ext uri="{BB962C8B-B14F-4D97-AF65-F5344CB8AC3E}">
        <p14:creationId xmlns:p14="http://schemas.microsoft.com/office/powerpoint/2010/main" xmlns="" val="386869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6B6532-9699-4349-A4E5-F307929A03E2}" type="datetimeFigureOut">
              <a:rPr lang="en-US" smtClean="0"/>
              <a:pPr/>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64B49-D3B3-48E1-8269-978B02A05602}" type="slidenum">
              <a:rPr lang="en-US" smtClean="0"/>
              <a:pPr/>
              <a:t>‹#›</a:t>
            </a:fld>
            <a:endParaRPr lang="en-US"/>
          </a:p>
        </p:txBody>
      </p:sp>
    </p:spTree>
    <p:extLst>
      <p:ext uri="{BB962C8B-B14F-4D97-AF65-F5344CB8AC3E}">
        <p14:creationId xmlns:p14="http://schemas.microsoft.com/office/powerpoint/2010/main" xmlns="" val="2473774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3D6B6532-9699-4349-A4E5-F307929A03E2}" type="datetimeFigureOut">
              <a:rPr lang="en-US" smtClean="0"/>
              <a:pPr/>
              <a:t>5/8/2020</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11A64B49-D3B3-48E1-8269-978B02A05602}" type="slidenum">
              <a:rPr lang="en-US" smtClean="0"/>
              <a:pPr/>
              <a:t>‹#›</a:t>
            </a:fld>
            <a:endParaRPr lang="en-US"/>
          </a:p>
        </p:txBody>
      </p:sp>
    </p:spTree>
    <p:extLst>
      <p:ext uri="{BB962C8B-B14F-4D97-AF65-F5344CB8AC3E}">
        <p14:creationId xmlns:p14="http://schemas.microsoft.com/office/powerpoint/2010/main" xmlns="" val="2036915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6B6532-9699-4349-A4E5-F307929A03E2}" type="datetimeFigureOut">
              <a:rPr lang="en-US" smtClean="0"/>
              <a:pPr/>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64B49-D3B3-48E1-8269-978B02A05602}" type="slidenum">
              <a:rPr lang="en-US" smtClean="0"/>
              <a:pPr/>
              <a:t>‹#›</a:t>
            </a:fld>
            <a:endParaRPr lang="en-US"/>
          </a:p>
        </p:txBody>
      </p:sp>
    </p:spTree>
    <p:extLst>
      <p:ext uri="{BB962C8B-B14F-4D97-AF65-F5344CB8AC3E}">
        <p14:creationId xmlns:p14="http://schemas.microsoft.com/office/powerpoint/2010/main" xmlns="" val="1281033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6B6532-9699-4349-A4E5-F307929A03E2}" type="datetimeFigureOut">
              <a:rPr lang="en-US" smtClean="0"/>
              <a:pPr/>
              <a:t>5/8/2020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11A64B49-D3B3-48E1-8269-978B02A05602}" type="slidenum">
              <a:rPr lang="en-US" smtClean="0"/>
              <a:pPr/>
              <a:t>‹#›</a:t>
            </a:fld>
            <a:endParaRPr lang="en-US"/>
          </a:p>
        </p:txBody>
      </p:sp>
    </p:spTree>
    <p:extLst>
      <p:ext uri="{BB962C8B-B14F-4D97-AF65-F5344CB8AC3E}">
        <p14:creationId xmlns:p14="http://schemas.microsoft.com/office/powerpoint/2010/main" xmlns="" val="2680143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D6B6532-9699-4349-A4E5-F307929A03E2}" type="datetimeFigureOut">
              <a:rPr lang="en-US" smtClean="0"/>
              <a:pPr/>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A64B49-D3B3-48E1-8269-978B02A05602}" type="slidenum">
              <a:rPr lang="en-US" smtClean="0"/>
              <a:pPr/>
              <a:t>‹#›</a:t>
            </a:fld>
            <a:endParaRPr lang="en-US"/>
          </a:p>
        </p:txBody>
      </p:sp>
    </p:spTree>
    <p:extLst>
      <p:ext uri="{BB962C8B-B14F-4D97-AF65-F5344CB8AC3E}">
        <p14:creationId xmlns:p14="http://schemas.microsoft.com/office/powerpoint/2010/main" xmlns="" val="20173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D6B6532-9699-4349-A4E5-F307929A03E2}" type="datetimeFigureOut">
              <a:rPr lang="en-US" smtClean="0"/>
              <a:pPr/>
              <a:t>5/8/2020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A64B49-D3B3-48E1-8269-978B02A05602}" type="slidenum">
              <a:rPr lang="en-US" smtClean="0"/>
              <a:pPr/>
              <a:t>‹#›</a:t>
            </a:fld>
            <a:endParaRPr lang="en-US"/>
          </a:p>
        </p:txBody>
      </p:sp>
    </p:spTree>
    <p:extLst>
      <p:ext uri="{BB962C8B-B14F-4D97-AF65-F5344CB8AC3E}">
        <p14:creationId xmlns:p14="http://schemas.microsoft.com/office/powerpoint/2010/main" xmlns="" val="2248128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D6B6532-9699-4349-A4E5-F307929A03E2}" type="datetimeFigureOut">
              <a:rPr lang="en-US" smtClean="0"/>
              <a:pPr/>
              <a:t>5/8/2020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A64B49-D3B3-48E1-8269-978B02A05602}" type="slidenum">
              <a:rPr lang="en-US" smtClean="0"/>
              <a:pPr/>
              <a:t>‹#›</a:t>
            </a:fld>
            <a:endParaRPr lang="en-US"/>
          </a:p>
        </p:txBody>
      </p:sp>
    </p:spTree>
    <p:extLst>
      <p:ext uri="{BB962C8B-B14F-4D97-AF65-F5344CB8AC3E}">
        <p14:creationId xmlns:p14="http://schemas.microsoft.com/office/powerpoint/2010/main" xmlns="" val="1652399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6B6532-9699-4349-A4E5-F307929A03E2}" type="datetimeFigureOut">
              <a:rPr lang="en-US" smtClean="0"/>
              <a:pPr/>
              <a:t>5/8/2020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A64B49-D3B3-48E1-8269-978B02A05602}" type="slidenum">
              <a:rPr lang="en-US" smtClean="0"/>
              <a:pPr/>
              <a:t>‹#›</a:t>
            </a:fld>
            <a:endParaRPr lang="en-US"/>
          </a:p>
        </p:txBody>
      </p:sp>
    </p:spTree>
    <p:extLst>
      <p:ext uri="{BB962C8B-B14F-4D97-AF65-F5344CB8AC3E}">
        <p14:creationId xmlns:p14="http://schemas.microsoft.com/office/powerpoint/2010/main" xmlns="" val="2116638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6B6532-9699-4349-A4E5-F307929A03E2}" type="datetimeFigureOut">
              <a:rPr lang="en-US" smtClean="0"/>
              <a:pPr/>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A64B49-D3B3-48E1-8269-978B02A05602}" type="slidenum">
              <a:rPr lang="en-US" smtClean="0"/>
              <a:pPr/>
              <a:t>‹#›</a:t>
            </a:fld>
            <a:endParaRPr lang="en-US"/>
          </a:p>
        </p:txBody>
      </p:sp>
    </p:spTree>
    <p:extLst>
      <p:ext uri="{BB962C8B-B14F-4D97-AF65-F5344CB8AC3E}">
        <p14:creationId xmlns:p14="http://schemas.microsoft.com/office/powerpoint/2010/main" xmlns="" val="3130146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6B6532-9699-4349-A4E5-F307929A03E2}" type="datetimeFigureOut">
              <a:rPr lang="en-US" smtClean="0"/>
              <a:pPr/>
              <a:t>5/8/2020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A64B49-D3B3-48E1-8269-978B02A05602}" type="slidenum">
              <a:rPr lang="en-US" smtClean="0"/>
              <a:pPr/>
              <a:t>‹#›</a:t>
            </a:fld>
            <a:endParaRPr lang="en-US"/>
          </a:p>
        </p:txBody>
      </p:sp>
    </p:spTree>
    <p:extLst>
      <p:ext uri="{BB962C8B-B14F-4D97-AF65-F5344CB8AC3E}">
        <p14:creationId xmlns:p14="http://schemas.microsoft.com/office/powerpoint/2010/main" xmlns="" val="1374545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D6B6532-9699-4349-A4E5-F307929A03E2}" type="datetimeFigureOut">
              <a:rPr lang="en-US" smtClean="0"/>
              <a:pPr/>
              <a:t>5/8/2020</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11A64B49-D3B3-48E1-8269-978B02A05602}" type="slidenum">
              <a:rPr lang="en-US" smtClean="0"/>
              <a:pPr/>
              <a:t>‹#›</a:t>
            </a:fld>
            <a:endParaRPr lang="en-US"/>
          </a:p>
        </p:txBody>
      </p:sp>
    </p:spTree>
    <p:extLst>
      <p:ext uri="{BB962C8B-B14F-4D97-AF65-F5344CB8AC3E}">
        <p14:creationId xmlns:p14="http://schemas.microsoft.com/office/powerpoint/2010/main" xmlns="" val="36120463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4913" y="2733709"/>
            <a:ext cx="8144134" cy="1373070"/>
          </a:xfrm>
        </p:spPr>
        <p:txBody>
          <a:bodyPr/>
          <a:lstStyle/>
          <a:p>
            <a:pPr algn="ctr"/>
            <a:r>
              <a:rPr lang="en-US" sz="4800" b="1" i="1" dirty="0" smtClean="0"/>
              <a:t>Effects of elevated carbon dioxide on plants  </a:t>
            </a:r>
            <a:endParaRPr lang="en-US" sz="4800" b="1" i="1"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23874943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Effects on photosynthesis &amp; photorespiration</a:t>
            </a:r>
            <a:endParaRPr lang="en-US" dirty="0"/>
          </a:p>
        </p:txBody>
      </p:sp>
      <p:sp>
        <p:nvSpPr>
          <p:cNvPr id="3" name="Content Placeholder 2"/>
          <p:cNvSpPr>
            <a:spLocks noGrp="1"/>
          </p:cNvSpPr>
          <p:nvPr>
            <p:ph idx="1"/>
          </p:nvPr>
        </p:nvSpPr>
        <p:spPr>
          <a:xfrm>
            <a:off x="680321" y="2336872"/>
            <a:ext cx="9613861" cy="4227701"/>
          </a:xfrm>
        </p:spPr>
        <p:txBody>
          <a:bodyPr>
            <a:normAutofit lnSpcReduction="10000"/>
          </a:bodyPr>
          <a:lstStyle/>
          <a:p>
            <a:r>
              <a:rPr lang="en-US" dirty="0" smtClean="0"/>
              <a:t>Photosynthetic capacity per unit leaf area is increased under CO2 enrichment.</a:t>
            </a:r>
          </a:p>
          <a:p>
            <a:r>
              <a:rPr lang="en-US" dirty="0" smtClean="0"/>
              <a:t>The CO2 fertilization effect begins with enhanced photosynthetic CO2 fixation.</a:t>
            </a:r>
          </a:p>
          <a:p>
            <a:r>
              <a:rPr lang="en-US" dirty="0" smtClean="0"/>
              <a:t>Non-structural carbohydrates tend to accumulate in leaves and other plant organs as starch , soluble carbohydrates or </a:t>
            </a:r>
            <a:r>
              <a:rPr lang="en-US" dirty="0" err="1" smtClean="0"/>
              <a:t>polyfructosans</a:t>
            </a:r>
            <a:r>
              <a:rPr lang="en-US" dirty="0" smtClean="0"/>
              <a:t>, depending on species.</a:t>
            </a:r>
          </a:p>
          <a:p>
            <a:r>
              <a:rPr lang="en-US" dirty="0" smtClean="0"/>
              <a:t>This may be because the CO2 enriched plants do not have an adequate sink( inadequate growth capacity) , or lack capacity to load phloem and translocate soluble carbohydrates.</a:t>
            </a:r>
          </a:p>
          <a:p>
            <a:r>
              <a:rPr lang="en-US" dirty="0" smtClean="0"/>
              <a:t>Hence Improvement of </a:t>
            </a:r>
            <a:r>
              <a:rPr lang="en-US" dirty="0" err="1" smtClean="0"/>
              <a:t>photoassimilate</a:t>
            </a:r>
            <a:r>
              <a:rPr lang="en-US" dirty="0" smtClean="0"/>
              <a:t> utilization should be one goal of designing cultivars for the future  </a:t>
            </a:r>
            <a:endParaRPr lang="en-US" dirty="0"/>
          </a:p>
        </p:txBody>
      </p:sp>
    </p:spTree>
    <p:extLst>
      <p:ext uri="{BB962C8B-B14F-4D97-AF65-F5344CB8AC3E}">
        <p14:creationId xmlns:p14="http://schemas.microsoft.com/office/powerpoint/2010/main" xmlns="" val="7645539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Photograph of representative plant </a:t>
            </a:r>
            <a:endParaRPr lang="en-US" dirty="0"/>
          </a:p>
        </p:txBody>
      </p:sp>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xmlns="" val="0"/>
              </a:ext>
            </a:extLst>
          </a:blip>
          <a:srcRect l="36451" t="62888" r="35191" b="9820"/>
          <a:stretch/>
        </p:blipFill>
        <p:spPr>
          <a:xfrm>
            <a:off x="3384644" y="3698543"/>
            <a:ext cx="4735773" cy="2563730"/>
          </a:xfrm>
        </p:spPr>
      </p:pic>
      <p:sp>
        <p:nvSpPr>
          <p:cNvPr id="4" name="Text Placeholder 3"/>
          <p:cNvSpPr>
            <a:spLocks noGrp="1"/>
          </p:cNvSpPr>
          <p:nvPr>
            <p:ph type="body" sz="half" idx="2"/>
          </p:nvPr>
        </p:nvSpPr>
        <p:spPr>
          <a:xfrm>
            <a:off x="327546" y="2033517"/>
            <a:ext cx="11041039" cy="1665026"/>
          </a:xfrm>
        </p:spPr>
        <p:txBody>
          <a:bodyPr>
            <a:normAutofit/>
          </a:bodyPr>
          <a:lstStyle/>
          <a:p>
            <a:r>
              <a:rPr lang="en-US" sz="1800" dirty="0" smtClean="0"/>
              <a:t>Photograph of representative plant that we carefully removed from each of our three experimental units. The mid and high CO</a:t>
            </a:r>
            <a:r>
              <a:rPr lang="en-US" sz="1800" baseline="-25000" dirty="0" smtClean="0"/>
              <a:t>2</a:t>
            </a:r>
            <a:r>
              <a:rPr lang="en-US" sz="1800" dirty="0" smtClean="0"/>
              <a:t> plants appear to have nearly identical root systems, while the root system of the low CO</a:t>
            </a:r>
            <a:r>
              <a:rPr lang="en-US" sz="1800" baseline="-25000" dirty="0" smtClean="0"/>
              <a:t>2</a:t>
            </a:r>
            <a:r>
              <a:rPr lang="en-US" sz="1800" dirty="0" smtClean="0"/>
              <a:t> plant is not much smaller. In terms of above ground growth however there are considerably larger differences. The low CO</a:t>
            </a:r>
            <a:r>
              <a:rPr lang="en-US" sz="1800" baseline="-25000" dirty="0" smtClean="0"/>
              <a:t>2</a:t>
            </a:r>
            <a:r>
              <a:rPr lang="en-US" sz="1800" dirty="0" smtClean="0"/>
              <a:t> plant is much smaller than the </a:t>
            </a:r>
            <a:r>
              <a:rPr lang="en-US" sz="1800" dirty="0" err="1" smtClean="0"/>
              <a:t>otherd</a:t>
            </a:r>
            <a:r>
              <a:rPr lang="en-US" sz="1800" dirty="0" smtClean="0"/>
              <a:t> and the pant from the high CO</a:t>
            </a:r>
            <a:r>
              <a:rPr lang="en-US" sz="1800" baseline="-25000" dirty="0" smtClean="0"/>
              <a:t>2</a:t>
            </a:r>
            <a:r>
              <a:rPr lang="en-US" sz="1800" dirty="0" smtClean="0"/>
              <a:t> unit is significantly larger than the plant from the mid CO</a:t>
            </a:r>
            <a:r>
              <a:rPr lang="en-US" sz="1800" baseline="-25000" dirty="0" smtClean="0"/>
              <a:t>2</a:t>
            </a:r>
            <a:r>
              <a:rPr lang="en-US" sz="1800" dirty="0" smtClean="0"/>
              <a:t> unit.</a:t>
            </a:r>
            <a:endParaRPr lang="en-US" sz="1800" dirty="0"/>
          </a:p>
        </p:txBody>
      </p:sp>
    </p:spTree>
    <p:extLst>
      <p:ext uri="{BB962C8B-B14F-4D97-AF65-F5344CB8AC3E}">
        <p14:creationId xmlns:p14="http://schemas.microsoft.com/office/powerpoint/2010/main" xmlns="" val="38345299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Water use efficiency </a:t>
            </a:r>
            <a:endParaRPr lang="en-US" dirty="0"/>
          </a:p>
        </p:txBody>
      </p:sp>
      <p:sp>
        <p:nvSpPr>
          <p:cNvPr id="3" name="Content Placeholder 2"/>
          <p:cNvSpPr>
            <a:spLocks noGrp="1"/>
          </p:cNvSpPr>
          <p:nvPr>
            <p:ph idx="1"/>
          </p:nvPr>
        </p:nvSpPr>
        <p:spPr/>
        <p:txBody>
          <a:bodyPr/>
          <a:lstStyle/>
          <a:p>
            <a:r>
              <a:rPr lang="en-US" dirty="0" smtClean="0"/>
              <a:t>Water use efficiency is the ratio of the net gain in dry matter over a given period, divided by the water loss( from the vegetation alone or from soil and vegetation together) over the same period.</a:t>
            </a:r>
          </a:p>
          <a:p>
            <a:r>
              <a:rPr lang="en-US" dirty="0" smtClean="0"/>
              <a:t>Stomatal conductance decreases with increasing CO2 concentration which can cause a reduction of both leaf and whole canopy transpiration.</a:t>
            </a:r>
          </a:p>
          <a:p>
            <a:r>
              <a:rPr lang="en-US" dirty="0" smtClean="0"/>
              <a:t>WUE increased with increasing CO2 due to the decline in  ET.</a:t>
            </a:r>
            <a:endParaRPr lang="en-US" dirty="0"/>
          </a:p>
        </p:txBody>
      </p:sp>
    </p:spTree>
    <p:extLst>
      <p:ext uri="{BB962C8B-B14F-4D97-AF65-F5344CB8AC3E}">
        <p14:creationId xmlns:p14="http://schemas.microsoft.com/office/powerpoint/2010/main" xmlns="" val="45187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Effect on Nitrogen content </a:t>
            </a:r>
            <a:endParaRPr lang="en-US" dirty="0"/>
          </a:p>
        </p:txBody>
      </p:sp>
      <p:sp>
        <p:nvSpPr>
          <p:cNvPr id="3" name="Content Placeholder 2"/>
          <p:cNvSpPr>
            <a:spLocks noGrp="1"/>
          </p:cNvSpPr>
          <p:nvPr>
            <p:ph idx="1"/>
          </p:nvPr>
        </p:nvSpPr>
        <p:spPr>
          <a:xfrm>
            <a:off x="218365" y="2183642"/>
            <a:ext cx="10631606" cy="4674357"/>
          </a:xfrm>
        </p:spPr>
        <p:txBody>
          <a:bodyPr>
            <a:normAutofit/>
          </a:bodyPr>
          <a:lstStyle/>
          <a:p>
            <a:r>
              <a:rPr lang="en-US" sz="2000" dirty="0" smtClean="0"/>
              <a:t>Plants with nitrogen fixing symbionts (e.g., beans alfalfa) , under favorable environmental conditions for both symbionts and plants, tend to benefit more</a:t>
            </a:r>
          </a:p>
          <a:p>
            <a:r>
              <a:rPr lang="en-US" sz="2000" dirty="0" smtClean="0"/>
              <a:t>For most plants, growth under elevated CO2 can alter the internal balance between carbon and nitrogen.</a:t>
            </a:r>
          </a:p>
          <a:p>
            <a:r>
              <a:rPr lang="en-US" sz="2000" dirty="0" smtClean="0"/>
              <a:t>The content of non-structural carbohydrates generally increases under high CO2 while the concentrations of mineral nutrients and proteins are reduced</a:t>
            </a:r>
          </a:p>
          <a:p>
            <a:pPr marL="0" indent="0">
              <a:buNone/>
            </a:pPr>
            <a:r>
              <a:rPr lang="en-US" b="1" i="1" dirty="0" smtClean="0"/>
              <a:t>Decrease in tissue nitrogen is likely due to several factors :</a:t>
            </a:r>
          </a:p>
          <a:p>
            <a:pPr marL="457200" indent="-457200">
              <a:buFont typeface="+mj-lt"/>
              <a:buAutoNum type="arabicPeriod"/>
            </a:pPr>
            <a:r>
              <a:rPr lang="en-US" sz="2000" dirty="0" smtClean="0"/>
              <a:t>Dilution of nitrogen from increased carbohydrates concentrations.</a:t>
            </a:r>
          </a:p>
          <a:p>
            <a:pPr marL="457200" indent="-457200">
              <a:buFont typeface="+mj-lt"/>
              <a:buAutoNum type="arabicPeriod"/>
            </a:pPr>
            <a:r>
              <a:rPr lang="en-US" sz="2000" dirty="0" smtClean="0"/>
              <a:t>Decreased uptake of minerals from the soil , as stomatal conductance decreases and plants take up less water</a:t>
            </a:r>
          </a:p>
          <a:p>
            <a:pPr marL="457200" indent="-457200">
              <a:buFont typeface="+mj-lt"/>
              <a:buAutoNum type="arabicPeriod"/>
            </a:pPr>
            <a:r>
              <a:rPr lang="en-US" sz="2000" dirty="0" smtClean="0"/>
              <a:t>Decreases in the rate of assimilation of nitrate into organic compounds.</a:t>
            </a:r>
          </a:p>
          <a:p>
            <a:pPr marL="457200" indent="-457200">
              <a:buFont typeface="+mj-lt"/>
              <a:buAutoNum type="arabicPeriod"/>
            </a:pPr>
            <a:endParaRPr lang="en-US" b="1" i="1" dirty="0"/>
          </a:p>
        </p:txBody>
      </p:sp>
    </p:spTree>
    <p:extLst>
      <p:ext uri="{BB962C8B-B14F-4D97-AF65-F5344CB8AC3E}">
        <p14:creationId xmlns:p14="http://schemas.microsoft.com/office/powerpoint/2010/main" xmlns="" val="18683584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Changes in rooting pattern </a:t>
            </a:r>
            <a:endParaRPr lang="en-US" dirty="0"/>
          </a:p>
        </p:txBody>
      </p:sp>
      <p:sp>
        <p:nvSpPr>
          <p:cNvPr id="3" name="Content Placeholder 2"/>
          <p:cNvSpPr>
            <a:spLocks noGrp="1"/>
          </p:cNvSpPr>
          <p:nvPr>
            <p:ph idx="1"/>
          </p:nvPr>
        </p:nvSpPr>
        <p:spPr/>
        <p:txBody>
          <a:bodyPr/>
          <a:lstStyle/>
          <a:p>
            <a:r>
              <a:rPr lang="en-US" dirty="0" smtClean="0"/>
              <a:t>High carbon gain might increase root length, diameter and number and stimulate lateral root production in plants grown under elevated CO</a:t>
            </a:r>
            <a:r>
              <a:rPr lang="en-US" baseline="-25000" dirty="0" smtClean="0"/>
              <a:t>2</a:t>
            </a:r>
            <a:r>
              <a:rPr lang="en-US" dirty="0" smtClean="0"/>
              <a:t>, a shift in biomass allocation from leaves to roots can occur under CO</a:t>
            </a:r>
            <a:r>
              <a:rPr lang="en-US" baseline="-25000" dirty="0" smtClean="0"/>
              <a:t>2</a:t>
            </a:r>
            <a:r>
              <a:rPr lang="en-US" dirty="0" smtClean="0"/>
              <a:t> enrichment.</a:t>
            </a:r>
          </a:p>
          <a:p>
            <a:r>
              <a:rPr lang="en-US" dirty="0" smtClean="0"/>
              <a:t>Longer stems and extended large roots wit altered branching patterns.</a:t>
            </a:r>
          </a:p>
          <a:p>
            <a:r>
              <a:rPr lang="en-US" dirty="0" smtClean="0"/>
              <a:t>Root/shoot ratios often increase under elevated CO</a:t>
            </a:r>
            <a:r>
              <a:rPr lang="en-US" baseline="-25000" dirty="0" smtClean="0"/>
              <a:t>2</a:t>
            </a:r>
            <a:r>
              <a:rPr lang="en-US" dirty="0" smtClean="0"/>
              <a:t> levels favoring root crops and also contribute to soil organic matter build-up</a:t>
            </a:r>
          </a:p>
          <a:p>
            <a:endParaRPr lang="en-US" dirty="0"/>
          </a:p>
        </p:txBody>
      </p:sp>
    </p:spTree>
    <p:extLst>
      <p:ext uri="{BB962C8B-B14F-4D97-AF65-F5344CB8AC3E}">
        <p14:creationId xmlns:p14="http://schemas.microsoft.com/office/powerpoint/2010/main" xmlns="" val="8835667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Decrease in crop duration </a:t>
            </a:r>
            <a:endParaRPr lang="en-US" dirty="0"/>
          </a:p>
        </p:txBody>
      </p:sp>
      <p:sp>
        <p:nvSpPr>
          <p:cNvPr id="3" name="Content Placeholder 2"/>
          <p:cNvSpPr>
            <a:spLocks noGrp="1"/>
          </p:cNvSpPr>
          <p:nvPr>
            <p:ph idx="1"/>
          </p:nvPr>
        </p:nvSpPr>
        <p:spPr/>
        <p:txBody>
          <a:bodyPr/>
          <a:lstStyle/>
          <a:p>
            <a:r>
              <a:rPr lang="en-US" dirty="0" smtClean="0"/>
              <a:t>Duration of crop growth cycles are above all , related to temperature. An increase in temperature will speed up development.</a:t>
            </a:r>
          </a:p>
          <a:p>
            <a:r>
              <a:rPr lang="en-US" dirty="0" smtClean="0"/>
              <a:t>Sylvan </a:t>
            </a:r>
            <a:r>
              <a:rPr lang="en-US" dirty="0" err="1" smtClean="0"/>
              <a:t>wittwer</a:t>
            </a:r>
            <a:r>
              <a:rPr lang="en-US" dirty="0" smtClean="0"/>
              <a:t>, quoted above , states that under most circumstances the availability of CO2 is the factor which limits growth. Thus with a higher level of CO2 in the air plants can grow faster with a higher temperature.</a:t>
            </a:r>
          </a:p>
          <a:p>
            <a:endParaRPr lang="en-US" dirty="0"/>
          </a:p>
        </p:txBody>
      </p:sp>
    </p:spTree>
    <p:extLst>
      <p:ext uri="{BB962C8B-B14F-4D97-AF65-F5344CB8AC3E}">
        <p14:creationId xmlns:p14="http://schemas.microsoft.com/office/powerpoint/2010/main" xmlns="" val="8750794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Germination </a:t>
            </a:r>
            <a:endParaRPr lang="en-US" dirty="0"/>
          </a:p>
        </p:txBody>
      </p:sp>
      <p:sp>
        <p:nvSpPr>
          <p:cNvPr id="3" name="Content Placeholder 2"/>
          <p:cNvSpPr>
            <a:spLocks noGrp="1"/>
          </p:cNvSpPr>
          <p:nvPr>
            <p:ph idx="1"/>
          </p:nvPr>
        </p:nvSpPr>
        <p:spPr>
          <a:xfrm>
            <a:off x="1991539" y="2579426"/>
            <a:ext cx="6991424" cy="1596201"/>
          </a:xfrm>
        </p:spPr>
        <p:txBody>
          <a:bodyPr/>
          <a:lstStyle/>
          <a:p>
            <a:r>
              <a:rPr lang="en-US" dirty="0" smtClean="0"/>
              <a:t>Increased CO2 concentrations will decrease the rate of germination.</a:t>
            </a:r>
            <a:endParaRPr lang="en-US" dirty="0"/>
          </a:p>
        </p:txBody>
      </p:sp>
    </p:spTree>
    <p:extLst>
      <p:ext uri="{BB962C8B-B14F-4D97-AF65-F5344CB8AC3E}">
        <p14:creationId xmlns:p14="http://schemas.microsoft.com/office/powerpoint/2010/main" xmlns="" val="40728768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Effects on seed yields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Reproductive biomass growth and vegetative biomass growth are usually increased by elevated CO</a:t>
            </a:r>
            <a:r>
              <a:rPr lang="en-US" baseline="-25000" dirty="0" smtClean="0"/>
              <a:t>2</a:t>
            </a:r>
          </a:p>
          <a:p>
            <a:r>
              <a:rPr lang="en-US" dirty="0" smtClean="0"/>
              <a:t>However, the harvest index , or ratio of seed yields to above –ground biomass yield is typically lower under elevated CO</a:t>
            </a:r>
            <a:r>
              <a:rPr lang="en-US" baseline="-25000" dirty="0" smtClean="0"/>
              <a:t>2</a:t>
            </a:r>
            <a:r>
              <a:rPr lang="en-US" dirty="0" smtClean="0"/>
              <a:t> conditions, which may also be evidence of the lack of capacity to utilize completely the more abundant </a:t>
            </a:r>
            <a:r>
              <a:rPr lang="en-US" dirty="0" err="1" smtClean="0"/>
              <a:t>photoassimilate</a:t>
            </a:r>
            <a:r>
              <a:rPr lang="en-US" dirty="0" smtClean="0"/>
              <a:t>.</a:t>
            </a:r>
          </a:p>
          <a:p>
            <a:r>
              <a:rPr lang="en-US" dirty="0" smtClean="0"/>
              <a:t>C3 plants exhibit an increased production averaging about 30% at doubled (770ppm) CO</a:t>
            </a:r>
            <a:r>
              <a:rPr lang="en-US" baseline="-25000" dirty="0" smtClean="0"/>
              <a:t>2</a:t>
            </a:r>
            <a:r>
              <a:rPr lang="en-US" dirty="0" smtClean="0"/>
              <a:t> concentrations ; both biomass and seed production show an increase in almost all experiments under controlled conditions.</a:t>
            </a:r>
          </a:p>
          <a:p>
            <a:r>
              <a:rPr lang="en-US" dirty="0" smtClean="0"/>
              <a:t>Plant growth and yield of soybean were increased by 45% with 120ppm CO</a:t>
            </a:r>
            <a:r>
              <a:rPr lang="en-US" baseline="-25000" dirty="0" smtClean="0"/>
              <a:t>2</a:t>
            </a:r>
            <a:r>
              <a:rPr lang="en-US" dirty="0" smtClean="0"/>
              <a:t> </a:t>
            </a:r>
            <a:endParaRPr lang="en-US" dirty="0"/>
          </a:p>
        </p:txBody>
      </p:sp>
    </p:spTree>
    <p:extLst>
      <p:ext uri="{BB962C8B-B14F-4D97-AF65-F5344CB8AC3E}">
        <p14:creationId xmlns:p14="http://schemas.microsoft.com/office/powerpoint/2010/main" xmlns="" val="36194484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Quality of food and forage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Protein concentration in plant tissues are closely tied to plants nitrogen status.</a:t>
            </a:r>
          </a:p>
          <a:p>
            <a:r>
              <a:rPr lang="en-US" dirty="0" smtClean="0"/>
              <a:t>Apart from an overall decrease in N and protein concentrations , as shown under elevated C0</a:t>
            </a:r>
            <a:r>
              <a:rPr lang="en-US" baseline="-25000" dirty="0" smtClean="0"/>
              <a:t>2</a:t>
            </a:r>
            <a:r>
              <a:rPr lang="en-US" dirty="0" smtClean="0"/>
              <a:t> , the nutritional value and the quality of the </a:t>
            </a:r>
            <a:r>
              <a:rPr lang="en-US" dirty="0"/>
              <a:t>e</a:t>
            </a:r>
            <a:r>
              <a:rPr lang="en-US" dirty="0" smtClean="0"/>
              <a:t>dible products of most food and forage crops are largely unknown</a:t>
            </a:r>
          </a:p>
          <a:p>
            <a:r>
              <a:rPr lang="en-US" dirty="0" smtClean="0"/>
              <a:t>For wheat , barley and rice the reduction in grain protein ranged from 10% to 15 % of the value of ambient CO</a:t>
            </a:r>
            <a:r>
              <a:rPr lang="en-US" baseline="-25000" dirty="0" smtClean="0"/>
              <a:t>2</a:t>
            </a:r>
            <a:r>
              <a:rPr lang="en-US" dirty="0" smtClean="0"/>
              <a:t>(315-400ppm )</a:t>
            </a:r>
          </a:p>
          <a:p>
            <a:r>
              <a:rPr lang="en-US" dirty="0" smtClean="0"/>
              <a:t>Overall decrease for most macronutrients and micronutrients such as Fe, Zn, </a:t>
            </a:r>
            <a:r>
              <a:rPr lang="en-US" dirty="0" err="1" smtClean="0"/>
              <a:t>Mn</a:t>
            </a:r>
            <a:r>
              <a:rPr lang="en-US" dirty="0" smtClean="0"/>
              <a:t> and Cu under high CO</a:t>
            </a:r>
            <a:r>
              <a:rPr lang="en-US" baseline="-25000" dirty="0" smtClean="0"/>
              <a:t>2</a:t>
            </a:r>
            <a:r>
              <a:rPr lang="en-US" dirty="0" smtClean="0"/>
              <a:t> , with nutrient concentrations more affected in straw than in grains, although the responses to elevated CO</a:t>
            </a:r>
            <a:r>
              <a:rPr lang="en-US" baseline="-25000" dirty="0" smtClean="0"/>
              <a:t>2</a:t>
            </a:r>
            <a:r>
              <a:rPr lang="en-US" dirty="0" smtClean="0"/>
              <a:t> were species and cultivar dependent.</a:t>
            </a:r>
          </a:p>
          <a:p>
            <a:r>
              <a:rPr lang="en-US" dirty="0" smtClean="0"/>
              <a:t>Quality of forage crops decrease due to higher C:N ratio.   </a:t>
            </a:r>
            <a:endParaRPr lang="en-US" dirty="0"/>
          </a:p>
        </p:txBody>
      </p:sp>
    </p:spTree>
    <p:extLst>
      <p:ext uri="{BB962C8B-B14F-4D97-AF65-F5344CB8AC3E}">
        <p14:creationId xmlns:p14="http://schemas.microsoft.com/office/powerpoint/2010/main" xmlns="" val="18046181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Effects of CO</a:t>
            </a:r>
            <a:r>
              <a:rPr lang="en-US" baseline="-25000" dirty="0" smtClean="0"/>
              <a:t>2</a:t>
            </a:r>
            <a:r>
              <a:rPr lang="en-US" dirty="0" smtClean="0"/>
              <a:t> on C3 and C4 plants </a:t>
            </a:r>
            <a:endParaRPr lang="en-US" dirty="0"/>
          </a:p>
        </p:txBody>
      </p:sp>
      <p:sp>
        <p:nvSpPr>
          <p:cNvPr id="3" name="Content Placeholder 2"/>
          <p:cNvSpPr>
            <a:spLocks noGrp="1"/>
          </p:cNvSpPr>
          <p:nvPr>
            <p:ph idx="1"/>
          </p:nvPr>
        </p:nvSpPr>
        <p:spPr>
          <a:xfrm>
            <a:off x="680321" y="2336873"/>
            <a:ext cx="9746569" cy="4377826"/>
          </a:xfrm>
        </p:spPr>
        <p:txBody>
          <a:bodyPr>
            <a:normAutofit lnSpcReduction="10000"/>
          </a:bodyPr>
          <a:lstStyle/>
          <a:p>
            <a:r>
              <a:rPr lang="en-US" dirty="0" smtClean="0"/>
              <a:t>Experiments concerning crop performance at elevated CO2 concentrations in general show a positive but variable increase in productivity for annual crops </a:t>
            </a:r>
          </a:p>
          <a:p>
            <a:r>
              <a:rPr lang="en-US" dirty="0" smtClean="0"/>
              <a:t>C3 plants exhibit an increased production averaging about30Z% at doubled (700ppm) CO2 compared to C4 plants </a:t>
            </a:r>
          </a:p>
          <a:p>
            <a:pPr marL="0" indent="0" algn="ctr">
              <a:buNone/>
            </a:pPr>
            <a:r>
              <a:rPr lang="en-US" dirty="0" smtClean="0"/>
              <a:t>49% for C3 cereals ,</a:t>
            </a:r>
          </a:p>
          <a:p>
            <a:pPr marL="0" indent="0" algn="ctr">
              <a:buNone/>
            </a:pPr>
            <a:r>
              <a:rPr lang="en-US" dirty="0" smtClean="0"/>
              <a:t>20% for C4 cereals and </a:t>
            </a:r>
          </a:p>
          <a:p>
            <a:pPr marL="0" indent="0" algn="ctr">
              <a:buNone/>
            </a:pPr>
            <a:r>
              <a:rPr lang="en-US" dirty="0" smtClean="0"/>
              <a:t>15% for CAM plants </a:t>
            </a:r>
          </a:p>
          <a:p>
            <a:r>
              <a:rPr lang="en-US" dirty="0" smtClean="0"/>
              <a:t>the extended and occurrence of physiological adaptations of the photosynthetic apparatus , particularly pf perennial plants , to long term exposure to high CO2 concentrations – which is more directly relevant to long term climate change are still unreported.</a:t>
            </a:r>
            <a:endParaRPr lang="en-US" dirty="0"/>
          </a:p>
        </p:txBody>
      </p:sp>
    </p:spTree>
    <p:extLst>
      <p:ext uri="{BB962C8B-B14F-4D97-AF65-F5344CB8AC3E}">
        <p14:creationId xmlns:p14="http://schemas.microsoft.com/office/powerpoint/2010/main" xmlns="" val="3462485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elevated carbon dioxide on plants </a:t>
            </a:r>
            <a:endParaRPr lang="en-US" dirty="0"/>
          </a:p>
        </p:txBody>
      </p:sp>
      <p:sp>
        <p:nvSpPr>
          <p:cNvPr id="3" name="Content Placeholder 2"/>
          <p:cNvSpPr>
            <a:spLocks noGrp="1"/>
          </p:cNvSpPr>
          <p:nvPr>
            <p:ph idx="1"/>
          </p:nvPr>
        </p:nvSpPr>
        <p:spPr>
          <a:xfrm>
            <a:off x="680321" y="2336872"/>
            <a:ext cx="11002163" cy="3968393"/>
          </a:xfrm>
        </p:spPr>
        <p:txBody>
          <a:bodyPr/>
          <a:lstStyle/>
          <a:p>
            <a:r>
              <a:rPr lang="en-US" dirty="0" smtClean="0"/>
              <a:t>Co</a:t>
            </a:r>
            <a:r>
              <a:rPr lang="en-US" baseline="-25000" dirty="0" smtClean="0"/>
              <a:t>2</a:t>
            </a:r>
            <a:r>
              <a:rPr lang="en-US" dirty="0" smtClean="0"/>
              <a:t> is essential to Plant growth. Rising CO</a:t>
            </a:r>
            <a:r>
              <a:rPr lang="en-US" baseline="-25000" dirty="0" smtClean="0"/>
              <a:t>2 </a:t>
            </a:r>
            <a:r>
              <a:rPr lang="en-US" dirty="0" smtClean="0"/>
              <a:t>concentration in the atmosphere can have both positive and negative consequences.</a:t>
            </a:r>
          </a:p>
          <a:p>
            <a:r>
              <a:rPr lang="en-US" dirty="0" smtClean="0"/>
              <a:t>Increased co2 is expected to have positive physiological effects by increasing rate of photosynthesis.(carbon dioxide fertilization)</a:t>
            </a:r>
          </a:p>
          <a:p>
            <a:r>
              <a:rPr lang="en-US" dirty="0" smtClean="0"/>
              <a:t>Currently, the amount of co2 in the atmosphere is 380 parts per million and oxygen is 210000 ppm.</a:t>
            </a:r>
          </a:p>
          <a:p>
            <a:r>
              <a:rPr lang="en-US" dirty="0" smtClean="0"/>
              <a:t>Plant physiological and biochemical responses to elevated co2 known as the co2 fertilization effect have been studied in plants with different photosynthetic pathways, mostly in C3 species but also in C4.</a:t>
            </a:r>
          </a:p>
          <a:p>
            <a:endParaRPr lang="en-US" dirty="0" smtClean="0"/>
          </a:p>
          <a:p>
            <a:endParaRPr lang="en-US" dirty="0"/>
          </a:p>
        </p:txBody>
      </p:sp>
    </p:spTree>
    <p:extLst>
      <p:ext uri="{BB962C8B-B14F-4D97-AF65-F5344CB8AC3E}">
        <p14:creationId xmlns:p14="http://schemas.microsoft.com/office/powerpoint/2010/main" xmlns="" val="4257575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Graph showing effect on photosynthesis </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l="23737" t="26462" r="24854"/>
          <a:stretch/>
        </p:blipFill>
        <p:spPr>
          <a:xfrm>
            <a:off x="680321" y="2088107"/>
            <a:ext cx="9613861" cy="4503761"/>
          </a:xfrm>
        </p:spPr>
      </p:pic>
    </p:spTree>
    <p:extLst>
      <p:ext uri="{BB962C8B-B14F-4D97-AF65-F5344CB8AC3E}">
        <p14:creationId xmlns:p14="http://schemas.microsoft.com/office/powerpoint/2010/main" xmlns="" val="2360355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Adaptations /mitigation actions could include the following : </a:t>
            </a:r>
            <a:endParaRPr lang="en-US" dirty="0"/>
          </a:p>
        </p:txBody>
      </p:sp>
      <p:sp>
        <p:nvSpPr>
          <p:cNvPr id="3" name="Content Placeholder 2"/>
          <p:cNvSpPr>
            <a:spLocks noGrp="1"/>
          </p:cNvSpPr>
          <p:nvPr>
            <p:ph idx="1"/>
          </p:nvPr>
        </p:nvSpPr>
        <p:spPr>
          <a:xfrm>
            <a:off x="680321" y="2169994"/>
            <a:ext cx="9613861" cy="4558351"/>
          </a:xfrm>
        </p:spPr>
        <p:txBody>
          <a:bodyPr>
            <a:normAutofit fontScale="92500" lnSpcReduction="10000"/>
          </a:bodyPr>
          <a:lstStyle/>
          <a:p>
            <a:pPr marL="457200" indent="-457200">
              <a:buFont typeface="+mj-lt"/>
              <a:buAutoNum type="arabicPeriod"/>
            </a:pPr>
            <a:r>
              <a:rPr lang="en-US" dirty="0" smtClean="0"/>
              <a:t>Selection of plants that can better utilize carbohydrates and produce less structural matter and more reproductive capacity under CO</a:t>
            </a:r>
            <a:r>
              <a:rPr lang="en-US" baseline="-25000" dirty="0" smtClean="0"/>
              <a:t>2</a:t>
            </a:r>
            <a:r>
              <a:rPr lang="en-US" dirty="0" smtClean="0"/>
              <a:t> enrichment.</a:t>
            </a:r>
          </a:p>
          <a:p>
            <a:pPr marL="457200" indent="-457200">
              <a:buFont typeface="+mj-lt"/>
              <a:buAutoNum type="arabicPeriod"/>
            </a:pPr>
            <a:r>
              <a:rPr lang="en-US" dirty="0" smtClean="0"/>
              <a:t>Search for germplasms that are adapted to higher day and night temperatures , incorporate those traits into desirable crop production cultivars to improve flowering and seed set.</a:t>
            </a:r>
          </a:p>
          <a:p>
            <a:pPr marL="457200" indent="-457200">
              <a:buFont typeface="+mj-lt"/>
              <a:buAutoNum type="arabicPeriod"/>
            </a:pPr>
            <a:r>
              <a:rPr lang="en-US" dirty="0" smtClean="0"/>
              <a:t>Change planting dates and other managements procedures to optimize yields under new climatic conditions.</a:t>
            </a:r>
          </a:p>
          <a:p>
            <a:pPr marL="457200" indent="-457200">
              <a:buFont typeface="+mj-lt"/>
              <a:buAutoNum type="arabicPeriod"/>
            </a:pPr>
            <a:r>
              <a:rPr lang="en-US" dirty="0" smtClean="0"/>
              <a:t>Shift to species that have more stable production under higher temperatures or drought.</a:t>
            </a:r>
          </a:p>
          <a:p>
            <a:pPr marL="457200" indent="-457200">
              <a:buFont typeface="+mj-lt"/>
              <a:buAutoNum type="arabicPeriod"/>
            </a:pPr>
            <a:r>
              <a:rPr lang="en-US" dirty="0" smtClean="0"/>
              <a:t> determine whether more favorable N:C ratios van be attained in forage cultivars adapted to elevated CO</a:t>
            </a:r>
            <a:r>
              <a:rPr lang="en-US" baseline="-25000" dirty="0" smtClean="0"/>
              <a:t>2</a:t>
            </a:r>
            <a:r>
              <a:rPr lang="en-US" dirty="0" smtClean="0"/>
              <a:t> </a:t>
            </a:r>
          </a:p>
          <a:p>
            <a:pPr marL="457200" indent="-457200">
              <a:buFont typeface="+mj-lt"/>
              <a:buAutoNum type="arabicPeriod"/>
            </a:pPr>
            <a:r>
              <a:rPr lang="en-US" dirty="0" smtClean="0"/>
              <a:t>Where needed , and where possible , develop irrigation systems for crops .</a:t>
            </a:r>
          </a:p>
          <a:p>
            <a:pPr marL="457200" indent="-457200">
              <a:buFont typeface="+mj-lt"/>
              <a:buAutoNum type="arabicPeriod"/>
            </a:pPr>
            <a:endParaRPr lang="en-US" dirty="0"/>
          </a:p>
        </p:txBody>
      </p:sp>
    </p:spTree>
    <p:extLst>
      <p:ext uri="{BB962C8B-B14F-4D97-AF65-F5344CB8AC3E}">
        <p14:creationId xmlns:p14="http://schemas.microsoft.com/office/powerpoint/2010/main" xmlns="" val="35651260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5344" y="2388358"/>
            <a:ext cx="9416955" cy="3046988"/>
          </a:xfrm>
          <a:prstGeom prst="rect">
            <a:avLst/>
          </a:prstGeom>
          <a:noFill/>
        </p:spPr>
        <p:txBody>
          <a:bodyPr wrap="square" rtlCol="0">
            <a:spAutoFit/>
          </a:bodyPr>
          <a:lstStyle/>
          <a:p>
            <a:r>
              <a:rPr lang="en-US" sz="2400" dirty="0" smtClean="0"/>
              <a:t>7. Micro-algae can fix carbon dioxide from different sources which can be categorized as :</a:t>
            </a:r>
          </a:p>
          <a:p>
            <a:pPr marL="285750" indent="-285750">
              <a:buFont typeface="Arial" panose="020B0604020202020204" pitchFamily="34" charset="0"/>
              <a:buChar char="•"/>
            </a:pPr>
            <a:r>
              <a:rPr lang="en-US" sz="2400" dirty="0" smtClean="0"/>
              <a:t>C02 from the atmosphere.</a:t>
            </a:r>
          </a:p>
          <a:p>
            <a:pPr marL="285750" indent="-285750">
              <a:buFont typeface="Arial" panose="020B0604020202020204" pitchFamily="34" charset="0"/>
              <a:buChar char="•"/>
            </a:pPr>
            <a:r>
              <a:rPr lang="en-US" sz="2400" dirty="0" smtClean="0"/>
              <a:t>CO2 from industrial exhaust gases(e.g., flue gas and flaring gas )</a:t>
            </a:r>
          </a:p>
          <a:p>
            <a:pPr marL="285750" indent="-285750">
              <a:buFont typeface="Arial" panose="020B0604020202020204" pitchFamily="34" charset="0"/>
              <a:buChar char="•"/>
            </a:pPr>
            <a:r>
              <a:rPr lang="en-US" sz="2400" dirty="0" smtClean="0"/>
              <a:t>Fixed CO2 in the form of soluble carbohydrates (e.g. , NaHCO3 and Na2CO3).</a:t>
            </a:r>
          </a:p>
          <a:p>
            <a:pPr marL="285750" indent="-285750">
              <a:buFont typeface="Arial" panose="020B0604020202020204" pitchFamily="34" charset="0"/>
              <a:buChar char="•"/>
            </a:pPr>
            <a:r>
              <a:rPr lang="en-US" sz="2400" dirty="0" smtClean="0"/>
              <a:t>Can be grown in closed systems , which could result in savings of precious freshwater resources </a:t>
            </a:r>
            <a:endParaRPr lang="en-US" sz="2400" dirty="0"/>
          </a:p>
        </p:txBody>
      </p:sp>
    </p:spTree>
    <p:extLst>
      <p:ext uri="{BB962C8B-B14F-4D97-AF65-F5344CB8AC3E}">
        <p14:creationId xmlns:p14="http://schemas.microsoft.com/office/powerpoint/2010/main" xmlns="" val="11017316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Summary and conclusions </a:t>
            </a:r>
            <a:endParaRPr lang="en-US" dirty="0"/>
          </a:p>
        </p:txBody>
      </p:sp>
      <p:sp>
        <p:nvSpPr>
          <p:cNvPr id="3" name="Content Placeholder 2"/>
          <p:cNvSpPr>
            <a:spLocks noGrp="1"/>
          </p:cNvSpPr>
          <p:nvPr>
            <p:ph idx="1"/>
          </p:nvPr>
        </p:nvSpPr>
        <p:spPr>
          <a:xfrm>
            <a:off x="680321" y="2336872"/>
            <a:ext cx="9613861" cy="4268643"/>
          </a:xfrm>
        </p:spPr>
        <p:txBody>
          <a:bodyPr>
            <a:normAutofit lnSpcReduction="10000"/>
          </a:bodyPr>
          <a:lstStyle/>
          <a:p>
            <a:r>
              <a:rPr lang="en-US" dirty="0" smtClean="0"/>
              <a:t>Elevated CO2 increases the size and dry weight of most C3 plants and plant components.</a:t>
            </a:r>
          </a:p>
          <a:p>
            <a:r>
              <a:rPr lang="en-US" dirty="0" smtClean="0"/>
              <a:t>The harvest index tends to decrease with increasing CO2 concentration and temperature.</a:t>
            </a:r>
          </a:p>
          <a:p>
            <a:r>
              <a:rPr lang="en-US" dirty="0" smtClean="0"/>
              <a:t>Selection of plants that could partition more </a:t>
            </a:r>
            <a:r>
              <a:rPr lang="en-US" dirty="0" err="1" smtClean="0"/>
              <a:t>photoassimilates</a:t>
            </a:r>
            <a:r>
              <a:rPr lang="en-US" dirty="0" smtClean="0"/>
              <a:t> to reproductive growth should be a goal for future research.</a:t>
            </a:r>
          </a:p>
          <a:p>
            <a:r>
              <a:rPr lang="en-US" dirty="0" smtClean="0"/>
              <a:t> C4 plants include most tropical and sub-tropical grasses and several important crops, including maize , sugar cane , sorghum, and the millets. There has therefore been considerably more research on the responses to elevated CO2 in C3 and CAM plants.</a:t>
            </a:r>
          </a:p>
          <a:p>
            <a:r>
              <a:rPr lang="en-US" dirty="0" smtClean="0"/>
              <a:t>Rising CO2 over the century is likely to affect both agricultural production and food quality. </a:t>
            </a:r>
          </a:p>
          <a:p>
            <a:endParaRPr lang="en-US" dirty="0"/>
          </a:p>
        </p:txBody>
      </p:sp>
    </p:spTree>
    <p:extLst>
      <p:ext uri="{BB962C8B-B14F-4D97-AF65-F5344CB8AC3E}">
        <p14:creationId xmlns:p14="http://schemas.microsoft.com/office/powerpoint/2010/main" xmlns="" val="17019435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3110" y="2415653"/>
            <a:ext cx="5950424" cy="1569660"/>
          </a:xfrm>
          <a:prstGeom prst="rect">
            <a:avLst/>
          </a:prstGeom>
          <a:noFill/>
        </p:spPr>
        <p:txBody>
          <a:bodyPr wrap="square" rtlCol="0">
            <a:spAutoFit/>
          </a:bodyPr>
          <a:lstStyle/>
          <a:p>
            <a:r>
              <a:rPr lang="en-US" sz="9600" dirty="0" smtClean="0"/>
              <a:t>Thank you </a:t>
            </a:r>
            <a:endParaRPr lang="en-US" sz="9600" dirty="0"/>
          </a:p>
        </p:txBody>
      </p:sp>
      <p:sp>
        <p:nvSpPr>
          <p:cNvPr id="3" name="Rectangle 2"/>
          <p:cNvSpPr/>
          <p:nvPr/>
        </p:nvSpPr>
        <p:spPr>
          <a:xfrm>
            <a:off x="873457" y="2415653"/>
            <a:ext cx="6209731" cy="156966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9600" b="1" dirty="0" smtClean="0">
                <a:ln/>
                <a:solidFill>
                  <a:schemeClr val="accent4"/>
                </a:solidFill>
              </a:rPr>
              <a:t>Thank you </a:t>
            </a:r>
            <a:endParaRPr lang="en-US" sz="9600" b="1" dirty="0">
              <a:ln/>
              <a:solidFill>
                <a:schemeClr val="accent4"/>
              </a:solidFill>
            </a:endParaRPr>
          </a:p>
        </p:txBody>
      </p:sp>
    </p:spTree>
    <p:extLst>
      <p:ext uri="{BB962C8B-B14F-4D97-AF65-F5344CB8AC3E}">
        <p14:creationId xmlns:p14="http://schemas.microsoft.com/office/powerpoint/2010/main" xmlns="" val="971574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of </a:t>
            </a:r>
            <a:r>
              <a:rPr lang="en-US" dirty="0" smtClean="0"/>
              <a:t>rising atmospheric concentrations of carbon </a:t>
            </a:r>
            <a:r>
              <a:rPr lang="en-US" dirty="0"/>
              <a:t>dioxide on plants </a:t>
            </a:r>
          </a:p>
        </p:txBody>
      </p:sp>
      <p:sp>
        <p:nvSpPr>
          <p:cNvPr id="3" name="Content Placeholder 2"/>
          <p:cNvSpPr>
            <a:spLocks noGrp="1"/>
          </p:cNvSpPr>
          <p:nvPr>
            <p:ph idx="1"/>
          </p:nvPr>
        </p:nvSpPr>
        <p:spPr/>
        <p:txBody>
          <a:bodyPr>
            <a:normAutofit lnSpcReduction="10000"/>
          </a:bodyPr>
          <a:lstStyle/>
          <a:p>
            <a:r>
              <a:rPr lang="en-US" dirty="0" smtClean="0"/>
              <a:t>Atmospheric concentrations of carbon dioxide have been steadily rising 315 ppm in 1959 to 385ppm( keeling et al.,2009)</a:t>
            </a:r>
          </a:p>
          <a:p>
            <a:r>
              <a:rPr lang="en-US" dirty="0" smtClean="0"/>
              <a:t>Rising concentrations are also likely to have profound direct effects on the growth, physiology and chemistry of plants independent of any effects on climate.</a:t>
            </a:r>
          </a:p>
          <a:p>
            <a:r>
              <a:rPr lang="en-US" dirty="0" smtClean="0"/>
              <a:t>Our knowledge of plants response to future co2 concentrations rests on the results of experiments that have experimentally increased co2 and then compared the performance of the experimental plants with those grown under current ambient co2 conditions.</a:t>
            </a:r>
          </a:p>
          <a:p>
            <a:endParaRPr lang="en-US" dirty="0"/>
          </a:p>
        </p:txBody>
      </p:sp>
    </p:spTree>
    <p:extLst>
      <p:ext uri="{BB962C8B-B14F-4D97-AF65-F5344CB8AC3E}">
        <p14:creationId xmlns:p14="http://schemas.microsoft.com/office/powerpoint/2010/main" xmlns="" val="1580580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Change in climate </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l="23311" t="33287" r="23148" b="3003"/>
          <a:stretch/>
        </p:blipFill>
        <p:spPr>
          <a:xfrm>
            <a:off x="1392922" y="2150799"/>
            <a:ext cx="8188657" cy="4482012"/>
          </a:xfrm>
        </p:spPr>
      </p:pic>
    </p:spTree>
    <p:extLst>
      <p:ext uri="{BB962C8B-B14F-4D97-AF65-F5344CB8AC3E}">
        <p14:creationId xmlns:p14="http://schemas.microsoft.com/office/powerpoint/2010/main" xmlns="" val="3642571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t>Seven sources of CO</a:t>
            </a:r>
            <a:r>
              <a:rPr lang="en-US" b="1" i="1" baseline="-25000" dirty="0" smtClean="0"/>
              <a:t>2</a:t>
            </a:r>
            <a:r>
              <a:rPr lang="en-US" b="1" i="1" dirty="0" smtClean="0"/>
              <a:t> from fossil fuel combustion </a:t>
            </a:r>
            <a:endParaRPr lang="en-US" b="1" i="1" dirty="0"/>
          </a:p>
        </p:txBody>
      </p:sp>
      <p:sp>
        <p:nvSpPr>
          <p:cNvPr id="3" name="Content Placeholder 2"/>
          <p:cNvSpPr>
            <a:spLocks noGrp="1"/>
          </p:cNvSpPr>
          <p:nvPr>
            <p:ph idx="1"/>
          </p:nvPr>
        </p:nvSpPr>
        <p:spPr>
          <a:xfrm>
            <a:off x="680321" y="2336873"/>
            <a:ext cx="9613861" cy="4227700"/>
          </a:xfrm>
        </p:spPr>
        <p:txBody>
          <a:bodyPr>
            <a:normAutofit lnSpcReduction="10000"/>
          </a:bodyPr>
          <a:lstStyle/>
          <a:p>
            <a:pPr marL="0" indent="0">
              <a:buNone/>
            </a:pPr>
            <a:r>
              <a:rPr lang="en-US" dirty="0" smtClean="0"/>
              <a:t>The seven sources of CO</a:t>
            </a:r>
            <a:r>
              <a:rPr lang="en-US" baseline="-25000" dirty="0" smtClean="0"/>
              <a:t>2</a:t>
            </a:r>
            <a:r>
              <a:rPr lang="en-US" dirty="0" smtClean="0"/>
              <a:t> from fossil  fuel combustion are ( with % contributions for 2000-2004):</a:t>
            </a:r>
          </a:p>
          <a:p>
            <a:r>
              <a:rPr lang="en-US" dirty="0" smtClean="0"/>
              <a:t>Solid fuels (e.g., coal): 35%</a:t>
            </a:r>
          </a:p>
          <a:p>
            <a:r>
              <a:rPr lang="en-US" dirty="0" smtClean="0"/>
              <a:t>Liquid fuels (e.g., gasoline, fuel oil) : 36%</a:t>
            </a:r>
          </a:p>
          <a:p>
            <a:r>
              <a:rPr lang="en-US" dirty="0" smtClean="0"/>
              <a:t>Gaseous fuel (e.g., natural gas ) : 20%</a:t>
            </a:r>
          </a:p>
          <a:p>
            <a:r>
              <a:rPr lang="en-US" dirty="0" smtClean="0"/>
              <a:t>Flaring gas industrially and at wells : &lt;1%</a:t>
            </a:r>
          </a:p>
          <a:p>
            <a:r>
              <a:rPr lang="en-US" dirty="0" smtClean="0"/>
              <a:t>Cement production : 3%</a:t>
            </a:r>
          </a:p>
          <a:p>
            <a:r>
              <a:rPr lang="en-US" dirty="0" smtClean="0"/>
              <a:t>Nonfuel hydrocarbons : &lt;1%</a:t>
            </a:r>
          </a:p>
          <a:p>
            <a:r>
              <a:rPr lang="en-US" dirty="0" smtClean="0"/>
              <a:t>The “international bunkers’’ of shipping and air transport not included in national inventories : 4% </a:t>
            </a:r>
            <a:endParaRPr lang="en-US" dirty="0"/>
          </a:p>
        </p:txBody>
      </p:sp>
    </p:spTree>
    <p:extLst>
      <p:ext uri="{BB962C8B-B14F-4D97-AF65-F5344CB8AC3E}">
        <p14:creationId xmlns:p14="http://schemas.microsoft.com/office/powerpoint/2010/main" xmlns="" val="3861527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Top </a:t>
            </a:r>
            <a:r>
              <a:rPr lang="en-US" dirty="0"/>
              <a:t>T</a:t>
            </a:r>
            <a:r>
              <a:rPr lang="en-US" dirty="0" smtClean="0"/>
              <a:t>en CO</a:t>
            </a:r>
            <a:r>
              <a:rPr lang="en-US" baseline="-25000" dirty="0" smtClean="0"/>
              <a:t>2</a:t>
            </a:r>
            <a:r>
              <a:rPr lang="en-US" dirty="0" smtClean="0"/>
              <a:t> </a:t>
            </a:r>
            <a:r>
              <a:rPr lang="en-US" dirty="0"/>
              <a:t>P</a:t>
            </a:r>
            <a:r>
              <a:rPr lang="en-US" dirty="0" smtClean="0"/>
              <a:t>roducing Nations </a:t>
            </a:r>
            <a:endParaRPr lang="en-US" dirty="0"/>
          </a:p>
        </p:txBody>
      </p:sp>
      <p:pic>
        <p:nvPicPr>
          <p:cNvPr id="4" name="Picture 3"/>
          <p:cNvPicPr>
            <a:picLocks noChangeAspect="1"/>
          </p:cNvPicPr>
          <p:nvPr/>
        </p:nvPicPr>
        <p:blipFill>
          <a:blip r:embed="rId2"/>
          <a:stretch>
            <a:fillRect/>
          </a:stretch>
        </p:blipFill>
        <p:spPr>
          <a:xfrm>
            <a:off x="2135875" y="1982927"/>
            <a:ext cx="8065826" cy="4645881"/>
          </a:xfrm>
          <a:prstGeom prst="rect">
            <a:avLst/>
          </a:prstGeom>
        </p:spPr>
      </p:pic>
    </p:spTree>
    <p:extLst>
      <p:ext uri="{BB962C8B-B14F-4D97-AF65-F5344CB8AC3E}">
        <p14:creationId xmlns:p14="http://schemas.microsoft.com/office/powerpoint/2010/main" xmlns="" val="3217010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Physiological effects of plants due to elevated CO</a:t>
            </a:r>
            <a:r>
              <a:rPr lang="en-US" baseline="-25000" dirty="0" smtClean="0"/>
              <a:t>2</a:t>
            </a:r>
            <a:r>
              <a:rPr lang="en-US" dirty="0" smtClean="0"/>
              <a:t> </a:t>
            </a:r>
            <a:endParaRPr lang="en-US" dirty="0"/>
          </a:p>
        </p:txBody>
      </p:sp>
      <p:sp>
        <p:nvSpPr>
          <p:cNvPr id="3" name="TextBox 2"/>
          <p:cNvSpPr txBox="1"/>
          <p:nvPr/>
        </p:nvSpPr>
        <p:spPr>
          <a:xfrm>
            <a:off x="1473958" y="2333767"/>
            <a:ext cx="8557146" cy="4062651"/>
          </a:xfrm>
          <a:prstGeom prst="rect">
            <a:avLst/>
          </a:prstGeom>
          <a:noFill/>
        </p:spPr>
        <p:txBody>
          <a:bodyPr wrap="square" rtlCol="0">
            <a:spAutoFit/>
          </a:bodyPr>
          <a:lstStyle/>
          <a:p>
            <a:pPr marL="342900" indent="-342900">
              <a:buFont typeface="+mj-lt"/>
              <a:buAutoNum type="arabicPeriod"/>
            </a:pPr>
            <a:r>
              <a:rPr lang="en-US" sz="2400" dirty="0" smtClean="0"/>
              <a:t>Behavior of stomata</a:t>
            </a:r>
          </a:p>
          <a:p>
            <a:pPr marL="342900" indent="-342900">
              <a:buFont typeface="+mj-lt"/>
              <a:buAutoNum type="arabicPeriod"/>
            </a:pPr>
            <a:r>
              <a:rPr lang="en-US" sz="2400" dirty="0" smtClean="0"/>
              <a:t>Effects on the leaf</a:t>
            </a:r>
          </a:p>
          <a:p>
            <a:pPr marL="342900" indent="-342900">
              <a:buFont typeface="+mj-lt"/>
              <a:buAutoNum type="arabicPeriod"/>
            </a:pPr>
            <a:r>
              <a:rPr lang="en-US" sz="2400" dirty="0" smtClean="0"/>
              <a:t>Effects on photosynthesis and photorespiration</a:t>
            </a:r>
          </a:p>
          <a:p>
            <a:pPr marL="342900" indent="-342900">
              <a:buFont typeface="+mj-lt"/>
              <a:buAutoNum type="arabicPeriod"/>
            </a:pPr>
            <a:r>
              <a:rPr lang="en-US" sz="2400" dirty="0" smtClean="0"/>
              <a:t>Water use and water use efficiency </a:t>
            </a:r>
          </a:p>
          <a:p>
            <a:pPr marL="342900" indent="-342900">
              <a:buFont typeface="+mj-lt"/>
              <a:buAutoNum type="arabicPeriod"/>
            </a:pPr>
            <a:r>
              <a:rPr lang="en-US" sz="2400" dirty="0" smtClean="0"/>
              <a:t>Changes in rooting pattern</a:t>
            </a:r>
          </a:p>
          <a:p>
            <a:pPr marL="342900" indent="-342900">
              <a:buFont typeface="+mj-lt"/>
              <a:buAutoNum type="arabicPeriod"/>
            </a:pPr>
            <a:r>
              <a:rPr lang="en-US" sz="2400" dirty="0" smtClean="0"/>
              <a:t>Effects of CO</a:t>
            </a:r>
            <a:r>
              <a:rPr lang="en-US" sz="2400" baseline="-25000" dirty="0" smtClean="0"/>
              <a:t>2 </a:t>
            </a:r>
            <a:r>
              <a:rPr lang="en-US" sz="2400" dirty="0" smtClean="0"/>
              <a:t>on nitrogen content</a:t>
            </a:r>
          </a:p>
          <a:p>
            <a:pPr marL="342900" indent="-342900">
              <a:buFont typeface="+mj-lt"/>
              <a:buAutoNum type="arabicPeriod"/>
            </a:pPr>
            <a:r>
              <a:rPr lang="en-US" sz="2400" dirty="0" smtClean="0"/>
              <a:t>Germination</a:t>
            </a:r>
          </a:p>
          <a:p>
            <a:pPr marL="342900" indent="-342900">
              <a:buFont typeface="+mj-lt"/>
              <a:buAutoNum type="arabicPeriod"/>
            </a:pPr>
            <a:r>
              <a:rPr lang="en-US" sz="2400" dirty="0" smtClean="0"/>
              <a:t>Decrease in crop </a:t>
            </a:r>
            <a:r>
              <a:rPr lang="en-US" sz="2400" dirty="0"/>
              <a:t>d</a:t>
            </a:r>
            <a:r>
              <a:rPr lang="en-US" sz="2400" dirty="0" smtClean="0"/>
              <a:t>uration </a:t>
            </a:r>
          </a:p>
          <a:p>
            <a:pPr marL="342900" indent="-342900">
              <a:buFont typeface="+mj-lt"/>
              <a:buAutoNum type="arabicPeriod"/>
            </a:pPr>
            <a:r>
              <a:rPr lang="en-US" sz="2400" dirty="0" smtClean="0"/>
              <a:t>Effects on seed yields </a:t>
            </a:r>
          </a:p>
          <a:p>
            <a:pPr marL="342900" indent="-342900">
              <a:buFont typeface="+mj-lt"/>
              <a:buAutoNum type="arabicPeriod"/>
            </a:pPr>
            <a:r>
              <a:rPr lang="en-US" sz="2400" dirty="0" smtClean="0"/>
              <a:t>Consequences on quality of food and forage </a:t>
            </a:r>
          </a:p>
          <a:p>
            <a:pPr marL="342900" indent="-342900">
              <a:buFont typeface="+mj-lt"/>
              <a:buAutoNum type="arabicPeriod"/>
            </a:pPr>
            <a:endParaRPr lang="en-US" dirty="0"/>
          </a:p>
        </p:txBody>
      </p:sp>
    </p:spTree>
    <p:extLst>
      <p:ext uri="{BB962C8B-B14F-4D97-AF65-F5344CB8AC3E}">
        <p14:creationId xmlns:p14="http://schemas.microsoft.com/office/powerpoint/2010/main" xmlns="" val="25210102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Effect of stomata </a:t>
            </a:r>
            <a:endParaRPr lang="en-US" dirty="0"/>
          </a:p>
        </p:txBody>
      </p:sp>
      <p:sp>
        <p:nvSpPr>
          <p:cNvPr id="3" name="Content Placeholder 2"/>
          <p:cNvSpPr>
            <a:spLocks noGrp="1"/>
          </p:cNvSpPr>
          <p:nvPr>
            <p:ph idx="1"/>
          </p:nvPr>
        </p:nvSpPr>
        <p:spPr>
          <a:xfrm>
            <a:off x="5254388" y="2207542"/>
            <a:ext cx="5186150" cy="4186757"/>
          </a:xfrm>
        </p:spPr>
        <p:txBody>
          <a:bodyPr>
            <a:normAutofit/>
          </a:bodyPr>
          <a:lstStyle/>
          <a:p>
            <a:r>
              <a:rPr lang="en-US" sz="2000" dirty="0" smtClean="0"/>
              <a:t>Elevated concentrations of CO</a:t>
            </a:r>
            <a:r>
              <a:rPr lang="en-US" sz="2000" baseline="-25000" dirty="0" smtClean="0"/>
              <a:t>2</a:t>
            </a:r>
            <a:r>
              <a:rPr lang="en-US" sz="2000" dirty="0" smtClean="0"/>
              <a:t> – partial stomata closure.</a:t>
            </a:r>
          </a:p>
          <a:p>
            <a:r>
              <a:rPr lang="en-US" sz="2000" dirty="0" smtClean="0"/>
              <a:t>Reductions stomatal conductance in crops would translate into reductions of &lt;10% in evapotranspiration, partly because of increases in temperature and decreases in humidity in the air around the crop leaves.</a:t>
            </a:r>
          </a:p>
          <a:p>
            <a:r>
              <a:rPr lang="en-US" sz="2000" dirty="0" smtClean="0"/>
              <a:t>Due narrowing the stomata has additional benefit that a lesser amount of pollutants in the air will make it through the narrower openings. </a:t>
            </a:r>
            <a:endParaRPr lang="en-US" sz="20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xmlns="" val="0"/>
              </a:ext>
            </a:extLst>
          </a:blip>
          <a:srcRect l="21692" t="31890" r="50398" b="5224"/>
          <a:stretch/>
        </p:blipFill>
        <p:spPr>
          <a:xfrm>
            <a:off x="1323833" y="2207542"/>
            <a:ext cx="3466531" cy="4393413"/>
          </a:xfrm>
          <a:prstGeom prst="rect">
            <a:avLst/>
          </a:prstGeom>
        </p:spPr>
      </p:pic>
    </p:spTree>
    <p:extLst>
      <p:ext uri="{BB962C8B-B14F-4D97-AF65-F5344CB8AC3E}">
        <p14:creationId xmlns:p14="http://schemas.microsoft.com/office/powerpoint/2010/main" xmlns="" val="28708941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Effects on the leaf </a:t>
            </a:r>
            <a:endParaRPr lang="en-US" dirty="0"/>
          </a:p>
        </p:txBody>
      </p:sp>
      <p:sp>
        <p:nvSpPr>
          <p:cNvPr id="3" name="Content Placeholder 2"/>
          <p:cNvSpPr>
            <a:spLocks noGrp="1"/>
          </p:cNvSpPr>
          <p:nvPr>
            <p:ph idx="1"/>
          </p:nvPr>
        </p:nvSpPr>
        <p:spPr/>
        <p:txBody>
          <a:bodyPr/>
          <a:lstStyle/>
          <a:p>
            <a:r>
              <a:rPr lang="en-US" dirty="0" smtClean="0"/>
              <a:t>Growing plants at elevated concentration leads to increased leaf area , leaf area index, leaf area duration and leaf thickness as indicated by decreased specific leaf area (SLA) (</a:t>
            </a:r>
            <a:r>
              <a:rPr lang="en-US" dirty="0"/>
              <a:t>B</a:t>
            </a:r>
            <a:r>
              <a:rPr lang="en-US" dirty="0" smtClean="0"/>
              <a:t>owes 1993 ; Bray and </a:t>
            </a:r>
            <a:r>
              <a:rPr lang="en-US" dirty="0"/>
              <a:t>R</a:t>
            </a:r>
            <a:r>
              <a:rPr lang="en-US" dirty="0" smtClean="0"/>
              <a:t>eid 2002), which is partly related to the accumulation of non-structural carbohydrates (</a:t>
            </a:r>
            <a:r>
              <a:rPr lang="en-US" dirty="0" err="1" smtClean="0"/>
              <a:t>Lambers</a:t>
            </a:r>
            <a:r>
              <a:rPr lang="en-US" dirty="0" smtClean="0"/>
              <a:t> et al. 1998).</a:t>
            </a:r>
          </a:p>
          <a:p>
            <a:r>
              <a:rPr lang="en-US" dirty="0" smtClean="0"/>
              <a:t> accumulation starch increased at a rate of about 6 g/kg dry matter/hour.</a:t>
            </a:r>
          </a:p>
          <a:p>
            <a:r>
              <a:rPr lang="en-US" dirty="0" smtClean="0"/>
              <a:t>Elevated CO2 causes plants to produce more number of mesophyll cells and chloroplasts.</a:t>
            </a:r>
          </a:p>
          <a:p>
            <a:endParaRPr lang="en-US" dirty="0"/>
          </a:p>
        </p:txBody>
      </p:sp>
    </p:spTree>
    <p:extLst>
      <p:ext uri="{BB962C8B-B14F-4D97-AF65-F5344CB8AC3E}">
        <p14:creationId xmlns:p14="http://schemas.microsoft.com/office/powerpoint/2010/main" xmlns="" val="4034326566"/>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223</TotalTime>
  <Words>1698</Words>
  <Application>Microsoft Office PowerPoint</Application>
  <PresentationFormat>Custom</PresentationFormat>
  <Paragraphs>108</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Berlin</vt:lpstr>
      <vt:lpstr>Effects of elevated carbon dioxide on plants  </vt:lpstr>
      <vt:lpstr>Effects of elevated carbon dioxide on plants </vt:lpstr>
      <vt:lpstr>Effects of rising atmospheric concentrations of carbon dioxide on plants </vt:lpstr>
      <vt:lpstr>Change in climate </vt:lpstr>
      <vt:lpstr>Seven sources of CO2 from fossil fuel combustion </vt:lpstr>
      <vt:lpstr>Top Ten CO2 Producing Nations </vt:lpstr>
      <vt:lpstr>Physiological effects of plants due to elevated CO2 </vt:lpstr>
      <vt:lpstr>Effect of stomata </vt:lpstr>
      <vt:lpstr>Effects on the leaf </vt:lpstr>
      <vt:lpstr>Effects on photosynthesis &amp; photorespiration</vt:lpstr>
      <vt:lpstr>Photograph of representative plant </vt:lpstr>
      <vt:lpstr>Water use efficiency </vt:lpstr>
      <vt:lpstr>Effect on Nitrogen content </vt:lpstr>
      <vt:lpstr>Changes in rooting pattern </vt:lpstr>
      <vt:lpstr>Decrease in crop duration </vt:lpstr>
      <vt:lpstr>Germination </vt:lpstr>
      <vt:lpstr>Effects on seed yields </vt:lpstr>
      <vt:lpstr>Quality of food and forage </vt:lpstr>
      <vt:lpstr>Effects of CO2 on C3 and C4 plants </vt:lpstr>
      <vt:lpstr>Graph showing effect on photosynthesis </vt:lpstr>
      <vt:lpstr>Adaptations /mitigation actions could include the following : </vt:lpstr>
      <vt:lpstr>Slide 22</vt:lpstr>
      <vt:lpstr>Summary and conclusions </vt:lpstr>
      <vt:lpstr>Slide 24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Effects of elevated carbon dioxide </dc:title>
  <dc:creator>Afra Kanwal</dc:creator>
  <cp:lastModifiedBy>BASHARAT MAHMOOD</cp:lastModifiedBy>
  <cp:revision>22</cp:revision>
  <dcterms:created xsi:type="dcterms:W3CDTF">2019-03-10T17:15:11Z</dcterms:created>
  <dcterms:modified xsi:type="dcterms:W3CDTF">2020-05-08T05:54:14Z</dcterms:modified>
</cp:coreProperties>
</file>