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8" r:id="rId4"/>
    <p:sldId id="266" r:id="rId5"/>
    <p:sldId id="272" r:id="rId6"/>
    <p:sldId id="269" r:id="rId7"/>
    <p:sldId id="268" r:id="rId8"/>
    <p:sldId id="267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and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discuss the </a:t>
            </a:r>
            <a:r>
              <a:rPr lang="en-US" b="1" dirty="0"/>
              <a:t>violations</a:t>
            </a:r>
            <a:r>
              <a:rPr lang="en-US" dirty="0"/>
              <a:t> of the </a:t>
            </a:r>
            <a:r>
              <a:rPr lang="en-US" b="1" dirty="0"/>
              <a:t>Classical Assumptions</a:t>
            </a:r>
            <a:r>
              <a:rPr lang="en-US" dirty="0"/>
              <a:t> and </a:t>
            </a:r>
            <a:r>
              <a:rPr lang="en-US" b="1" dirty="0"/>
              <a:t>remedies</a:t>
            </a:r>
            <a:r>
              <a:rPr lang="en-US" dirty="0"/>
              <a:t> for those </a:t>
            </a:r>
            <a:r>
              <a:rPr lang="en-US" dirty="0" smtClean="0"/>
              <a:t>violations.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For each of these three problems, we will attempt to answer the following questions: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	1. What is the </a:t>
            </a:r>
            <a:r>
              <a:rPr lang="en-US" b="1" dirty="0"/>
              <a:t>nature</a:t>
            </a:r>
            <a:r>
              <a:rPr lang="en-US" dirty="0"/>
              <a:t> of the problem?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	2. What are the </a:t>
            </a:r>
            <a:r>
              <a:rPr lang="en-US" b="1" dirty="0"/>
              <a:t>consequences</a:t>
            </a:r>
            <a:r>
              <a:rPr lang="en-US" dirty="0"/>
              <a:t> of the problem?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	3. How is the problem </a:t>
            </a:r>
            <a:r>
              <a:rPr lang="en-US" b="1" dirty="0"/>
              <a:t>diagnosed</a:t>
            </a:r>
            <a:r>
              <a:rPr lang="en-US" dirty="0"/>
              <a:t>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/>
              <a:t>		4. What </a:t>
            </a:r>
            <a:r>
              <a:rPr lang="en-US" b="1" dirty="0"/>
              <a:t>remedies</a:t>
            </a:r>
            <a:r>
              <a:rPr lang="en-US" dirty="0"/>
              <a:t> for the problem are available?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42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dirty="0"/>
              <a:t>remedies</a:t>
            </a:r>
            <a:r>
              <a:rPr lang="en-US" dirty="0"/>
              <a:t> for the problem are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Extending the sample size</a:t>
            </a:r>
          </a:p>
          <a:p>
            <a:r>
              <a:rPr lang="en-US" dirty="0" smtClean="0"/>
              <a:t>Utilizing a priori information</a:t>
            </a:r>
          </a:p>
          <a:p>
            <a:r>
              <a:rPr lang="en-US" dirty="0" smtClean="0"/>
              <a:t>Use appropriate transformation</a:t>
            </a:r>
          </a:p>
          <a:p>
            <a:r>
              <a:rPr lang="en-US" dirty="0" smtClean="0"/>
              <a:t>Dropping a highly collinear variable</a:t>
            </a:r>
          </a:p>
          <a:p>
            <a:r>
              <a:rPr lang="en-US" dirty="0" smtClean="0"/>
              <a:t>Transformation of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33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Multicollinearity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“Is a condition that exists when the independent variables are correlated with one another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82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Multicollinearity</a:t>
            </a:r>
            <a:r>
              <a:rPr lang="en-US" dirty="0"/>
              <a:t> is a state of very high intercorrelations or inter-associations among the independent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Term multicollinearity in used to denote the presence of linear relationship among explanatory </a:t>
            </a:r>
            <a:r>
              <a:rPr lang="en-US" dirty="0" smtClean="0">
                <a:solidFill>
                  <a:schemeClr val="tx1"/>
                </a:solidFill>
              </a:rPr>
              <a:t>variables.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therefore a type of disturbance in the data, and if present in the data the statistical </a:t>
            </a:r>
            <a:r>
              <a:rPr lang="en-US" dirty="0" smtClean="0">
                <a:solidFill>
                  <a:schemeClr val="tx1"/>
                </a:solidFill>
              </a:rPr>
              <a:t>inferences (Suggestions) </a:t>
            </a:r>
            <a:r>
              <a:rPr lang="en-US" dirty="0">
                <a:solidFill>
                  <a:schemeClr val="tx1"/>
                </a:solidFill>
              </a:rPr>
              <a:t>made about the data may not be reliable.</a:t>
            </a:r>
          </a:p>
        </p:txBody>
      </p:sp>
    </p:spTree>
    <p:extLst>
      <p:ext uri="{BB962C8B-B14F-4D97-AF65-F5344CB8AC3E}">
        <p14:creationId xmlns:p14="http://schemas.microsoft.com/office/powerpoint/2010/main" xmlns="" val="33951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</a:t>
            </a:r>
            <a:r>
              <a:rPr lang="en-US" dirty="0"/>
              <a:t>Multicollinearity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Perfect Multicollinearity</a:t>
            </a:r>
          </a:p>
          <a:p>
            <a:pPr lvl="1"/>
            <a:r>
              <a:rPr lang="en-US" sz="2800" dirty="0" smtClean="0"/>
              <a:t>There is a perfect multicollinearity between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and x</a:t>
            </a:r>
            <a:r>
              <a:rPr lang="en-US" sz="2800" baseline="-25000" dirty="0"/>
              <a:t>2</a:t>
            </a:r>
            <a:r>
              <a:rPr lang="en-US" sz="2800" dirty="0" smtClean="0"/>
              <a:t> if x</a:t>
            </a:r>
            <a:r>
              <a:rPr lang="en-US" sz="2800" baseline="-25000" dirty="0"/>
              <a:t>2</a:t>
            </a:r>
            <a:r>
              <a:rPr lang="en-US" sz="2800" dirty="0" smtClean="0"/>
              <a:t> = 7x</a:t>
            </a:r>
            <a:r>
              <a:rPr lang="en-US" sz="2800" baseline="-25000" dirty="0"/>
              <a:t>1</a:t>
            </a:r>
          </a:p>
          <a:p>
            <a:pPr marL="1371600" lvl="3" indent="0">
              <a:buNone/>
            </a:pPr>
            <a:r>
              <a:rPr lang="en-US" sz="2000" dirty="0" smtClean="0"/>
              <a:t>Suppose,</a:t>
            </a:r>
          </a:p>
          <a:p>
            <a:pPr marL="1371600" lvl="3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x</a:t>
            </a:r>
            <a:r>
              <a:rPr lang="en-US" sz="2800" baseline="-25000" dirty="0"/>
              <a:t>1</a:t>
            </a:r>
            <a:r>
              <a:rPr lang="en-US" sz="2000" dirty="0" smtClean="0"/>
              <a:t> = days  ;    x</a:t>
            </a:r>
            <a:r>
              <a:rPr lang="en-US" sz="2800" baseline="-25000" dirty="0"/>
              <a:t>2</a:t>
            </a:r>
            <a:r>
              <a:rPr lang="en-US" sz="2000" dirty="0" smtClean="0"/>
              <a:t> = week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8402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481" y="406400"/>
            <a:ext cx="11325691" cy="5445760"/>
          </a:xfrm>
        </p:spPr>
      </p:pic>
    </p:spTree>
    <p:extLst>
      <p:ext uri="{BB962C8B-B14F-4D97-AF65-F5344CB8AC3E}">
        <p14:creationId xmlns:p14="http://schemas.microsoft.com/office/powerpoint/2010/main" xmlns="" val="31125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</a:t>
            </a:r>
            <a:r>
              <a:rPr lang="en-US" dirty="0"/>
              <a:t>Multicollinearity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99469" y="2526699"/>
            <a:ext cx="6947096" cy="3694541"/>
          </a:xfrm>
        </p:spPr>
      </p:pic>
    </p:spTree>
    <p:extLst>
      <p:ext uri="{BB962C8B-B14F-4D97-AF65-F5344CB8AC3E}">
        <p14:creationId xmlns:p14="http://schemas.microsoft.com/office/powerpoint/2010/main" xmlns="" val="19422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4560" y="2598129"/>
            <a:ext cx="7877907" cy="3141489"/>
          </a:xfrm>
        </p:spPr>
      </p:pic>
    </p:spTree>
    <p:extLst>
      <p:ext uri="{BB962C8B-B14F-4D97-AF65-F5344CB8AC3E}">
        <p14:creationId xmlns:p14="http://schemas.microsoft.com/office/powerpoint/2010/main" xmlns="" val="19999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Example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964640696"/>
              </p:ext>
            </p:extLst>
          </p:nvPr>
        </p:nvGraphicFramePr>
        <p:xfrm>
          <a:off x="5078413" y="609600"/>
          <a:ext cx="6199188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396"/>
                <a:gridCol w="2066396"/>
                <a:gridCol w="2066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r>
                        <a:rPr lang="en-US" sz="2800" baseline="-25000" dirty="0" smtClean="0"/>
                        <a:t>3</a:t>
                      </a:r>
                      <a:endParaRPr lang="en-US" sz="2800" baseline="-25000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X</a:t>
                      </a:r>
                      <a:r>
                        <a:rPr lang="en-US" sz="2800" baseline="-25000" dirty="0" smtClean="0"/>
                        <a:t>3</a:t>
                      </a:r>
                      <a:r>
                        <a:rPr lang="en-US" sz="2800" dirty="0" smtClean="0"/>
                        <a:t>*</a:t>
                      </a:r>
                      <a:endParaRPr lang="en-US" sz="2800" dirty="0"/>
                    </a:p>
                  </a:txBody>
                  <a:tcPr marL="54699" marR="54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marL="54699" marR="54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 marL="54699" marR="54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97</a:t>
                      </a:r>
                      <a:endParaRPr lang="en-US" dirty="0"/>
                    </a:p>
                  </a:txBody>
                  <a:tcPr marL="54699" marR="54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 marL="54699" marR="5469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 marL="54699" marR="54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 marL="54699" marR="54699"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913775" y="3195560"/>
            <a:ext cx="10396651" cy="3158348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It </a:t>
            </a:r>
            <a:r>
              <a:rPr lang="en-US" sz="2000" dirty="0"/>
              <a:t>is apparent that 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i="1" baseline="-25000" dirty="0"/>
              <a:t>i</a:t>
            </a:r>
            <a:r>
              <a:rPr lang="en-US" sz="2000" i="1" dirty="0"/>
              <a:t> </a:t>
            </a:r>
            <a:r>
              <a:rPr lang="en-US" sz="2000" dirty="0"/>
              <a:t>= 5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i="1" baseline="-25000" dirty="0"/>
              <a:t>i</a:t>
            </a:r>
            <a:r>
              <a:rPr lang="en-US" sz="2000" i="1" dirty="0"/>
              <a:t> . </a:t>
            </a:r>
            <a:r>
              <a:rPr lang="en-US" sz="2000" dirty="0"/>
              <a:t>Therefore, there is perfect </a:t>
            </a:r>
            <a:r>
              <a:rPr lang="en-US" sz="2000" dirty="0" err="1"/>
              <a:t>collinearity</a:t>
            </a:r>
            <a:r>
              <a:rPr lang="en-US" sz="2000" dirty="0"/>
              <a:t> between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since the coefficient of correlation </a:t>
            </a:r>
            <a:r>
              <a:rPr lang="en-US" sz="2000" i="1" dirty="0"/>
              <a:t>r</a:t>
            </a:r>
            <a:r>
              <a:rPr lang="en-US" sz="2000" baseline="-25000" dirty="0"/>
              <a:t>23</a:t>
            </a:r>
            <a:r>
              <a:rPr lang="en-US" sz="2000" dirty="0"/>
              <a:t> is unity. The variable </a:t>
            </a:r>
            <a:r>
              <a:rPr lang="en-US" sz="2000" i="1" dirty="0"/>
              <a:t>X*</a:t>
            </a:r>
            <a:r>
              <a:rPr lang="en-US" sz="2000" baseline="-25000" dirty="0"/>
              <a:t>3</a:t>
            </a:r>
            <a:r>
              <a:rPr lang="en-US" sz="2000" dirty="0"/>
              <a:t> was created from 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by simply adding to it the following numbers, which were taken from a table of random numbers: 2, 0, 7, 9, 2. Now there is no longer perfect </a:t>
            </a:r>
            <a:r>
              <a:rPr lang="en-US" sz="2000" dirty="0" err="1"/>
              <a:t>collinearity</a:t>
            </a:r>
            <a:r>
              <a:rPr lang="en-US" sz="2000" dirty="0"/>
              <a:t> between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and </a:t>
            </a:r>
            <a:r>
              <a:rPr lang="en-US" sz="2000" i="1" dirty="0"/>
              <a:t>X*</a:t>
            </a:r>
            <a:r>
              <a:rPr lang="en-US" sz="2000" baseline="-25000" dirty="0"/>
              <a:t>3</a:t>
            </a:r>
            <a:r>
              <a:rPr lang="en-US" sz="2000" dirty="0"/>
              <a:t>. (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i="1" baseline="-25000" dirty="0"/>
              <a:t>i</a:t>
            </a:r>
            <a:r>
              <a:rPr lang="en-US" sz="2000" i="1" dirty="0"/>
              <a:t> </a:t>
            </a:r>
            <a:r>
              <a:rPr lang="en-US" sz="2000" dirty="0"/>
              <a:t>= 5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i="1" baseline="-25000" dirty="0"/>
              <a:t>i</a:t>
            </a:r>
            <a:r>
              <a:rPr lang="en-US" sz="2000" i="1" dirty="0"/>
              <a:t> + </a:t>
            </a:r>
            <a:r>
              <a:rPr lang="en-US" sz="2000" dirty="0"/>
              <a:t> </a:t>
            </a:r>
            <a:r>
              <a:rPr lang="en-US" sz="2000" i="1" dirty="0"/>
              <a:t>v</a:t>
            </a:r>
            <a:r>
              <a:rPr lang="en-US" sz="2000" i="1" baseline="-25000" dirty="0"/>
              <a:t>i</a:t>
            </a:r>
            <a:r>
              <a:rPr lang="en-US" sz="2000" dirty="0"/>
              <a:t> ) However, the two variables are highly correlated because calculations will show that the coefficient of correlation between them is 0.9959.</a:t>
            </a:r>
          </a:p>
          <a:p>
            <a:pPr algn="just"/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7390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problem diagnose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High r</a:t>
            </a:r>
            <a:r>
              <a:rPr lang="en-US" baseline="30000" dirty="0" smtClean="0"/>
              <a:t>2</a:t>
            </a:r>
            <a:r>
              <a:rPr lang="en-US" dirty="0" smtClean="0"/>
              <a:t> but few significance </a:t>
            </a:r>
            <a:r>
              <a:rPr lang="en-US" sz="2800" cap="none" dirty="0" smtClean="0"/>
              <a:t>t</a:t>
            </a:r>
            <a:r>
              <a:rPr lang="en-US" sz="2800" dirty="0" smtClean="0"/>
              <a:t>-</a:t>
            </a:r>
            <a:r>
              <a:rPr lang="en-US" dirty="0" smtClean="0"/>
              <a:t>ratios</a:t>
            </a:r>
          </a:p>
          <a:p>
            <a:r>
              <a:rPr lang="en-US" dirty="0" smtClean="0"/>
              <a:t>High pair-wise correlation among </a:t>
            </a:r>
            <a:r>
              <a:rPr lang="en-US" dirty="0" err="1" smtClean="0"/>
              <a:t>regressors</a:t>
            </a:r>
            <a:endParaRPr lang="en-US" dirty="0" smtClean="0"/>
          </a:p>
          <a:p>
            <a:r>
              <a:rPr lang="en-US" dirty="0" smtClean="0"/>
              <a:t>Correlation among the variables</a:t>
            </a:r>
          </a:p>
          <a:p>
            <a:r>
              <a:rPr lang="en-US" dirty="0" smtClean="0"/>
              <a:t>Auxiliary Regressions</a:t>
            </a:r>
          </a:p>
          <a:p>
            <a:r>
              <a:rPr lang="en-US" dirty="0" err="1" smtClean="0"/>
              <a:t>Kilen’s</a:t>
            </a:r>
            <a:r>
              <a:rPr lang="en-US" dirty="0" smtClean="0"/>
              <a:t> rule of thumbs</a:t>
            </a:r>
          </a:p>
          <a:p>
            <a:r>
              <a:rPr lang="en-US" dirty="0" smtClean="0"/>
              <a:t>Farrar and </a:t>
            </a:r>
            <a:r>
              <a:rPr lang="en-US" dirty="0" err="1" smtClean="0"/>
              <a:t>gluber</a:t>
            </a:r>
            <a:r>
              <a:rPr lang="en-US" dirty="0" smtClean="0"/>
              <a:t>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433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4556</TotalTime>
  <Words>304</Words>
  <Application>Microsoft Office PowerPoint</Application>
  <PresentationFormat>Custom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Droplet</vt:lpstr>
      <vt:lpstr>Introduction and Overview</vt:lpstr>
      <vt:lpstr>Multicollinearity</vt:lpstr>
      <vt:lpstr>Multicollinearity is a state of very high intercorrelations or inter-associations among the independent variables</vt:lpstr>
      <vt:lpstr>THE NATURE OF Multicollinearity</vt:lpstr>
      <vt:lpstr>Slide 5</vt:lpstr>
      <vt:lpstr>THE NATURE OF Multicollinearity</vt:lpstr>
      <vt:lpstr>Slide 7</vt:lpstr>
      <vt:lpstr>Numerical Example</vt:lpstr>
      <vt:lpstr>How to problem diagnose</vt:lpstr>
      <vt:lpstr>What remedies for the problem are available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Zulqarnain Haider</dc:creator>
  <cp:lastModifiedBy>Adeel</cp:lastModifiedBy>
  <cp:revision>23</cp:revision>
  <dcterms:created xsi:type="dcterms:W3CDTF">2017-12-20T05:42:27Z</dcterms:created>
  <dcterms:modified xsi:type="dcterms:W3CDTF">2020-05-08T09:04:26Z</dcterms:modified>
</cp:coreProperties>
</file>