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71" r:id="rId3"/>
    <p:sldId id="295" r:id="rId4"/>
    <p:sldId id="302" r:id="rId5"/>
    <p:sldId id="272" r:id="rId6"/>
    <p:sldId id="273" r:id="rId7"/>
    <p:sldId id="274" r:id="rId8"/>
    <p:sldId id="275" r:id="rId9"/>
    <p:sldId id="276" r:id="rId10"/>
    <p:sldId id="278" r:id="rId11"/>
    <p:sldId id="27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/>
    <p:restoredTop sz="77419" autoAdjust="0"/>
  </p:normalViewPr>
  <p:slideViewPr>
    <p:cSldViewPr snapToGrid="0" snapToObjects="1">
      <p:cViewPr varScale="1">
        <p:scale>
          <a:sx n="56" d="100"/>
          <a:sy n="56" d="100"/>
        </p:scale>
        <p:origin x="-120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8F08A-FD55-6B46-8729-4DC6FFAF698F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AD343-43CE-3144-991D-0A708E5F37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involving the introduction of instruments or other objects into the body or body cavities.</a:t>
            </a:r>
            <a:endParaRPr lang="en-US" dirty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5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9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5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6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4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8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C2C25-1C32-6C42-BE17-96D8CB74D6DB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2227683" y="3273742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Introduction to Animal Husbandry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418183" y="4041842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18183" y="3235337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34718" y="2049691"/>
            <a:ext cx="1215728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Management of New-born Calf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863" y="266046"/>
            <a:ext cx="733425" cy="4857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324253" y="629643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431431" y="241251"/>
            <a:ext cx="161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Blackletter686 BT" panose="03040802020608040804" pitchFamily="66" charset="0"/>
                <a:cs typeface="Times New Roman" panose="02020603050405020304" pitchFamily="18" charset="0"/>
              </a:rPr>
              <a:t>DAS</a:t>
            </a:r>
            <a:endParaRPr lang="en-GB" sz="2800" dirty="0">
              <a:latin typeface="Blackletter686 BT" panose="030408020206080408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Disadvantages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noProof="0" dirty="0"/>
              <a:t>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nimal need time to set back due to stress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/>
              <a:t>C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labor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Death, due to bleeding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Disease spreading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Breed ID</a:t>
            </a: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aphicFrame>
        <p:nvGraphicFramePr>
          <p:cNvPr id="3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0389289"/>
              </p:ext>
            </p:extLst>
          </p:nvPr>
        </p:nvGraphicFramePr>
        <p:xfrm>
          <a:off x="744582" y="228599"/>
          <a:ext cx="11182029" cy="6477000"/>
        </p:xfrm>
        <a:graphic>
          <a:graphicData uri="http://schemas.openxmlformats.org/drawingml/2006/table">
            <a:tbl>
              <a:tblPr/>
              <a:tblGrid>
                <a:gridCol w="31266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013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67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1725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28155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Feeding schedule for Calf</a:t>
                      </a:r>
                      <a:endParaRPr lang="en-GB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00" marR="12700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2800" dirty="0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823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>
                          <a:latin typeface="Times New Roman"/>
                          <a:ea typeface="Times New Roman"/>
                          <a:cs typeface="Times New Roman"/>
                        </a:rPr>
                        <a:t>Week of age</a:t>
                      </a: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>
                          <a:latin typeface="Times New Roman"/>
                          <a:ea typeface="Times New Roman"/>
                          <a:cs typeface="Times New Roman"/>
                        </a:rPr>
                        <a:t>Whole milk</a:t>
                      </a: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>
                          <a:latin typeface="Times New Roman"/>
                          <a:ea typeface="Times New Roman"/>
                          <a:cs typeface="Times New Roman"/>
                        </a:rPr>
                        <a:t>Legume hay</a:t>
                      </a: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>
                          <a:latin typeface="Times New Roman"/>
                          <a:ea typeface="Times New Roman"/>
                          <a:cs typeface="Times New Roman"/>
                        </a:rPr>
                        <a:t>Calf starter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07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4 to 7th day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10% of body weight</a:t>
                      </a:r>
                      <a:endParaRPr lang="en-GB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ad </a:t>
                      </a:r>
                      <a:r>
                        <a:rPr lang="en-GB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libitu</a:t>
                      </a:r>
                      <a:r>
                        <a:rPr lang="en-GB" sz="28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ad </a:t>
                      </a:r>
                      <a:r>
                        <a:rPr lang="en-GB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libitum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07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2-8th week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10% of body weight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ad lib.</a:t>
                      </a:r>
                      <a:endParaRPr lang="en-GB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ad lib.</a:t>
                      </a:r>
                      <a:endParaRPr lang="en-GB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07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9th week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10% of body weight – 2 kg</a:t>
                      </a:r>
                      <a:endParaRPr lang="en-GB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ad lib.</a:t>
                      </a:r>
                      <a:endParaRPr lang="en-GB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ad lib.</a:t>
                      </a:r>
                      <a:endParaRPr lang="en-GB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841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10th week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10% of body weight – 4 kg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ad lib.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ad lib.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en-GB" sz="2800" dirty="0">
                          <a:latin typeface="Calibri"/>
                          <a:ea typeface="Times New Roman"/>
                          <a:cs typeface="Arial"/>
                        </a:rPr>
                        <a:t> 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Birth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dirty="0"/>
              <a:t>Breathing</a:t>
            </a:r>
          </a:p>
          <a:p>
            <a:pPr>
              <a:buNone/>
              <a:defRPr/>
            </a:pPr>
            <a:r>
              <a:rPr lang="en-US" dirty="0"/>
              <a:t>	Yes or no</a:t>
            </a:r>
          </a:p>
          <a:p>
            <a:pPr>
              <a:buNone/>
              <a:defRPr/>
            </a:pPr>
            <a:r>
              <a:rPr lang="en-US" dirty="0"/>
              <a:t>	If not then artificial breathing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Cleaning</a:t>
            </a:r>
          </a:p>
          <a:p>
            <a:pPr>
              <a:buNone/>
              <a:defRPr/>
            </a:pPr>
            <a:r>
              <a:rPr lang="en-US" dirty="0"/>
              <a:t>	Natural orifices</a:t>
            </a:r>
          </a:p>
          <a:p>
            <a:pPr>
              <a:buNone/>
              <a:defRPr/>
            </a:pPr>
            <a:r>
              <a:rPr lang="en-US" dirty="0"/>
              <a:t>	Necessary during winter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Disinfection of naval cord</a:t>
            </a:r>
          </a:p>
          <a:p>
            <a:pPr>
              <a:buNone/>
              <a:defRPr/>
            </a:pPr>
            <a:r>
              <a:rPr lang="en-US" dirty="0"/>
              <a:t>	Any disinfectant (tincture of Iodine)</a:t>
            </a:r>
          </a:p>
          <a:p>
            <a:pPr>
              <a:buNone/>
              <a:defRPr/>
            </a:pPr>
            <a:r>
              <a:rPr lang="en-US" dirty="0"/>
              <a:t>	Cut 1-1.5 inches from the body, again apply the antiseptic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-52891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Conti…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03105"/>
            <a:ext cx="10515600" cy="47972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dirty="0"/>
              <a:t>Weighing and marking </a:t>
            </a:r>
          </a:p>
          <a:p>
            <a:pPr>
              <a:buNone/>
              <a:defRPr/>
            </a:pPr>
            <a:r>
              <a:rPr lang="en-US" dirty="0"/>
              <a:t>	Before separation from the dam</a:t>
            </a:r>
          </a:p>
          <a:p>
            <a:pPr>
              <a:buNone/>
              <a:defRPr/>
            </a:pPr>
            <a:r>
              <a:rPr lang="en-US" dirty="0"/>
              <a:t>	Tattooing, Ear tagging, Around the neck </a:t>
            </a:r>
          </a:p>
        </p:txBody>
      </p:sp>
      <p:pic>
        <p:nvPicPr>
          <p:cNvPr id="1026" name="Picture 2" descr="C:\Users\Dr Shoukat\Desktop\Eartag_version_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387" y="3307075"/>
            <a:ext cx="5381897" cy="3341914"/>
          </a:xfrm>
          <a:prstGeom prst="rect">
            <a:avLst/>
          </a:prstGeom>
          <a:noFill/>
        </p:spPr>
      </p:pic>
      <p:pic>
        <p:nvPicPr>
          <p:cNvPr id="1027" name="Picture 3" descr="C:\Users\Dr Shoukat\Desktop\COW_CALF_NUMBER_1234_larg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0068" y="3307075"/>
            <a:ext cx="5120673" cy="34789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Conti…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72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endParaRPr lang="en-US" dirty="0"/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Feeding </a:t>
            </a:r>
            <a:r>
              <a:rPr lang="en-US" dirty="0" err="1"/>
              <a:t>colostrum</a:t>
            </a:r>
            <a:r>
              <a:rPr lang="en-US" dirty="0"/>
              <a:t> (First milk)</a:t>
            </a:r>
          </a:p>
          <a:p>
            <a:pPr>
              <a:buNone/>
              <a:defRPr/>
            </a:pPr>
            <a:r>
              <a:rPr lang="en-US" dirty="0"/>
              <a:t>	Within first hour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Whole, Skimmed, Limited milk and milk replacer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Dehorning</a:t>
            </a:r>
          </a:p>
          <a:p>
            <a:pPr>
              <a:buNone/>
              <a:defRPr/>
            </a:pPr>
            <a:r>
              <a:rPr lang="en-US" dirty="0"/>
              <a:t>	Three to 10 days of age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Calf Feeding Schedules</a:t>
            </a: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Colostrum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4"/>
            <a:ext cx="10515600" cy="4758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the normal physiological secretions of mammary glands of class mammalian just after parturition to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fourth day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milking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Benefits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Immunity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Rich source of energy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Nutritious (More fat, proteins, minerals and vitamins)</a:t>
            </a:r>
          </a:p>
          <a:p>
            <a:pPr lvl="0">
              <a:lnSpc>
                <a:spcPct val="150000"/>
              </a:lnSpc>
              <a:spcBef>
                <a:spcPts val="1000"/>
              </a:spcBef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Remove meconium (</a:t>
            </a:r>
            <a:r>
              <a:rPr lang="en-US" dirty="0"/>
              <a:t>the dark green substance forming the first </a:t>
            </a:r>
            <a:r>
              <a:rPr lang="en-US" dirty="0" err="1"/>
              <a:t>faeces</a:t>
            </a:r>
            <a:r>
              <a:rPr lang="en-US" dirty="0"/>
              <a:t> of a newborn infant.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Weaning and Benefits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5"/>
            <a:ext cx="10515600" cy="4810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Take away from dam on first day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Cessation of milk feeding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Benefits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Easy management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Milk can be  fed according to requirement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Avoid under or over feeding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Clean milk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Actual milk production record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teat wound</a:t>
            </a: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Dehorning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9600" y="1690688"/>
            <a:ext cx="10972800" cy="49387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Process of removing or preventing the growth of horns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Why?</a:t>
            </a: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mprove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the appearance</a:t>
            </a: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educe injuries</a:t>
            </a: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ncrease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feeder space</a:t>
            </a: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mprove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the value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Two methods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non-invasive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invasive</a:t>
            </a: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Restraint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Very important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Remember safety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Restrain head</a:t>
            </a:r>
          </a:p>
        </p:txBody>
      </p:sp>
      <p:pic>
        <p:nvPicPr>
          <p:cNvPr id="5" name="Picture 5" descr="Photo of women de-horning cattle.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95451" y="3535365"/>
            <a:ext cx="6662058" cy="332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cattle_lead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34400" y="1752601"/>
            <a:ext cx="2641600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Non-Invasive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Bloodless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Young animals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Types</a:t>
            </a: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Chemical paste</a:t>
            </a: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Hot iron</a:t>
            </a:r>
          </a:p>
        </p:txBody>
      </p:sp>
      <p:pic>
        <p:nvPicPr>
          <p:cNvPr id="5" name="Picture 4" descr="Items needed for chemical dehorn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362201"/>
            <a:ext cx="39624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budde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4000" y="4419601"/>
            <a:ext cx="4064000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dehorning a young cal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34400" y="4648200"/>
            <a:ext cx="31750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726</Words>
  <Application>Microsoft Office PowerPoint</Application>
  <PresentationFormat>Custom</PresentationFormat>
  <Paragraphs>330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At Birth</vt:lpstr>
      <vt:lpstr>Conti…</vt:lpstr>
      <vt:lpstr>Conti…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Kiran</dc:creator>
  <cp:lastModifiedBy>kahlon</cp:lastModifiedBy>
  <cp:revision>60</cp:revision>
  <dcterms:created xsi:type="dcterms:W3CDTF">2016-12-10T05:11:52Z</dcterms:created>
  <dcterms:modified xsi:type="dcterms:W3CDTF">2020-03-24T10:28:53Z</dcterms:modified>
</cp:coreProperties>
</file>