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B562A1E-4D9B-4E5B-A838-EF875737DFB9}" type="datetimeFigureOut">
              <a:rPr lang="en-US" smtClean="0"/>
              <a:t>13-Jan-21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2DCBCC-87AE-4A20-855D-0DA15ACA06FF}" type="slidenum">
              <a:rPr lang="en-US" smtClean="0"/>
              <a:t>‹#›</a:t>
            </a:fld>
            <a:endParaRPr lang="en-US"/>
          </a:p>
        </p:txBody>
      </p:sp>
    </p:spTree>
    <p:extLst>
      <p:ext uri="{BB962C8B-B14F-4D97-AF65-F5344CB8AC3E}">
        <p14:creationId xmlns:p14="http://schemas.microsoft.com/office/powerpoint/2010/main" val="1322086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B562A1E-4D9B-4E5B-A838-EF875737DFB9}" type="datetimeFigureOut">
              <a:rPr lang="en-US" smtClean="0"/>
              <a:t>13-Jan-21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2DCBCC-87AE-4A20-855D-0DA15ACA06FF}" type="slidenum">
              <a:rPr lang="en-US" smtClean="0"/>
              <a:t>‹#›</a:t>
            </a:fld>
            <a:endParaRPr lang="en-US"/>
          </a:p>
        </p:txBody>
      </p:sp>
    </p:spTree>
    <p:extLst>
      <p:ext uri="{BB962C8B-B14F-4D97-AF65-F5344CB8AC3E}">
        <p14:creationId xmlns:p14="http://schemas.microsoft.com/office/powerpoint/2010/main" val="35875028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B562A1E-4D9B-4E5B-A838-EF875737DFB9}" type="datetimeFigureOut">
              <a:rPr lang="en-US" smtClean="0"/>
              <a:t>13-Jan-21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2DCBCC-87AE-4A20-855D-0DA15ACA06FF}" type="slidenum">
              <a:rPr lang="en-US" smtClean="0"/>
              <a:t>‹#›</a:t>
            </a:fld>
            <a:endParaRPr lang="en-US"/>
          </a:p>
        </p:txBody>
      </p:sp>
    </p:spTree>
    <p:extLst>
      <p:ext uri="{BB962C8B-B14F-4D97-AF65-F5344CB8AC3E}">
        <p14:creationId xmlns:p14="http://schemas.microsoft.com/office/powerpoint/2010/main" val="37116291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B562A1E-4D9B-4E5B-A838-EF875737DFB9}" type="datetimeFigureOut">
              <a:rPr lang="en-US" smtClean="0"/>
              <a:t>13-Jan-21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2DCBCC-87AE-4A20-855D-0DA15ACA06FF}" type="slidenum">
              <a:rPr lang="en-US" smtClean="0"/>
              <a:t>‹#›</a:t>
            </a:fld>
            <a:endParaRPr lang="en-US"/>
          </a:p>
        </p:txBody>
      </p:sp>
    </p:spTree>
    <p:extLst>
      <p:ext uri="{BB962C8B-B14F-4D97-AF65-F5344CB8AC3E}">
        <p14:creationId xmlns:p14="http://schemas.microsoft.com/office/powerpoint/2010/main" val="17036508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B562A1E-4D9B-4E5B-A838-EF875737DFB9}" type="datetimeFigureOut">
              <a:rPr lang="en-US" smtClean="0"/>
              <a:t>13-Jan-21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2DCBCC-87AE-4A20-855D-0DA15ACA06FF}" type="slidenum">
              <a:rPr lang="en-US" smtClean="0"/>
              <a:t>‹#›</a:t>
            </a:fld>
            <a:endParaRPr lang="en-US"/>
          </a:p>
        </p:txBody>
      </p:sp>
    </p:spTree>
    <p:extLst>
      <p:ext uri="{BB962C8B-B14F-4D97-AF65-F5344CB8AC3E}">
        <p14:creationId xmlns:p14="http://schemas.microsoft.com/office/powerpoint/2010/main" val="36517815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B562A1E-4D9B-4E5B-A838-EF875737DFB9}" type="datetimeFigureOut">
              <a:rPr lang="en-US" smtClean="0"/>
              <a:t>13-Jan-21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2DCBCC-87AE-4A20-855D-0DA15ACA06FF}" type="slidenum">
              <a:rPr lang="en-US" smtClean="0"/>
              <a:t>‹#›</a:t>
            </a:fld>
            <a:endParaRPr lang="en-US"/>
          </a:p>
        </p:txBody>
      </p:sp>
    </p:spTree>
    <p:extLst>
      <p:ext uri="{BB962C8B-B14F-4D97-AF65-F5344CB8AC3E}">
        <p14:creationId xmlns:p14="http://schemas.microsoft.com/office/powerpoint/2010/main" val="3577894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B562A1E-4D9B-4E5B-A838-EF875737DFB9}" type="datetimeFigureOut">
              <a:rPr lang="en-US" smtClean="0"/>
              <a:t>13-Jan-21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82DCBCC-87AE-4A20-855D-0DA15ACA06FF}" type="slidenum">
              <a:rPr lang="en-US" smtClean="0"/>
              <a:t>‹#›</a:t>
            </a:fld>
            <a:endParaRPr lang="en-US"/>
          </a:p>
        </p:txBody>
      </p:sp>
    </p:spTree>
    <p:extLst>
      <p:ext uri="{BB962C8B-B14F-4D97-AF65-F5344CB8AC3E}">
        <p14:creationId xmlns:p14="http://schemas.microsoft.com/office/powerpoint/2010/main" val="37748170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B562A1E-4D9B-4E5B-A838-EF875737DFB9}" type="datetimeFigureOut">
              <a:rPr lang="en-US" smtClean="0"/>
              <a:t>13-Jan-21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82DCBCC-87AE-4A20-855D-0DA15ACA06FF}" type="slidenum">
              <a:rPr lang="en-US" smtClean="0"/>
              <a:t>‹#›</a:t>
            </a:fld>
            <a:endParaRPr lang="en-US"/>
          </a:p>
        </p:txBody>
      </p:sp>
    </p:spTree>
    <p:extLst>
      <p:ext uri="{BB962C8B-B14F-4D97-AF65-F5344CB8AC3E}">
        <p14:creationId xmlns:p14="http://schemas.microsoft.com/office/powerpoint/2010/main" val="41143037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B562A1E-4D9B-4E5B-A838-EF875737DFB9}" type="datetimeFigureOut">
              <a:rPr lang="en-US" smtClean="0"/>
              <a:t>13-Jan-21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82DCBCC-87AE-4A20-855D-0DA15ACA06FF}" type="slidenum">
              <a:rPr lang="en-US" smtClean="0"/>
              <a:t>‹#›</a:t>
            </a:fld>
            <a:endParaRPr lang="en-US"/>
          </a:p>
        </p:txBody>
      </p:sp>
    </p:spTree>
    <p:extLst>
      <p:ext uri="{BB962C8B-B14F-4D97-AF65-F5344CB8AC3E}">
        <p14:creationId xmlns:p14="http://schemas.microsoft.com/office/powerpoint/2010/main" val="30164104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B562A1E-4D9B-4E5B-A838-EF875737DFB9}" type="datetimeFigureOut">
              <a:rPr lang="en-US" smtClean="0"/>
              <a:t>13-Jan-21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2DCBCC-87AE-4A20-855D-0DA15ACA06FF}" type="slidenum">
              <a:rPr lang="en-US" smtClean="0"/>
              <a:t>‹#›</a:t>
            </a:fld>
            <a:endParaRPr lang="en-US"/>
          </a:p>
        </p:txBody>
      </p:sp>
    </p:spTree>
    <p:extLst>
      <p:ext uri="{BB962C8B-B14F-4D97-AF65-F5344CB8AC3E}">
        <p14:creationId xmlns:p14="http://schemas.microsoft.com/office/powerpoint/2010/main" val="7726240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B562A1E-4D9B-4E5B-A838-EF875737DFB9}" type="datetimeFigureOut">
              <a:rPr lang="en-US" smtClean="0"/>
              <a:t>13-Jan-21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2DCBCC-87AE-4A20-855D-0DA15ACA06FF}" type="slidenum">
              <a:rPr lang="en-US" smtClean="0"/>
              <a:t>‹#›</a:t>
            </a:fld>
            <a:endParaRPr lang="en-US"/>
          </a:p>
        </p:txBody>
      </p:sp>
    </p:spTree>
    <p:extLst>
      <p:ext uri="{BB962C8B-B14F-4D97-AF65-F5344CB8AC3E}">
        <p14:creationId xmlns:p14="http://schemas.microsoft.com/office/powerpoint/2010/main" val="38743546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562A1E-4D9B-4E5B-A838-EF875737DFB9}" type="datetimeFigureOut">
              <a:rPr lang="en-US" smtClean="0"/>
              <a:t>13-Jan-21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2DCBCC-87AE-4A20-855D-0DA15ACA06FF}" type="slidenum">
              <a:rPr lang="en-US" smtClean="0"/>
              <a:t>‹#›</a:t>
            </a:fld>
            <a:endParaRPr lang="en-US"/>
          </a:p>
        </p:txBody>
      </p:sp>
    </p:spTree>
    <p:extLst>
      <p:ext uri="{BB962C8B-B14F-4D97-AF65-F5344CB8AC3E}">
        <p14:creationId xmlns:p14="http://schemas.microsoft.com/office/powerpoint/2010/main" val="6375101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28503" y="1214846"/>
            <a:ext cx="9144000" cy="3580992"/>
          </a:xfrm>
        </p:spPr>
        <p:txBody>
          <a:bodyPr>
            <a:noAutofit/>
          </a:bodyPr>
          <a:lstStyle/>
          <a:p>
            <a:r>
              <a:rPr lang="en-US" altLang="ru-RU" sz="2400" b="0" kern="0" dirty="0" smtClean="0">
                <a:solidFill>
                  <a:srgbClr val="C0385E"/>
                </a:solidFill>
                <a:effectLst>
                  <a:outerShdw blurRad="38100" dist="38100" dir="2700000" algn="tl">
                    <a:srgbClr val="000000">
                      <a:alpha val="43137"/>
                    </a:srgbClr>
                  </a:outerShdw>
                </a:effectLst>
              </a:rPr>
              <a:t/>
            </a:r>
            <a:br>
              <a:rPr lang="en-US" altLang="ru-RU" sz="2400" b="0" kern="0" dirty="0" smtClean="0">
                <a:solidFill>
                  <a:srgbClr val="C0385E"/>
                </a:solidFill>
                <a:effectLst>
                  <a:outerShdw blurRad="38100" dist="38100" dir="2700000" algn="tl">
                    <a:srgbClr val="000000">
                      <a:alpha val="43137"/>
                    </a:srgbClr>
                  </a:outerShdw>
                </a:effectLst>
              </a:rPr>
            </a:br>
            <a:r>
              <a:rPr lang="en-US" altLang="ru-RU" sz="2400" b="0" kern="0" dirty="0" smtClean="0">
                <a:solidFill>
                  <a:srgbClr val="C0385E"/>
                </a:solidFill>
                <a:effectLst>
                  <a:outerShdw blurRad="38100" dist="38100" dir="2700000" algn="tl">
                    <a:srgbClr val="000000">
                      <a:alpha val="43137"/>
                    </a:srgbClr>
                  </a:outerShdw>
                </a:effectLst>
              </a:rPr>
              <a:t>        </a:t>
            </a:r>
            <a:r>
              <a:rPr lang="en-GB" sz="2400" b="1" kern="0" dirty="0" smtClean="0"/>
              <a:t>Motivation: Theory and Practice</a:t>
            </a:r>
            <a:r>
              <a:rPr lang="en-US" altLang="ru-RU" sz="2400" b="0" kern="0" dirty="0" smtClean="0">
                <a:solidFill>
                  <a:srgbClr val="C0385E"/>
                </a:solidFill>
                <a:effectLst>
                  <a:outerShdw blurRad="38100" dist="38100" dir="2700000" algn="tl">
                    <a:srgbClr val="000000">
                      <a:alpha val="43137"/>
                    </a:srgbClr>
                  </a:outerShdw>
                </a:effectLst>
              </a:rPr>
              <a:t/>
            </a:r>
            <a:br>
              <a:rPr lang="en-US" altLang="ru-RU" sz="2400" b="0" kern="0" dirty="0" smtClean="0">
                <a:solidFill>
                  <a:srgbClr val="C0385E"/>
                </a:solidFill>
                <a:effectLst>
                  <a:outerShdw blurRad="38100" dist="38100" dir="2700000" algn="tl">
                    <a:srgbClr val="000000">
                      <a:alpha val="43137"/>
                    </a:srgbClr>
                  </a:outerShdw>
                </a:effectLst>
              </a:rPr>
            </a:br>
            <a:r>
              <a:rPr lang="en-US" altLang="ru-RU" sz="2400" b="0" kern="0" dirty="0" smtClean="0">
                <a:solidFill>
                  <a:srgbClr val="C0385E"/>
                </a:solidFill>
                <a:effectLst>
                  <a:outerShdw blurRad="38100" dist="38100" dir="2700000" algn="tl">
                    <a:srgbClr val="000000">
                      <a:alpha val="43137"/>
                    </a:srgbClr>
                  </a:outerShdw>
                </a:effectLst>
              </a:rPr>
              <a:t/>
            </a:r>
            <a:br>
              <a:rPr lang="en-US" altLang="ru-RU" sz="2400" b="0" kern="0" dirty="0" smtClean="0">
                <a:solidFill>
                  <a:srgbClr val="C0385E"/>
                </a:solidFill>
                <a:effectLst>
                  <a:outerShdw blurRad="38100" dist="38100" dir="2700000" algn="tl">
                    <a:srgbClr val="000000">
                      <a:alpha val="43137"/>
                    </a:srgbClr>
                  </a:outerShdw>
                </a:effectLst>
              </a:rPr>
            </a:br>
            <a:r>
              <a:rPr lang="en-US" altLang="ru-RU" sz="2400" b="0" kern="0" dirty="0" smtClean="0">
                <a:solidFill>
                  <a:srgbClr val="C0385E"/>
                </a:solidFill>
                <a:effectLst>
                  <a:outerShdw blurRad="38100" dist="38100" dir="2700000" algn="tl">
                    <a:srgbClr val="000000">
                      <a:alpha val="43137"/>
                    </a:srgbClr>
                  </a:outerShdw>
                </a:effectLst>
              </a:rPr>
              <a:t>            </a:t>
            </a:r>
            <a:r>
              <a:rPr lang="en-US" altLang="ru-RU" sz="2400" b="0" kern="0" dirty="0" err="1" smtClean="0">
                <a:solidFill>
                  <a:srgbClr val="C0385E"/>
                </a:solidFill>
              </a:rPr>
              <a:t>Shahid</a:t>
            </a:r>
            <a:r>
              <a:rPr lang="en-US" altLang="ru-RU" sz="2400" b="0" kern="0" dirty="0" smtClean="0">
                <a:solidFill>
                  <a:srgbClr val="C0385E"/>
                </a:solidFill>
              </a:rPr>
              <a:t> Iqbal And Ahsan </a:t>
            </a:r>
            <a:r>
              <a:rPr lang="en-US" altLang="ru-RU" sz="2400" b="0" kern="0" dirty="0" err="1" smtClean="0">
                <a:solidFill>
                  <a:srgbClr val="C0385E"/>
                </a:solidFill>
              </a:rPr>
              <a:t>Imtiaz</a:t>
            </a:r>
            <a:r>
              <a:rPr lang="en-US" altLang="ru-RU" sz="2400" b="0" kern="0" dirty="0" smtClean="0">
                <a:solidFill>
                  <a:srgbClr val="C0385E"/>
                </a:solidFill>
                <a:effectLst>
                  <a:outerShdw blurRad="38100" dist="38100" dir="2700000" algn="tl">
                    <a:srgbClr val="000000">
                      <a:alpha val="43137"/>
                    </a:srgbClr>
                  </a:outerShdw>
                </a:effectLst>
              </a:rPr>
              <a:t/>
            </a:r>
            <a:br>
              <a:rPr lang="en-US" altLang="ru-RU" sz="2400" b="0" kern="0" dirty="0" smtClean="0">
                <a:solidFill>
                  <a:srgbClr val="C0385E"/>
                </a:solidFill>
                <a:effectLst>
                  <a:outerShdw blurRad="38100" dist="38100" dir="2700000" algn="tl">
                    <a:srgbClr val="000000">
                      <a:alpha val="43137"/>
                    </a:srgbClr>
                  </a:outerShdw>
                </a:effectLst>
              </a:rPr>
            </a:br>
            <a:r>
              <a:rPr lang="en-US" altLang="ru-RU" sz="2400" b="0" kern="0" dirty="0" smtClean="0">
                <a:solidFill>
                  <a:srgbClr val="C0385E"/>
                </a:solidFill>
              </a:rPr>
              <a:t/>
            </a:r>
            <a:br>
              <a:rPr lang="en-US" altLang="ru-RU" sz="2400" b="0" kern="0" dirty="0" smtClean="0">
                <a:solidFill>
                  <a:srgbClr val="C0385E"/>
                </a:solidFill>
              </a:rPr>
            </a:br>
            <a:r>
              <a:rPr lang="en-US" altLang="ru-RU" sz="2400" b="0" kern="0" dirty="0" smtClean="0">
                <a:solidFill>
                  <a:srgbClr val="C0385E"/>
                </a:solidFill>
                <a:effectLst>
                  <a:outerShdw blurRad="38100" dist="38100" dir="2700000" algn="tl">
                    <a:srgbClr val="000000">
                      <a:alpha val="43137"/>
                    </a:srgbClr>
                  </a:outerShdw>
                </a:effectLst>
              </a:rPr>
              <a:t/>
            </a:r>
            <a:br>
              <a:rPr lang="en-US" altLang="ru-RU" sz="2400" b="0" kern="0" dirty="0" smtClean="0">
                <a:solidFill>
                  <a:srgbClr val="C0385E"/>
                </a:solidFill>
                <a:effectLst>
                  <a:outerShdw blurRad="38100" dist="38100" dir="2700000" algn="tl">
                    <a:srgbClr val="000000">
                      <a:alpha val="43137"/>
                    </a:srgbClr>
                  </a:outerShdw>
                </a:effectLst>
              </a:rPr>
            </a:br>
            <a:r>
              <a:rPr lang="en-US" altLang="ru-RU" sz="2400" b="0" kern="0" dirty="0" smtClean="0">
                <a:solidFill>
                  <a:srgbClr val="C0385E"/>
                </a:solidFill>
                <a:effectLst>
                  <a:outerShdw blurRad="38100" dist="38100" dir="2700000" algn="tl">
                    <a:srgbClr val="000000">
                      <a:alpha val="43137"/>
                    </a:srgbClr>
                  </a:outerShdw>
                </a:effectLst>
              </a:rPr>
              <a:t/>
            </a:r>
            <a:br>
              <a:rPr lang="en-US" altLang="ru-RU" sz="2400" b="0" kern="0" dirty="0" smtClean="0">
                <a:solidFill>
                  <a:srgbClr val="C0385E"/>
                </a:solidFill>
                <a:effectLst>
                  <a:outerShdw blurRad="38100" dist="38100" dir="2700000" algn="tl">
                    <a:srgbClr val="000000">
                      <a:alpha val="43137"/>
                    </a:srgbClr>
                  </a:outerShdw>
                </a:effectLst>
              </a:rPr>
            </a:br>
            <a:r>
              <a:rPr lang="en-US" altLang="ru-RU" sz="2400" b="0" kern="0" dirty="0" smtClean="0">
                <a:solidFill>
                  <a:srgbClr val="C0385E"/>
                </a:solidFill>
                <a:effectLst>
                  <a:outerShdw blurRad="38100" dist="38100" dir="2700000" algn="tl">
                    <a:srgbClr val="000000">
                      <a:alpha val="43137"/>
                    </a:srgbClr>
                  </a:outerShdw>
                </a:effectLst>
              </a:rPr>
              <a:t/>
            </a:r>
            <a:br>
              <a:rPr lang="en-US" altLang="ru-RU" sz="2400" b="0" kern="0" dirty="0" smtClean="0">
                <a:solidFill>
                  <a:srgbClr val="C0385E"/>
                </a:solidFill>
                <a:effectLst>
                  <a:outerShdw blurRad="38100" dist="38100" dir="2700000" algn="tl">
                    <a:srgbClr val="000000">
                      <a:alpha val="43137"/>
                    </a:srgbClr>
                  </a:outerShdw>
                </a:effectLst>
              </a:rPr>
            </a:br>
            <a:r>
              <a:rPr lang="en-US" altLang="ru-RU" sz="2400" b="1" kern="0" dirty="0" smtClean="0">
                <a:solidFill>
                  <a:srgbClr val="C0385E"/>
                </a:solidFill>
              </a:rPr>
              <a:t>               University Of Sargodha</a:t>
            </a:r>
            <a:br>
              <a:rPr lang="en-US" altLang="ru-RU" sz="2400" b="1" kern="0" dirty="0" smtClean="0">
                <a:solidFill>
                  <a:srgbClr val="C0385E"/>
                </a:solidFill>
              </a:rPr>
            </a:br>
            <a:r>
              <a:rPr lang="en-US" altLang="ru-RU" sz="2400" b="1" kern="0" dirty="0" smtClean="0">
                <a:solidFill>
                  <a:srgbClr val="C0385E"/>
                </a:solidFill>
              </a:rPr>
              <a:t>               (Sub Campus Bhakkar)</a:t>
            </a:r>
            <a:br>
              <a:rPr lang="en-US" altLang="ru-RU" sz="2400" b="1" kern="0" dirty="0" smtClean="0">
                <a:solidFill>
                  <a:srgbClr val="C0385E"/>
                </a:solidFill>
              </a:rPr>
            </a:br>
            <a:endParaRPr lang="en-US" sz="2400" dirty="0"/>
          </a:p>
        </p:txBody>
      </p:sp>
    </p:spTree>
    <p:extLst>
      <p:ext uri="{BB962C8B-B14F-4D97-AF65-F5344CB8AC3E}">
        <p14:creationId xmlns:p14="http://schemas.microsoft.com/office/powerpoint/2010/main" val="21268026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Reinforcement Theory</a:t>
            </a:r>
            <a:r>
              <a:rPr lang="en-GB" dirty="0" smtClean="0"/>
              <a:t/>
            </a:r>
            <a:br>
              <a:rPr lang="en-GB" dirty="0" smtClean="0"/>
            </a:br>
            <a:endParaRPr lang="en-US" dirty="0"/>
          </a:p>
        </p:txBody>
      </p:sp>
      <p:sp>
        <p:nvSpPr>
          <p:cNvPr id="3" name="Content Placeholder 2"/>
          <p:cNvSpPr>
            <a:spLocks noGrp="1"/>
          </p:cNvSpPr>
          <p:nvPr>
            <p:ph idx="1"/>
          </p:nvPr>
        </p:nvSpPr>
        <p:spPr/>
        <p:txBody>
          <a:bodyPr anchor="ctr">
            <a:normAutofit lnSpcReduction="10000"/>
          </a:bodyPr>
          <a:lstStyle/>
          <a:p>
            <a:pPr algn="just"/>
            <a:r>
              <a:rPr lang="en-GB" dirty="0"/>
              <a:t>The basic notion underlying reinforcement theory is the concept of reinforcement itself. An event is said to be reinforcing if the event following some behaviour makes the behaviour more likely to occur again in the future. In organizational settings, four basic kinds of reinforcement can result from behaviour which is discussed briefly as under:</a:t>
            </a:r>
          </a:p>
          <a:p>
            <a:pPr algn="just"/>
            <a:r>
              <a:rPr lang="en-GB" dirty="0"/>
              <a:t>1. Positive Reinforcement: A method of strengthening behaviour with rewards or positive outcomes after a desired behaviour is performed.</a:t>
            </a:r>
          </a:p>
          <a:p>
            <a:pPr algn="just"/>
            <a:r>
              <a:rPr lang="en-GB" dirty="0"/>
              <a:t>2. Avoidance / Negative reinforcement: Used to strengthen behaviour by avoiding unpleasant consequences that would result if the behaviour was not performed.</a:t>
            </a:r>
          </a:p>
          <a:p>
            <a:pPr marL="0" indent="0" algn="just">
              <a:buNone/>
            </a:pPr>
            <a:endParaRPr lang="en-US" dirty="0"/>
          </a:p>
        </p:txBody>
      </p:sp>
    </p:spTree>
    <p:extLst>
      <p:ext uri="{BB962C8B-B14F-4D97-AF65-F5344CB8AC3E}">
        <p14:creationId xmlns:p14="http://schemas.microsoft.com/office/powerpoint/2010/main" val="36462856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chor="ctr"/>
          <a:lstStyle/>
          <a:p>
            <a:pPr algn="just"/>
            <a:r>
              <a:rPr lang="en-GB" dirty="0"/>
              <a:t>3. Punishment: Used to weaken undesired behaviours by using negative outcomes or unpleasant consequence when the behaviour is performed.</a:t>
            </a:r>
          </a:p>
          <a:p>
            <a:pPr algn="just"/>
            <a:r>
              <a:rPr lang="en-GB" dirty="0"/>
              <a:t>4. Extinction: Used to weaken undesired behaviours by simply ignoring or not reinforcing that behaviour.</a:t>
            </a:r>
          </a:p>
          <a:p>
            <a:endParaRPr lang="en-US" dirty="0"/>
          </a:p>
        </p:txBody>
      </p:sp>
    </p:spTree>
    <p:extLst>
      <p:ext uri="{BB962C8B-B14F-4D97-AF65-F5344CB8AC3E}">
        <p14:creationId xmlns:p14="http://schemas.microsoft.com/office/powerpoint/2010/main" val="36036178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chor="ctr">
            <a:normAutofit/>
          </a:bodyPr>
          <a:lstStyle/>
          <a:p>
            <a:pPr marL="0" indent="0" algn="ctr">
              <a:buNone/>
            </a:pPr>
            <a:r>
              <a:rPr lang="en-US" sz="6700" dirty="0"/>
              <a:t>T</a:t>
            </a:r>
            <a:r>
              <a:rPr lang="en-US" sz="6700" smtClean="0"/>
              <a:t>hanks</a:t>
            </a:r>
            <a:endParaRPr lang="en-US" sz="6700" dirty="0"/>
          </a:p>
        </p:txBody>
      </p:sp>
    </p:spTree>
    <p:extLst>
      <p:ext uri="{BB962C8B-B14F-4D97-AF65-F5344CB8AC3E}">
        <p14:creationId xmlns:p14="http://schemas.microsoft.com/office/powerpoint/2010/main" val="29976190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Needs Theories </a:t>
            </a:r>
            <a:endParaRPr lang="en-US" dirty="0"/>
          </a:p>
        </p:txBody>
      </p:sp>
      <p:sp>
        <p:nvSpPr>
          <p:cNvPr id="3" name="Content Placeholder 2"/>
          <p:cNvSpPr>
            <a:spLocks noGrp="1"/>
          </p:cNvSpPr>
          <p:nvPr>
            <p:ph idx="1"/>
          </p:nvPr>
        </p:nvSpPr>
        <p:spPr/>
        <p:txBody>
          <a:bodyPr anchor="ctr"/>
          <a:lstStyle/>
          <a:p>
            <a:pPr algn="just"/>
            <a:r>
              <a:rPr lang="en-GB" dirty="0" smtClean="0"/>
              <a:t>Motivation </a:t>
            </a:r>
          </a:p>
          <a:p>
            <a:r>
              <a:rPr lang="en-GB" dirty="0" smtClean="0"/>
              <a:t>Maslow – Hierarchy Of Needs</a:t>
            </a:r>
          </a:p>
          <a:p>
            <a:r>
              <a:rPr lang="en-GB" dirty="0" smtClean="0"/>
              <a:t>Herzberg’s Motivation-Hygiene Theory</a:t>
            </a:r>
          </a:p>
          <a:p>
            <a:r>
              <a:rPr lang="en-GB" dirty="0" smtClean="0"/>
              <a:t>McClelland’s Needs Theory</a:t>
            </a:r>
          </a:p>
          <a:p>
            <a:r>
              <a:rPr lang="en-GB" dirty="0" err="1" smtClean="0"/>
              <a:t>Alderfer’s</a:t>
            </a:r>
            <a:r>
              <a:rPr lang="en-GB" dirty="0" smtClean="0"/>
              <a:t> ERG Theory</a:t>
            </a:r>
          </a:p>
          <a:p>
            <a:r>
              <a:rPr lang="en-GB" dirty="0" smtClean="0"/>
              <a:t>Vroom’s Expectancy Theory</a:t>
            </a:r>
          </a:p>
          <a:p>
            <a:r>
              <a:rPr lang="en-GB" dirty="0" smtClean="0"/>
              <a:t>GOAL SETTING THEORY</a:t>
            </a:r>
          </a:p>
          <a:p>
            <a:r>
              <a:rPr lang="en-US" dirty="0" smtClean="0"/>
              <a:t>Reinforcement Theory</a:t>
            </a:r>
            <a:endParaRPr lang="en-GB" dirty="0" smtClean="0"/>
          </a:p>
          <a:p>
            <a:endParaRPr lang="en-GB" dirty="0" smtClean="0"/>
          </a:p>
        </p:txBody>
      </p:sp>
    </p:spTree>
    <p:extLst>
      <p:ext uri="{BB962C8B-B14F-4D97-AF65-F5344CB8AC3E}">
        <p14:creationId xmlns:p14="http://schemas.microsoft.com/office/powerpoint/2010/main" val="16733203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What Is Motivation</a:t>
            </a:r>
          </a:p>
        </p:txBody>
      </p:sp>
      <p:sp>
        <p:nvSpPr>
          <p:cNvPr id="3" name="Content Placeholder 2"/>
          <p:cNvSpPr>
            <a:spLocks noGrp="1"/>
          </p:cNvSpPr>
          <p:nvPr>
            <p:ph idx="1"/>
          </p:nvPr>
        </p:nvSpPr>
        <p:spPr/>
        <p:txBody>
          <a:bodyPr anchor="ctr"/>
          <a:lstStyle/>
          <a:p>
            <a:pPr marL="0" indent="0" algn="just">
              <a:buNone/>
            </a:pPr>
            <a:r>
              <a:rPr lang="en-GB" dirty="0"/>
              <a:t>Motivation is the characteristic that helps you achieve your goal. It is the drive that pushes you to work hard .It is the energy that gives you the strength to get up and keep going - even when things are not going your way.</a:t>
            </a:r>
            <a:endParaRPr lang="en-US" dirty="0"/>
          </a:p>
          <a:p>
            <a:endParaRPr lang="en-US" dirty="0"/>
          </a:p>
        </p:txBody>
      </p:sp>
    </p:spTree>
    <p:extLst>
      <p:ext uri="{BB962C8B-B14F-4D97-AF65-F5344CB8AC3E}">
        <p14:creationId xmlns:p14="http://schemas.microsoft.com/office/powerpoint/2010/main" val="29880944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Maslow – Hierarchy Of Needs</a:t>
            </a:r>
            <a:br>
              <a:rPr lang="en-GB" dirty="0" smtClean="0"/>
            </a:br>
            <a:endParaRPr lang="en-US" dirty="0"/>
          </a:p>
        </p:txBody>
      </p:sp>
      <p:sp>
        <p:nvSpPr>
          <p:cNvPr id="3" name="Content Placeholder 2"/>
          <p:cNvSpPr>
            <a:spLocks noGrp="1"/>
          </p:cNvSpPr>
          <p:nvPr>
            <p:ph idx="1"/>
          </p:nvPr>
        </p:nvSpPr>
        <p:spPr/>
        <p:txBody>
          <a:bodyPr anchor="ctr"/>
          <a:lstStyle/>
          <a:p>
            <a:pPr marL="0" indent="0" algn="just">
              <a:buNone/>
            </a:pPr>
            <a:r>
              <a:rPr lang="en-GB" dirty="0"/>
              <a:t>Maslow's hierarchy of needs is a theory in psychology proposed by Abraham Maslow in his 1943 paper "A Theory of Human Motivation" in psychological Review. Maslow subsequently extended the idea to include his observations of humans' innate curiosity. Human behaviour is goal-directed. Motivation cause goal-directed behaviour. It is through motivation that needs can be handled and tackled purposely. This can be understood by understanding the hierarchy of needs by manager. The needs of individual serves as a driving force in human behaviour. Therefore, a manager must understand  the “hierarchy of needs”. Maslow has proposed “The Need Hierarchy  Model”.</a:t>
            </a:r>
          </a:p>
          <a:p>
            <a:endParaRPr lang="en-US" dirty="0"/>
          </a:p>
        </p:txBody>
      </p:sp>
    </p:spTree>
    <p:extLst>
      <p:ext uri="{BB962C8B-B14F-4D97-AF65-F5344CB8AC3E}">
        <p14:creationId xmlns:p14="http://schemas.microsoft.com/office/powerpoint/2010/main" val="3422452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Herzberg’s Motivation-Hygiene Theory</a:t>
            </a:r>
            <a:br>
              <a:rPr lang="en-GB" dirty="0" smtClean="0"/>
            </a:br>
            <a:endParaRPr lang="en-US" dirty="0"/>
          </a:p>
        </p:txBody>
      </p:sp>
      <p:sp>
        <p:nvSpPr>
          <p:cNvPr id="3" name="Content Placeholder 2"/>
          <p:cNvSpPr>
            <a:spLocks noGrp="1"/>
          </p:cNvSpPr>
          <p:nvPr>
            <p:ph idx="1"/>
          </p:nvPr>
        </p:nvSpPr>
        <p:spPr/>
        <p:txBody>
          <a:bodyPr anchor="ctr"/>
          <a:lstStyle/>
          <a:p>
            <a:pPr marL="0" indent="0" algn="just">
              <a:buNone/>
            </a:pPr>
            <a:r>
              <a:rPr lang="en-GB" dirty="0"/>
              <a:t>The Herzberg’s Motivation-Hygiene Theory is given by Fredrick Herzberg and his associates, who studied the variables that are perceived to be desirable to achieve goals and the undesirable conditions to avoid. In this context, the study was conducted wherein the experiences and feelings of 200 engineers and accountants were analysed. They were asked to share their previous job experiences in which they felt “exceptionally good” or “exceptionally bad.” Through this study, Herzberg concluded that there are two job conditions independent of each other that affect the behaviour differently.</a:t>
            </a:r>
          </a:p>
          <a:p>
            <a:endParaRPr lang="en-US" dirty="0"/>
          </a:p>
        </p:txBody>
      </p:sp>
    </p:spTree>
    <p:extLst>
      <p:ext uri="{BB962C8B-B14F-4D97-AF65-F5344CB8AC3E}">
        <p14:creationId xmlns:p14="http://schemas.microsoft.com/office/powerpoint/2010/main" val="25428813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McClelland’s Needs Theory</a:t>
            </a:r>
            <a:br>
              <a:rPr lang="en-GB" dirty="0" smtClean="0"/>
            </a:br>
            <a:endParaRPr lang="en-US" dirty="0"/>
          </a:p>
        </p:txBody>
      </p:sp>
      <p:sp>
        <p:nvSpPr>
          <p:cNvPr id="3" name="Content Placeholder 2"/>
          <p:cNvSpPr>
            <a:spLocks noGrp="1"/>
          </p:cNvSpPr>
          <p:nvPr>
            <p:ph idx="1"/>
          </p:nvPr>
        </p:nvSpPr>
        <p:spPr/>
        <p:txBody>
          <a:bodyPr anchor="ctr"/>
          <a:lstStyle/>
          <a:p>
            <a:pPr marL="0" indent="0" algn="just">
              <a:buNone/>
            </a:pPr>
            <a:r>
              <a:rPr lang="en-GB" dirty="0" smtClean="0"/>
              <a:t>McClelland’s Needs Theory was proposed by a psychologist David McClelland, who believed that the specific needs of the individual are acquired over a period of time and gets moulded with one’s experience of the life. McClelland’s Needs Theory is sometimes referred to as Three Need theory or Learned Needs Theory.</a:t>
            </a:r>
          </a:p>
          <a:p>
            <a:endParaRPr lang="en-US" dirty="0"/>
          </a:p>
        </p:txBody>
      </p:sp>
    </p:spTree>
    <p:extLst>
      <p:ext uri="{BB962C8B-B14F-4D97-AF65-F5344CB8AC3E}">
        <p14:creationId xmlns:p14="http://schemas.microsoft.com/office/powerpoint/2010/main" val="35752195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err="1" smtClean="0"/>
              <a:t>Alderfer’s</a:t>
            </a:r>
            <a:r>
              <a:rPr lang="en-GB" dirty="0" smtClean="0"/>
              <a:t> ERG Theory</a:t>
            </a:r>
            <a:br>
              <a:rPr lang="en-GB" dirty="0" smtClean="0"/>
            </a:br>
            <a:endParaRPr lang="en-US" dirty="0"/>
          </a:p>
        </p:txBody>
      </p:sp>
      <p:sp>
        <p:nvSpPr>
          <p:cNvPr id="3" name="Content Placeholder 2"/>
          <p:cNvSpPr>
            <a:spLocks noGrp="1"/>
          </p:cNvSpPr>
          <p:nvPr>
            <p:ph idx="1"/>
          </p:nvPr>
        </p:nvSpPr>
        <p:spPr/>
        <p:txBody>
          <a:bodyPr anchor="ctr"/>
          <a:lstStyle/>
          <a:p>
            <a:pPr marL="0" indent="0" algn="just">
              <a:buNone/>
            </a:pPr>
            <a:r>
              <a:rPr lang="en-GB" dirty="0" err="1"/>
              <a:t>Alderfer’s</a:t>
            </a:r>
            <a:r>
              <a:rPr lang="en-GB" dirty="0"/>
              <a:t> ERG Theory is the extension of Maslow’s Needs Hierarchy, wherein the Maslow’s five needs are categorized into three categories, Viz. Existence Needs, Relatedness Needs, and Growth Needs. An American psychologist Clayton Paul </a:t>
            </a:r>
            <a:r>
              <a:rPr lang="en-GB" dirty="0" err="1"/>
              <a:t>Alderfer</a:t>
            </a:r>
            <a:r>
              <a:rPr lang="en-GB" dirty="0"/>
              <a:t> had proposed this theory and believed that each need carries some value and hence can be classified as lower-order needs and higher-order needs. He also found some level of overlapping in the physiological, security and social needs along with an invisible line of demarcation between the social, esteem and self actualization needs. This led to the formation </a:t>
            </a:r>
            <a:r>
              <a:rPr lang="en-GB" dirty="0" err="1"/>
              <a:t>Alderfer’s</a:t>
            </a:r>
            <a:r>
              <a:rPr lang="en-GB" dirty="0"/>
              <a:t> ERG theory, which comprises of the condensed form of Maslow’s needs.</a:t>
            </a:r>
          </a:p>
          <a:p>
            <a:endParaRPr lang="en-US" dirty="0"/>
          </a:p>
        </p:txBody>
      </p:sp>
    </p:spTree>
    <p:extLst>
      <p:ext uri="{BB962C8B-B14F-4D97-AF65-F5344CB8AC3E}">
        <p14:creationId xmlns:p14="http://schemas.microsoft.com/office/powerpoint/2010/main" val="40115790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Vroom’s Expectancy Theory</a:t>
            </a:r>
            <a:br>
              <a:rPr lang="en-GB" dirty="0" smtClean="0"/>
            </a:br>
            <a:endParaRPr lang="en-US" dirty="0"/>
          </a:p>
        </p:txBody>
      </p:sp>
      <p:sp>
        <p:nvSpPr>
          <p:cNvPr id="3" name="Content Placeholder 2"/>
          <p:cNvSpPr>
            <a:spLocks noGrp="1"/>
          </p:cNvSpPr>
          <p:nvPr>
            <p:ph idx="1"/>
          </p:nvPr>
        </p:nvSpPr>
        <p:spPr/>
        <p:txBody>
          <a:bodyPr anchor="ctr"/>
          <a:lstStyle/>
          <a:p>
            <a:pPr marL="0" indent="0" algn="just">
              <a:buNone/>
            </a:pPr>
            <a:r>
              <a:rPr lang="en-GB" dirty="0"/>
              <a:t>Vroom’s Expectancy Theory was proposed by Victor. H. Vroom, who believed that people are motivated to perform activities to achieve some goal to the extent they expect that certain Vroom’s Expectancy Theory is based on the assumption that an individual’s behaviour results from the choices made by him with respect to the alternative course of action, which is related to the psychological events occurring simultaneously with the behaviour. This means an individual selects a certain behaviour over the other behaviours with an expectation of getting results, the one desired for. Thus, Vroom’s Expectancy Theory has its roots in the cognitive concept, i.e. how an individual processes the different elements of motivation. </a:t>
            </a:r>
            <a:endParaRPr lang="en-GB" dirty="0"/>
          </a:p>
        </p:txBody>
      </p:sp>
    </p:spTree>
    <p:extLst>
      <p:ext uri="{BB962C8B-B14F-4D97-AF65-F5344CB8AC3E}">
        <p14:creationId xmlns:p14="http://schemas.microsoft.com/office/powerpoint/2010/main" val="40287670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GOAL SETTING THEORY</a:t>
            </a:r>
            <a:br>
              <a:rPr lang="en-GB" dirty="0" smtClean="0"/>
            </a:br>
            <a:endParaRPr lang="en-US" dirty="0"/>
          </a:p>
        </p:txBody>
      </p:sp>
      <p:sp>
        <p:nvSpPr>
          <p:cNvPr id="3" name="Content Placeholder 2"/>
          <p:cNvSpPr>
            <a:spLocks noGrp="1"/>
          </p:cNvSpPr>
          <p:nvPr>
            <p:ph idx="1"/>
          </p:nvPr>
        </p:nvSpPr>
        <p:spPr/>
        <p:txBody>
          <a:bodyPr anchor="ctr">
            <a:normAutofit fontScale="92500" lnSpcReduction="10000"/>
          </a:bodyPr>
          <a:lstStyle/>
          <a:p>
            <a:pPr algn="just"/>
            <a:r>
              <a:rPr lang="en-GB" dirty="0"/>
              <a:t>In 1960’s, Edwin Locke put forward the Goal-setting theory of motivation. This theory states that goal setting is essentially linked to task performance. It states that specific and challenging goals along with appropriate feedback contribute to higher and better task performance. The important features of goal-setting theory are as follows:</a:t>
            </a:r>
          </a:p>
          <a:p>
            <a:pPr algn="just"/>
            <a:r>
              <a:rPr lang="en-GB" dirty="0"/>
              <a:t>The willingness to work towards attainment of goal is main source of job motivation. Clear, particular and difficult goals are greater motivating factors than easy, general and vague goals. Specific and clear goals lead to greater output and better performance. Unambiguous, measurable and clear goals accompanied by a deadline for completion avoids misunderstanding. Goals should be realistic and challenging. This gives an individual a feeling of pride and triumph when he attains them, and sets him up for attainment of next goal.</a:t>
            </a:r>
          </a:p>
          <a:p>
            <a:pPr marL="0" indent="0" algn="just">
              <a:buNone/>
            </a:pPr>
            <a:endParaRPr lang="en-US" dirty="0"/>
          </a:p>
        </p:txBody>
      </p:sp>
    </p:spTree>
    <p:extLst>
      <p:ext uri="{BB962C8B-B14F-4D97-AF65-F5344CB8AC3E}">
        <p14:creationId xmlns:p14="http://schemas.microsoft.com/office/powerpoint/2010/main" val="27628869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TotalTime>
  <Words>891</Words>
  <Application>Microsoft Office PowerPoint</Application>
  <PresentationFormat>Widescreen</PresentationFormat>
  <Paragraphs>32</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         Motivation: Theory and Practice              Shahid Iqbal And Ahsan Imtiaz                    University Of Sargodha                (Sub Campus Bhakkar) </vt:lpstr>
      <vt:lpstr>Needs Theories </vt:lpstr>
      <vt:lpstr>What Is Motivation</vt:lpstr>
      <vt:lpstr>Maslow – Hierarchy Of Needs </vt:lpstr>
      <vt:lpstr>Herzberg’s Motivation-Hygiene Theory </vt:lpstr>
      <vt:lpstr>McClelland’s Needs Theory </vt:lpstr>
      <vt:lpstr>Alderfer’s ERG Theory </vt:lpstr>
      <vt:lpstr>Vroom’s Expectancy Theory </vt:lpstr>
      <vt:lpstr>GOAL SETTING THEORY </vt:lpstr>
      <vt:lpstr>Reinforcement Theory </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Motivation: Theory and Practice              Shahid Iqbal And Ahsan Imtiaz                    University Of Sargodha                (Sub Campus Bhakkar)</dc:title>
  <dc:creator>Windows User</dc:creator>
  <cp:lastModifiedBy>Windows User</cp:lastModifiedBy>
  <cp:revision>2</cp:revision>
  <dcterms:created xsi:type="dcterms:W3CDTF">2021-01-13T08:44:40Z</dcterms:created>
  <dcterms:modified xsi:type="dcterms:W3CDTF">2021-01-13T08:51:43Z</dcterms:modified>
</cp:coreProperties>
</file>