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5" r:id="rId7"/>
    <p:sldId id="261" r:id="rId8"/>
    <p:sldId id="262" r:id="rId9"/>
    <p:sldId id="263" r:id="rId10"/>
    <p:sldId id="264"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8152B-94D4-4F12-AF37-889FFA7E10F0}"/>
              </a:ext>
            </a:extLst>
          </p:cNvPr>
          <p:cNvSpPr>
            <a:spLocks noGrp="1"/>
          </p:cNvSpPr>
          <p:nvPr>
            <p:ph type="ctrTitle"/>
          </p:nvPr>
        </p:nvSpPr>
        <p:spPr/>
        <p:txBody>
          <a:bodyPr/>
          <a:lstStyle/>
          <a:p>
            <a:r>
              <a:rPr lang="en-US"/>
              <a:t>CV and resume</a:t>
            </a:r>
            <a:endParaRPr lang="en-US" dirty="0"/>
          </a:p>
        </p:txBody>
      </p:sp>
      <p:sp>
        <p:nvSpPr>
          <p:cNvPr id="3" name="Subtitle 2">
            <a:extLst>
              <a:ext uri="{FF2B5EF4-FFF2-40B4-BE49-F238E27FC236}">
                <a16:creationId xmlns:a16="http://schemas.microsoft.com/office/drawing/2014/main" id="{A93809AE-1222-4F26-9E7E-485858C84EC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93976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D28D8-DC1C-445F-A1AE-31B4EA065B92}"/>
              </a:ext>
            </a:extLst>
          </p:cNvPr>
          <p:cNvSpPr>
            <a:spLocks noGrp="1"/>
          </p:cNvSpPr>
          <p:nvPr>
            <p:ph type="title"/>
          </p:nvPr>
        </p:nvSpPr>
        <p:spPr>
          <a:xfrm>
            <a:off x="1371600" y="685800"/>
            <a:ext cx="9601200" cy="1103243"/>
          </a:xfrm>
        </p:spPr>
        <p:txBody>
          <a:bodyPr>
            <a:normAutofit fontScale="90000"/>
          </a:bodyPr>
          <a:lstStyle/>
          <a:p>
            <a:r>
              <a:rPr lang="en-US" sz="4000" b="0" i="0" dirty="0">
                <a:solidFill>
                  <a:schemeClr val="tx1"/>
                </a:solidFill>
                <a:effectLst/>
                <a:latin typeface="HK Grotesk"/>
              </a:rPr>
              <a:t>Start with a CV Personal Profile (CV Summary or CV Objective)</a:t>
            </a:r>
            <a:br>
              <a:rPr lang="en-US" b="0" i="0" dirty="0">
                <a:solidFill>
                  <a:srgbClr val="233143"/>
                </a:solidFill>
                <a:effectLst/>
                <a:latin typeface="HK Grotesk"/>
              </a:rPr>
            </a:br>
            <a:endParaRPr lang="en-US" dirty="0"/>
          </a:p>
        </p:txBody>
      </p:sp>
      <p:sp>
        <p:nvSpPr>
          <p:cNvPr id="3" name="Content Placeholder 2">
            <a:extLst>
              <a:ext uri="{FF2B5EF4-FFF2-40B4-BE49-F238E27FC236}">
                <a16:creationId xmlns:a16="http://schemas.microsoft.com/office/drawing/2014/main" id="{57CC8823-278A-4F04-860D-C7FF6341FC59}"/>
              </a:ext>
            </a:extLst>
          </p:cNvPr>
          <p:cNvSpPr>
            <a:spLocks noGrp="1"/>
          </p:cNvSpPr>
          <p:nvPr>
            <p:ph idx="1"/>
          </p:nvPr>
        </p:nvSpPr>
        <p:spPr>
          <a:xfrm>
            <a:off x="1219200" y="1789043"/>
            <a:ext cx="9753600" cy="4078357"/>
          </a:xfrm>
        </p:spPr>
        <p:txBody>
          <a:bodyPr/>
          <a:lstStyle/>
          <a:p>
            <a:pPr algn="l"/>
            <a:r>
              <a:rPr lang="en-US" b="0" i="0" dirty="0">
                <a:solidFill>
                  <a:srgbClr val="233143"/>
                </a:solidFill>
                <a:effectLst/>
                <a:latin typeface="HK Grotesk"/>
              </a:rPr>
              <a:t>A CV objective shows what skills you’ve mastered and how you’d fit in. It’s a good choice if you’ve got little work experience relevant to the job you’re trying to land, for example, if you’re writing a student CV. </a:t>
            </a:r>
          </a:p>
          <a:p>
            <a:pPr algn="l"/>
            <a:r>
              <a:rPr lang="en-US" b="0" i="0" dirty="0">
                <a:solidFill>
                  <a:srgbClr val="233143"/>
                </a:solidFill>
                <a:effectLst/>
                <a:latin typeface="HK Grotesk"/>
              </a:rPr>
              <a:t>A CV summary, in turn, highlights your career progress and achievements. Use it if you’re a seasoned professional and have a lot of experience in your field</a:t>
            </a:r>
          </a:p>
          <a:p>
            <a:endParaRPr lang="en-US" dirty="0"/>
          </a:p>
        </p:txBody>
      </p:sp>
    </p:spTree>
    <p:extLst>
      <p:ext uri="{BB962C8B-B14F-4D97-AF65-F5344CB8AC3E}">
        <p14:creationId xmlns:p14="http://schemas.microsoft.com/office/powerpoint/2010/main" val="3759947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8940AD-7CED-4484-B280-5158F49D1A18}"/>
              </a:ext>
            </a:extLst>
          </p:cNvPr>
          <p:cNvSpPr>
            <a:spLocks noGrp="1"/>
          </p:cNvSpPr>
          <p:nvPr>
            <p:ph type="title"/>
          </p:nvPr>
        </p:nvSpPr>
        <p:spPr>
          <a:xfrm>
            <a:off x="1364566" y="685800"/>
            <a:ext cx="9608234" cy="453683"/>
          </a:xfrm>
        </p:spPr>
        <p:txBody>
          <a:bodyPr>
            <a:normAutofit fontScale="90000"/>
          </a:bodyPr>
          <a:lstStyle/>
          <a:p>
            <a:endParaRPr lang="en-US" dirty="0"/>
          </a:p>
        </p:txBody>
      </p:sp>
      <p:pic>
        <p:nvPicPr>
          <p:cNvPr id="5" name="Content Placeholder 4" descr="Graphical user interface, text, application&#10;&#10;Description automatically generated">
            <a:extLst>
              <a:ext uri="{FF2B5EF4-FFF2-40B4-BE49-F238E27FC236}">
                <a16:creationId xmlns:a16="http://schemas.microsoft.com/office/drawing/2014/main" id="{9392BEC5-DA1B-4EE5-A80B-049DF0E3AA26}"/>
              </a:ext>
            </a:extLst>
          </p:cNvPr>
          <p:cNvPicPr>
            <a:picLocks noGrp="1" noChangeAspect="1"/>
          </p:cNvPicPr>
          <p:nvPr>
            <p:ph sz="half" idx="1"/>
          </p:nvPr>
        </p:nvPicPr>
        <p:blipFill>
          <a:blip r:embed="rId2"/>
          <a:stretch>
            <a:fillRect/>
          </a:stretch>
        </p:blipFill>
        <p:spPr>
          <a:xfrm>
            <a:off x="2349304" y="1374274"/>
            <a:ext cx="8458595" cy="1606659"/>
          </a:xfrm>
        </p:spPr>
      </p:pic>
      <p:pic>
        <p:nvPicPr>
          <p:cNvPr id="9" name="Content Placeholder 8" descr="Graphical user interface, text, application&#10;&#10;Description automatically generated">
            <a:extLst>
              <a:ext uri="{FF2B5EF4-FFF2-40B4-BE49-F238E27FC236}">
                <a16:creationId xmlns:a16="http://schemas.microsoft.com/office/drawing/2014/main" id="{EC814413-09DD-4026-AA10-760D3A7A47A6}"/>
              </a:ext>
            </a:extLst>
          </p:cNvPr>
          <p:cNvPicPr>
            <a:picLocks noGrp="1" noChangeAspect="1"/>
          </p:cNvPicPr>
          <p:nvPr>
            <p:ph sz="half" idx="2"/>
          </p:nvPr>
        </p:nvPicPr>
        <p:blipFill>
          <a:blip r:embed="rId3"/>
          <a:stretch>
            <a:fillRect/>
          </a:stretch>
        </p:blipFill>
        <p:spPr>
          <a:xfrm>
            <a:off x="2349304" y="3429000"/>
            <a:ext cx="8458595" cy="1896702"/>
          </a:xfrm>
        </p:spPr>
      </p:pic>
    </p:spTree>
    <p:extLst>
      <p:ext uri="{BB962C8B-B14F-4D97-AF65-F5344CB8AC3E}">
        <p14:creationId xmlns:p14="http://schemas.microsoft.com/office/powerpoint/2010/main" val="394799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4F380-1865-40F5-819A-7466F0A8C374}"/>
              </a:ext>
            </a:extLst>
          </p:cNvPr>
          <p:cNvSpPr>
            <a:spLocks noGrp="1"/>
          </p:cNvSpPr>
          <p:nvPr>
            <p:ph type="title"/>
          </p:nvPr>
        </p:nvSpPr>
        <p:spPr/>
        <p:txBody>
          <a:bodyPr>
            <a:normAutofit fontScale="90000"/>
          </a:bodyPr>
          <a:lstStyle/>
          <a:p>
            <a:r>
              <a:rPr lang="en-US" b="0" i="0" dirty="0">
                <a:solidFill>
                  <a:srgbClr val="233143"/>
                </a:solidFill>
                <a:effectLst/>
                <a:latin typeface="HK Grotesk"/>
              </a:rPr>
              <a:t>List Your Relevant Work Experience &amp; Key Achievements</a:t>
            </a:r>
            <a:br>
              <a:rPr lang="en-US" b="0" i="0" dirty="0">
                <a:solidFill>
                  <a:srgbClr val="233143"/>
                </a:solidFill>
                <a:effectLst/>
                <a:latin typeface="HK Grotesk"/>
              </a:rPr>
            </a:br>
            <a:endParaRPr lang="en-US" dirty="0"/>
          </a:p>
        </p:txBody>
      </p:sp>
      <p:sp>
        <p:nvSpPr>
          <p:cNvPr id="5" name="Content Placeholder 4">
            <a:extLst>
              <a:ext uri="{FF2B5EF4-FFF2-40B4-BE49-F238E27FC236}">
                <a16:creationId xmlns:a16="http://schemas.microsoft.com/office/drawing/2014/main" id="{600C8750-4FBB-436C-9D80-ED0C9D70C407}"/>
              </a:ext>
            </a:extLst>
          </p:cNvPr>
          <p:cNvSpPr>
            <a:spLocks noGrp="1"/>
          </p:cNvSpPr>
          <p:nvPr>
            <p:ph idx="1"/>
          </p:nvPr>
        </p:nvSpPr>
        <p:spPr/>
        <p:txBody>
          <a:bodyPr/>
          <a:lstStyle/>
          <a:p>
            <a:pPr algn="l">
              <a:buFont typeface="+mj-lt"/>
              <a:buAutoNum type="arabicPeriod"/>
            </a:pPr>
            <a:r>
              <a:rPr lang="en-US" b="0" i="0" dirty="0">
                <a:solidFill>
                  <a:srgbClr val="233143"/>
                </a:solidFill>
                <a:effectLst/>
                <a:latin typeface="HK Grotesk"/>
              </a:rPr>
              <a:t>Focus on your measurable, relevant achievements, not just your duties.</a:t>
            </a:r>
          </a:p>
          <a:p>
            <a:pPr algn="l">
              <a:buFont typeface="+mj-lt"/>
              <a:buAutoNum type="arabicPeriod"/>
            </a:pPr>
            <a:r>
              <a:rPr lang="en-US" b="0" i="0" dirty="0">
                <a:solidFill>
                  <a:srgbClr val="233143"/>
                </a:solidFill>
                <a:effectLst/>
                <a:latin typeface="HK Grotesk"/>
              </a:rPr>
              <a:t>Use </a:t>
            </a:r>
            <a:r>
              <a:rPr lang="en-US" dirty="0">
                <a:solidFill>
                  <a:schemeClr val="tx1"/>
                </a:solidFill>
                <a:latin typeface="HK Grotesk"/>
              </a:rPr>
              <a:t>action verbs</a:t>
            </a:r>
            <a:r>
              <a:rPr lang="en-US" b="0" i="0" dirty="0">
                <a:solidFill>
                  <a:srgbClr val="233143"/>
                </a:solidFill>
                <a:effectLst/>
                <a:latin typeface="HK Grotesk"/>
              </a:rPr>
              <a:t>: “created,” “analyzed,” “implemented,” not “responsible for creating, analysis and implementation.”</a:t>
            </a:r>
          </a:p>
          <a:p>
            <a:pPr algn="l">
              <a:buFont typeface="+mj-lt"/>
              <a:buAutoNum type="arabicPeriod"/>
            </a:pPr>
            <a:r>
              <a:rPr lang="en-US" dirty="0">
                <a:solidFill>
                  <a:schemeClr val="tx1"/>
                </a:solidFill>
                <a:latin typeface="HK Grotesk"/>
              </a:rPr>
              <a:t>Tailor your CV</a:t>
            </a:r>
            <a:r>
              <a:rPr lang="en-US" b="0" i="0" dirty="0">
                <a:solidFill>
                  <a:schemeClr val="tx1"/>
                </a:solidFill>
                <a:effectLst/>
                <a:latin typeface="HK Grotesk"/>
              </a:rPr>
              <a:t> </a:t>
            </a:r>
            <a:r>
              <a:rPr lang="en-US" b="0" i="0" dirty="0">
                <a:solidFill>
                  <a:srgbClr val="233143"/>
                </a:solidFill>
                <a:effectLst/>
                <a:latin typeface="HK Grotesk"/>
              </a:rPr>
              <a:t>to the job posting—read the job description carefully and check what tasks will be expected of you. If you’ve done them before—put them on your CV, even if those weren’t your primary responsibilities.</a:t>
            </a:r>
          </a:p>
          <a:p>
            <a:pPr marL="0" indent="0">
              <a:buNone/>
            </a:pPr>
            <a:endParaRPr lang="en-US" dirty="0"/>
          </a:p>
        </p:txBody>
      </p:sp>
    </p:spTree>
    <p:extLst>
      <p:ext uri="{BB962C8B-B14F-4D97-AF65-F5344CB8AC3E}">
        <p14:creationId xmlns:p14="http://schemas.microsoft.com/office/powerpoint/2010/main" val="1664019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F605CF-4C17-46AD-AD0C-AFA803CF6723}"/>
              </a:ext>
            </a:extLst>
          </p:cNvPr>
          <p:cNvSpPr>
            <a:spLocks noGrp="1"/>
          </p:cNvSpPr>
          <p:nvPr>
            <p:ph type="title"/>
          </p:nvPr>
        </p:nvSpPr>
        <p:spPr>
          <a:xfrm>
            <a:off x="1575582" y="685800"/>
            <a:ext cx="9397218" cy="422173"/>
          </a:xfrm>
        </p:spPr>
        <p:txBody>
          <a:bodyPr>
            <a:normAutofit fontScale="90000"/>
          </a:bodyPr>
          <a:lstStyle/>
          <a:p>
            <a:endParaRPr lang="en-US" dirty="0"/>
          </a:p>
        </p:txBody>
      </p:sp>
      <p:pic>
        <p:nvPicPr>
          <p:cNvPr id="8" name="Content Placeholder 7" descr="A picture containing timeline&#10;&#10;Description automatically generated">
            <a:extLst>
              <a:ext uri="{FF2B5EF4-FFF2-40B4-BE49-F238E27FC236}">
                <a16:creationId xmlns:a16="http://schemas.microsoft.com/office/drawing/2014/main" id="{064E94C8-D950-4117-BAB7-FF4554F89C6A}"/>
              </a:ext>
            </a:extLst>
          </p:cNvPr>
          <p:cNvPicPr>
            <a:picLocks noGrp="1" noChangeAspect="1"/>
          </p:cNvPicPr>
          <p:nvPr>
            <p:ph sz="half" idx="1"/>
          </p:nvPr>
        </p:nvPicPr>
        <p:blipFill>
          <a:blip r:embed="rId2"/>
          <a:stretch>
            <a:fillRect/>
          </a:stretch>
        </p:blipFill>
        <p:spPr>
          <a:xfrm>
            <a:off x="1089816" y="1545759"/>
            <a:ext cx="5006184" cy="3766482"/>
          </a:xfrm>
        </p:spPr>
      </p:pic>
      <p:pic>
        <p:nvPicPr>
          <p:cNvPr id="10" name="Content Placeholder 9" descr="Graphical user interface, text, application&#10;&#10;Description automatically generated">
            <a:extLst>
              <a:ext uri="{FF2B5EF4-FFF2-40B4-BE49-F238E27FC236}">
                <a16:creationId xmlns:a16="http://schemas.microsoft.com/office/drawing/2014/main" id="{D4927F8A-F39E-4BFD-97A6-0BA52B42210E}"/>
              </a:ext>
            </a:extLst>
          </p:cNvPr>
          <p:cNvPicPr>
            <a:picLocks noGrp="1" noChangeAspect="1"/>
          </p:cNvPicPr>
          <p:nvPr>
            <p:ph sz="half" idx="2"/>
          </p:nvPr>
        </p:nvPicPr>
        <p:blipFill>
          <a:blip r:embed="rId3"/>
          <a:stretch>
            <a:fillRect/>
          </a:stretch>
        </p:blipFill>
        <p:spPr>
          <a:xfrm>
            <a:off x="6347030" y="1545758"/>
            <a:ext cx="4890630" cy="3766481"/>
          </a:xfrm>
        </p:spPr>
      </p:pic>
    </p:spTree>
    <p:extLst>
      <p:ext uri="{BB962C8B-B14F-4D97-AF65-F5344CB8AC3E}">
        <p14:creationId xmlns:p14="http://schemas.microsoft.com/office/powerpoint/2010/main" val="3706415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598F42-0BD2-4B4E-8A46-AF50C65A997A}"/>
              </a:ext>
            </a:extLst>
          </p:cNvPr>
          <p:cNvSpPr>
            <a:spLocks noGrp="1"/>
          </p:cNvSpPr>
          <p:nvPr>
            <p:ph type="title"/>
          </p:nvPr>
        </p:nvSpPr>
        <p:spPr>
          <a:xfrm>
            <a:off x="1371600" y="685800"/>
            <a:ext cx="9601200" cy="798443"/>
          </a:xfrm>
        </p:spPr>
        <p:txBody>
          <a:bodyPr>
            <a:normAutofit fontScale="90000"/>
          </a:bodyPr>
          <a:lstStyle/>
          <a:p>
            <a:r>
              <a:rPr lang="en-US" b="0" i="0" dirty="0">
                <a:solidFill>
                  <a:schemeClr val="tx1"/>
                </a:solidFill>
                <a:effectLst/>
                <a:latin typeface="HK Grotesk"/>
              </a:rPr>
              <a:t>Build Your CV Education Section Correctly</a:t>
            </a:r>
            <a:br>
              <a:rPr lang="en-US" b="0" i="0" dirty="0">
                <a:solidFill>
                  <a:srgbClr val="233143"/>
                </a:solidFill>
                <a:effectLst/>
                <a:latin typeface="HK Grotesk"/>
              </a:rPr>
            </a:br>
            <a:endParaRPr lang="en-US" dirty="0"/>
          </a:p>
        </p:txBody>
      </p:sp>
      <p:sp>
        <p:nvSpPr>
          <p:cNvPr id="6" name="Content Placeholder 5">
            <a:extLst>
              <a:ext uri="{FF2B5EF4-FFF2-40B4-BE49-F238E27FC236}">
                <a16:creationId xmlns:a16="http://schemas.microsoft.com/office/drawing/2014/main" id="{6640E253-EDEA-4E39-AFC4-5E2FC5FF24A8}"/>
              </a:ext>
            </a:extLst>
          </p:cNvPr>
          <p:cNvSpPr>
            <a:spLocks noGrp="1"/>
          </p:cNvSpPr>
          <p:nvPr>
            <p:ph idx="1"/>
          </p:nvPr>
        </p:nvSpPr>
        <p:spPr>
          <a:xfrm>
            <a:off x="1550504" y="1484243"/>
            <a:ext cx="9422296" cy="3856383"/>
          </a:xfrm>
        </p:spPr>
        <p:txBody>
          <a:bodyPr>
            <a:normAutofit lnSpcReduction="10000"/>
          </a:bodyPr>
          <a:lstStyle/>
          <a:p>
            <a:r>
              <a:rPr lang="en-US" b="0" i="0" dirty="0">
                <a:solidFill>
                  <a:schemeClr val="tx1"/>
                </a:solidFill>
                <a:effectLst/>
                <a:latin typeface="HK Grotesk"/>
              </a:rPr>
              <a:t>Graduation year (if you’re still studying, enter your </a:t>
            </a:r>
            <a:r>
              <a:rPr lang="en-US" dirty="0">
                <a:solidFill>
                  <a:schemeClr val="tx1"/>
                </a:solidFill>
                <a:latin typeface="HK Grotesk"/>
              </a:rPr>
              <a:t>expected graduation date</a:t>
            </a:r>
            <a:r>
              <a:rPr lang="en-US" b="0" i="0" dirty="0">
                <a:solidFill>
                  <a:schemeClr val="tx1"/>
                </a:solidFill>
                <a:effectLst/>
                <a:latin typeface="HK Grotesk"/>
              </a:rPr>
              <a:t>)</a:t>
            </a:r>
          </a:p>
          <a:p>
            <a:r>
              <a:rPr lang="en-US" b="0" i="0" dirty="0">
                <a:solidFill>
                  <a:schemeClr val="tx1"/>
                </a:solidFill>
                <a:effectLst/>
                <a:latin typeface="HK Grotesk"/>
              </a:rPr>
              <a:t>Your </a:t>
            </a:r>
            <a:r>
              <a:rPr lang="en-US" dirty="0">
                <a:solidFill>
                  <a:schemeClr val="tx1"/>
                </a:solidFill>
                <a:latin typeface="HK Grotesk"/>
              </a:rPr>
              <a:t>degree</a:t>
            </a:r>
            <a:endParaRPr lang="en-US" b="0" i="0" dirty="0">
              <a:solidFill>
                <a:schemeClr val="tx1"/>
              </a:solidFill>
              <a:effectLst/>
              <a:latin typeface="HK Grotesk"/>
            </a:endParaRPr>
          </a:p>
          <a:p>
            <a:r>
              <a:rPr lang="en-US" b="0" i="0" dirty="0">
                <a:solidFill>
                  <a:schemeClr val="tx1"/>
                </a:solidFill>
                <a:effectLst/>
                <a:latin typeface="HK Grotesk"/>
              </a:rPr>
              <a:t>Institution name</a:t>
            </a:r>
          </a:p>
          <a:p>
            <a:pPr marL="0" indent="0">
              <a:buNone/>
            </a:pPr>
            <a:r>
              <a:rPr lang="en-US" b="0" i="0" dirty="0">
                <a:solidFill>
                  <a:schemeClr val="tx1"/>
                </a:solidFill>
                <a:effectLst/>
                <a:latin typeface="HK Grotesk"/>
              </a:rPr>
              <a:t>Secondly, elaborate a bit more on your academic experience. </a:t>
            </a:r>
            <a:r>
              <a:rPr lang="en-US" b="1" i="0" dirty="0">
                <a:solidFill>
                  <a:schemeClr val="tx1"/>
                </a:solidFill>
                <a:effectLst/>
                <a:latin typeface="HK Grotesk"/>
              </a:rPr>
              <a:t>Include, for instance:</a:t>
            </a:r>
            <a:endParaRPr lang="en-US" b="0" i="0" dirty="0">
              <a:solidFill>
                <a:schemeClr val="tx1"/>
              </a:solidFill>
              <a:effectLst/>
              <a:latin typeface="HK Grotesk"/>
            </a:endParaRPr>
          </a:p>
          <a:p>
            <a:r>
              <a:rPr lang="en-US" b="0" i="0" dirty="0">
                <a:solidFill>
                  <a:schemeClr val="tx1"/>
                </a:solidFill>
                <a:effectLst/>
                <a:latin typeface="HK Grotesk"/>
              </a:rPr>
              <a:t>Your dissertation title</a:t>
            </a:r>
          </a:p>
          <a:p>
            <a:r>
              <a:rPr lang="en-US" b="0" i="0" dirty="0">
                <a:solidFill>
                  <a:schemeClr val="tx1"/>
                </a:solidFill>
                <a:effectLst/>
                <a:latin typeface="HK Grotesk"/>
              </a:rPr>
              <a:t>Favorite fields of study</a:t>
            </a:r>
          </a:p>
          <a:p>
            <a:r>
              <a:rPr lang="en-US" dirty="0">
                <a:solidFill>
                  <a:schemeClr val="tx1"/>
                </a:solidFill>
                <a:latin typeface="HK Grotesk"/>
              </a:rPr>
              <a:t>Relevant coursework</a:t>
            </a:r>
            <a:endParaRPr lang="en-US" b="0" i="0" dirty="0">
              <a:solidFill>
                <a:schemeClr val="tx1"/>
              </a:solidFill>
              <a:effectLst/>
              <a:latin typeface="HK Grotesk"/>
            </a:endParaRPr>
          </a:p>
          <a:p>
            <a:r>
              <a:rPr lang="en-US" b="0" i="0" dirty="0">
                <a:solidFill>
                  <a:schemeClr val="tx1"/>
                </a:solidFill>
                <a:effectLst/>
                <a:latin typeface="HK Grotesk"/>
              </a:rPr>
              <a:t>Your best achievements</a:t>
            </a:r>
          </a:p>
          <a:p>
            <a:r>
              <a:rPr lang="en-US" dirty="0">
                <a:solidFill>
                  <a:schemeClr val="tx1"/>
                </a:solidFill>
                <a:latin typeface="HK Grotesk"/>
              </a:rPr>
              <a:t>Extracurricular academic activities</a:t>
            </a:r>
            <a:endParaRPr lang="en-US" b="0" i="0" dirty="0">
              <a:solidFill>
                <a:schemeClr val="tx1"/>
              </a:solidFill>
              <a:effectLst/>
              <a:latin typeface="HK Grotesk"/>
            </a:endParaRPr>
          </a:p>
          <a:p>
            <a:endParaRPr lang="en-US" dirty="0"/>
          </a:p>
        </p:txBody>
      </p:sp>
    </p:spTree>
    <p:extLst>
      <p:ext uri="{BB962C8B-B14F-4D97-AF65-F5344CB8AC3E}">
        <p14:creationId xmlns:p14="http://schemas.microsoft.com/office/powerpoint/2010/main" val="2644143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DC609-68A3-4BDE-9AE7-49D26DB4D10B}"/>
              </a:ext>
            </a:extLst>
          </p:cNvPr>
          <p:cNvSpPr>
            <a:spLocks noGrp="1"/>
          </p:cNvSpPr>
          <p:nvPr>
            <p:ph type="title"/>
          </p:nvPr>
        </p:nvSpPr>
        <p:spPr>
          <a:xfrm>
            <a:off x="1371600" y="685800"/>
            <a:ext cx="9601200" cy="612913"/>
          </a:xfrm>
        </p:spPr>
        <p:txBody>
          <a:bodyPr>
            <a:normAutofit fontScale="90000"/>
          </a:bodyPr>
          <a:lstStyle/>
          <a:p>
            <a:br>
              <a:rPr lang="en-US" b="0" i="0" dirty="0">
                <a:solidFill>
                  <a:schemeClr val="tx1"/>
                </a:solidFill>
                <a:effectLst/>
                <a:latin typeface="HK Grotesk"/>
              </a:rPr>
            </a:br>
            <a:endParaRPr lang="en-US" dirty="0">
              <a:solidFill>
                <a:schemeClr val="tx1"/>
              </a:solidFill>
            </a:endParaRPr>
          </a:p>
        </p:txBody>
      </p:sp>
      <p:sp>
        <p:nvSpPr>
          <p:cNvPr id="3" name="Content Placeholder 2">
            <a:extLst>
              <a:ext uri="{FF2B5EF4-FFF2-40B4-BE49-F238E27FC236}">
                <a16:creationId xmlns:a16="http://schemas.microsoft.com/office/drawing/2014/main" id="{F0E4F2DF-A296-4C50-8CFE-6F27E3CF3E2E}"/>
              </a:ext>
            </a:extLst>
          </p:cNvPr>
          <p:cNvSpPr>
            <a:spLocks noGrp="1"/>
          </p:cNvSpPr>
          <p:nvPr>
            <p:ph idx="1"/>
          </p:nvPr>
        </p:nvSpPr>
        <p:spPr>
          <a:xfrm>
            <a:off x="1371600" y="1086678"/>
            <a:ext cx="9525000" cy="4187688"/>
          </a:xfrm>
        </p:spPr>
        <p:txBody>
          <a:bodyPr>
            <a:normAutofit/>
          </a:bodyPr>
          <a:lstStyle/>
          <a:p>
            <a:r>
              <a:rPr lang="en-US" b="0" i="0" dirty="0">
                <a:solidFill>
                  <a:schemeClr val="tx1"/>
                </a:solidFill>
                <a:effectLst/>
                <a:latin typeface="HK Grotesk"/>
              </a:rPr>
              <a:t>Put Relevant Skills that Fit the Job Opening</a:t>
            </a:r>
            <a:endParaRPr lang="en-US" dirty="0">
              <a:solidFill>
                <a:schemeClr val="tx1"/>
              </a:solidFill>
              <a:latin typeface="HK Grotesk"/>
            </a:endParaRPr>
          </a:p>
          <a:p>
            <a:r>
              <a:rPr lang="en-US" b="0" i="0" dirty="0">
                <a:solidFill>
                  <a:schemeClr val="tx1"/>
                </a:solidFill>
                <a:effectLst/>
                <a:latin typeface="HK Grotesk"/>
              </a:rPr>
              <a:t>Include Additional CV Sections to Impress the Recruiter</a:t>
            </a:r>
          </a:p>
          <a:p>
            <a:pPr marL="0" indent="0" algn="l">
              <a:buNone/>
            </a:pPr>
            <a:r>
              <a:rPr lang="en-US" b="1" i="0" dirty="0">
                <a:solidFill>
                  <a:srgbClr val="233143"/>
                </a:solidFill>
                <a:effectLst/>
                <a:latin typeface="HK Grotesk"/>
              </a:rPr>
              <a:t>Sample CV Additional Sections</a:t>
            </a:r>
            <a:r>
              <a:rPr lang="en-US" b="0" i="0" dirty="0">
                <a:solidFill>
                  <a:srgbClr val="233143"/>
                </a:solidFill>
                <a:effectLst/>
                <a:latin typeface="HK Grotesk"/>
              </a:rPr>
              <a:t> </a:t>
            </a:r>
          </a:p>
          <a:p>
            <a:pPr algn="l">
              <a:buFont typeface="Arial" panose="020B0604020202020204" pitchFamily="34" charset="0"/>
              <a:buChar char="•"/>
            </a:pPr>
            <a:r>
              <a:rPr lang="en-US" sz="1800" b="0" i="0" dirty="0">
                <a:solidFill>
                  <a:srgbClr val="233143"/>
                </a:solidFill>
                <a:effectLst/>
                <a:latin typeface="HK Grotesk"/>
              </a:rPr>
              <a:t>Industry awards</a:t>
            </a:r>
          </a:p>
          <a:p>
            <a:pPr algn="l">
              <a:buFont typeface="Arial" panose="020B0604020202020204" pitchFamily="34" charset="0"/>
              <a:buChar char="•"/>
            </a:pPr>
            <a:r>
              <a:rPr lang="en-US" sz="1800" b="0" i="0" dirty="0">
                <a:solidFill>
                  <a:srgbClr val="233143"/>
                </a:solidFill>
                <a:effectLst/>
                <a:latin typeface="HK Grotesk"/>
              </a:rPr>
              <a:t>Professional certifications</a:t>
            </a:r>
          </a:p>
          <a:p>
            <a:pPr algn="l">
              <a:buFont typeface="Arial" panose="020B0604020202020204" pitchFamily="34" charset="0"/>
              <a:buChar char="•"/>
            </a:pPr>
            <a:r>
              <a:rPr lang="en-US" sz="1800" dirty="0">
                <a:solidFill>
                  <a:schemeClr val="tx1"/>
                </a:solidFill>
                <a:latin typeface="HK Grotesk"/>
              </a:rPr>
              <a:t>Publications</a:t>
            </a:r>
            <a:endParaRPr lang="en-US" sz="1800" b="1" dirty="0">
              <a:solidFill>
                <a:schemeClr val="tx1"/>
              </a:solidFill>
              <a:latin typeface="HK Grotesk"/>
            </a:endParaRPr>
          </a:p>
          <a:p>
            <a:pPr algn="l">
              <a:buFont typeface="Arial" panose="020B0604020202020204" pitchFamily="34" charset="0"/>
              <a:buChar char="•"/>
            </a:pPr>
            <a:r>
              <a:rPr lang="en-US" sz="1600" dirty="0">
                <a:solidFill>
                  <a:schemeClr val="tx1"/>
                </a:solidFill>
                <a:latin typeface="HK Grotesk"/>
              </a:rPr>
              <a:t>Volunteer experience</a:t>
            </a:r>
            <a:endParaRPr lang="en-US" sz="1600" b="0" i="0" dirty="0">
              <a:solidFill>
                <a:schemeClr val="tx1"/>
              </a:solidFill>
              <a:effectLst/>
              <a:latin typeface="HK Grotesk"/>
            </a:endParaRPr>
          </a:p>
          <a:p>
            <a:pPr algn="l">
              <a:buFont typeface="Arial" panose="020B0604020202020204" pitchFamily="34" charset="0"/>
              <a:buChar char="•"/>
            </a:pPr>
            <a:r>
              <a:rPr lang="en-US" sz="1600" dirty="0">
                <a:solidFill>
                  <a:schemeClr val="tx1"/>
                </a:solidFill>
                <a:latin typeface="HK Grotesk"/>
              </a:rPr>
              <a:t>Hobbies and interests</a:t>
            </a:r>
            <a:endParaRPr lang="en-US" sz="1600" b="0" i="0" dirty="0">
              <a:solidFill>
                <a:schemeClr val="tx1"/>
              </a:solidFill>
              <a:effectLst/>
              <a:latin typeface="HK Grotesk"/>
            </a:endParaRPr>
          </a:p>
          <a:p>
            <a:pPr algn="l">
              <a:buFont typeface="Arial" panose="020B0604020202020204" pitchFamily="34" charset="0"/>
              <a:buChar char="•"/>
            </a:pPr>
            <a:r>
              <a:rPr lang="en-US" sz="1600" dirty="0">
                <a:solidFill>
                  <a:schemeClr val="tx1"/>
                </a:solidFill>
                <a:latin typeface="HK Grotesk"/>
              </a:rPr>
              <a:t>Projects</a:t>
            </a:r>
            <a:endParaRPr lang="en-US" sz="1600" b="0" i="0" dirty="0">
              <a:solidFill>
                <a:schemeClr val="tx1"/>
              </a:solidFill>
              <a:effectLst/>
              <a:latin typeface="HK Grotesk"/>
            </a:endParaRPr>
          </a:p>
          <a:p>
            <a:pPr algn="l">
              <a:buFont typeface="Arial" panose="020B0604020202020204" pitchFamily="34" charset="0"/>
              <a:buChar char="•"/>
            </a:pPr>
            <a:r>
              <a:rPr lang="en-US" sz="1600" dirty="0">
                <a:solidFill>
                  <a:schemeClr val="tx1"/>
                </a:solidFill>
                <a:latin typeface="HK Grotesk"/>
              </a:rPr>
              <a:t>Freelance work</a:t>
            </a:r>
            <a:endParaRPr lang="en-US" sz="1600" b="0" i="0" dirty="0">
              <a:solidFill>
                <a:schemeClr val="tx1"/>
              </a:solidFill>
              <a:effectLst/>
              <a:latin typeface="HK Grotesk"/>
            </a:endParaRPr>
          </a:p>
          <a:p>
            <a:pPr algn="l">
              <a:buFont typeface="Arial" panose="020B0604020202020204" pitchFamily="34" charset="0"/>
              <a:buChar char="•"/>
            </a:pPr>
            <a:endParaRPr lang="en-US" sz="1600" b="0" i="0" dirty="0">
              <a:solidFill>
                <a:schemeClr val="tx1"/>
              </a:solidFill>
              <a:effectLst/>
              <a:latin typeface="HK Grotesk"/>
            </a:endParaRPr>
          </a:p>
        </p:txBody>
      </p:sp>
    </p:spTree>
    <p:extLst>
      <p:ext uri="{BB962C8B-B14F-4D97-AF65-F5344CB8AC3E}">
        <p14:creationId xmlns:p14="http://schemas.microsoft.com/office/powerpoint/2010/main" val="4040750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2232B-67C9-4C1D-8982-C8B4DE8D248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A584039-1FD3-405A-B56E-E7373C56602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54599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97617-3F4F-49B6-95EF-F5E7ACF16BD4}"/>
              </a:ext>
            </a:extLst>
          </p:cNvPr>
          <p:cNvSpPr>
            <a:spLocks noGrp="1"/>
          </p:cNvSpPr>
          <p:nvPr>
            <p:ph type="title"/>
          </p:nvPr>
        </p:nvSpPr>
        <p:spPr>
          <a:xfrm>
            <a:off x="1371600" y="685800"/>
            <a:ext cx="9601200" cy="771939"/>
          </a:xfrm>
        </p:spPr>
        <p:txBody>
          <a:bodyPr/>
          <a:lstStyle/>
          <a:p>
            <a:r>
              <a:rPr lang="en-US" dirty="0">
                <a:solidFill>
                  <a:srgbClr val="222222"/>
                </a:solidFill>
                <a:latin typeface="Rubik"/>
              </a:rPr>
              <a:t>C</a:t>
            </a:r>
            <a:r>
              <a:rPr lang="en-US" b="0" i="0" dirty="0">
                <a:solidFill>
                  <a:srgbClr val="222222"/>
                </a:solidFill>
                <a:effectLst/>
                <a:latin typeface="Rubik"/>
              </a:rPr>
              <a:t>urriculum vitae</a:t>
            </a:r>
            <a:endParaRPr lang="en-US" dirty="0"/>
          </a:p>
        </p:txBody>
      </p:sp>
      <p:sp>
        <p:nvSpPr>
          <p:cNvPr id="3" name="Content Placeholder 2">
            <a:extLst>
              <a:ext uri="{FF2B5EF4-FFF2-40B4-BE49-F238E27FC236}">
                <a16:creationId xmlns:a16="http://schemas.microsoft.com/office/drawing/2014/main" id="{C8A4F46A-D9ED-4BBA-9CA6-E3182B9EDF9F}"/>
              </a:ext>
            </a:extLst>
          </p:cNvPr>
          <p:cNvSpPr>
            <a:spLocks noGrp="1"/>
          </p:cNvSpPr>
          <p:nvPr>
            <p:ph idx="1"/>
          </p:nvPr>
        </p:nvSpPr>
        <p:spPr>
          <a:xfrm>
            <a:off x="1371600" y="1736035"/>
            <a:ext cx="9601200" cy="4131365"/>
          </a:xfrm>
        </p:spPr>
        <p:txBody>
          <a:bodyPr/>
          <a:lstStyle/>
          <a:p>
            <a:r>
              <a:rPr lang="en-US" b="0" i="0" dirty="0">
                <a:solidFill>
                  <a:srgbClr val="222222"/>
                </a:solidFill>
                <a:effectLst/>
                <a:latin typeface="Rubik"/>
              </a:rPr>
              <a:t>A curriculum vitae (CV) is a comprehensive document that lists your qualifications for employment. It's primarily used for academic positions.</a:t>
            </a:r>
          </a:p>
          <a:p>
            <a:r>
              <a:rPr lang="en-US" b="0" i="0" dirty="0">
                <a:solidFill>
                  <a:srgbClr val="595959"/>
                </a:solidFill>
                <a:effectLst/>
                <a:latin typeface="Helvetica Neue"/>
              </a:rPr>
              <a:t>A CV (short for the Latin phrase curriculum vitae, which means “course of life”) is a detailed document highlighting your professional and academic history. CVs typically include information like work experience, achievements and awards, scholarships or grants you’ve earned, coursework, research projects and publications of your work</a:t>
            </a:r>
            <a:endParaRPr lang="en-US" dirty="0">
              <a:solidFill>
                <a:srgbClr val="222222"/>
              </a:solidFill>
              <a:latin typeface="Rubik"/>
            </a:endParaRPr>
          </a:p>
          <a:p>
            <a:r>
              <a:rPr lang="en-US" b="0" i="0" dirty="0">
                <a:solidFill>
                  <a:srgbClr val="222222"/>
                </a:solidFill>
                <a:effectLst/>
                <a:latin typeface="Rubik"/>
              </a:rPr>
              <a:t>There's no limit to how long a CV can be, but it must be focused on academic and professional experience. A lengthy CV isn't any better than a short one if it contains fluff or irrelevant data.</a:t>
            </a:r>
            <a:endParaRPr lang="en-US" dirty="0"/>
          </a:p>
        </p:txBody>
      </p:sp>
    </p:spTree>
    <p:extLst>
      <p:ext uri="{BB962C8B-B14F-4D97-AF65-F5344CB8AC3E}">
        <p14:creationId xmlns:p14="http://schemas.microsoft.com/office/powerpoint/2010/main" val="169787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0E7B8-228B-4273-A1BB-0F2AF64A76D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0858FB9-1D5A-4716-958C-A357796E1EDC}"/>
              </a:ext>
            </a:extLst>
          </p:cNvPr>
          <p:cNvSpPr>
            <a:spLocks noGrp="1"/>
          </p:cNvSpPr>
          <p:nvPr>
            <p:ph idx="1"/>
          </p:nvPr>
        </p:nvSpPr>
        <p:spPr/>
        <p:txBody>
          <a:bodyPr/>
          <a:lstStyle/>
          <a:p>
            <a:pPr algn="l"/>
            <a:r>
              <a:rPr lang="en-US" b="0" i="0" dirty="0">
                <a:solidFill>
                  <a:srgbClr val="222222"/>
                </a:solidFill>
                <a:effectLst/>
                <a:latin typeface="Rubik"/>
              </a:rPr>
              <a:t>A job applicant seeking an </a:t>
            </a:r>
            <a:r>
              <a:rPr lang="en-US" dirty="0">
                <a:solidFill>
                  <a:schemeClr val="tx1"/>
                </a:solidFill>
                <a:latin typeface="Rubik"/>
              </a:rPr>
              <a:t>academic position</a:t>
            </a:r>
            <a:r>
              <a:rPr lang="en-US" b="0" i="0" dirty="0">
                <a:solidFill>
                  <a:srgbClr val="222222"/>
                </a:solidFill>
                <a:effectLst/>
                <a:latin typeface="Rubik"/>
              </a:rPr>
              <a:t>, like a teaching appointment at a college or university or a research position, should always use a CV. If you're unsure whether a </a:t>
            </a:r>
            <a:r>
              <a:rPr lang="en-US" dirty="0">
                <a:solidFill>
                  <a:schemeClr val="tx1"/>
                </a:solidFill>
                <a:latin typeface="Rubik"/>
              </a:rPr>
              <a:t>prospective employer</a:t>
            </a:r>
            <a:r>
              <a:rPr lang="en-US" b="0" i="0" dirty="0">
                <a:solidFill>
                  <a:schemeClr val="tx1"/>
                </a:solidFill>
                <a:effectLst/>
                <a:latin typeface="Rubik"/>
              </a:rPr>
              <a:t> </a:t>
            </a:r>
            <a:r>
              <a:rPr lang="en-US" b="0" i="0" dirty="0">
                <a:solidFill>
                  <a:srgbClr val="222222"/>
                </a:solidFill>
                <a:effectLst/>
                <a:latin typeface="Rubik"/>
              </a:rPr>
              <a:t>wants a resume or CV, use the job announcement to guide you. It will usually state which document the institution wants.</a:t>
            </a:r>
          </a:p>
          <a:p>
            <a:pPr marL="0" indent="0" algn="l">
              <a:buNone/>
            </a:pPr>
            <a:endParaRPr lang="en-US" b="0" i="0" dirty="0">
              <a:solidFill>
                <a:srgbClr val="222222"/>
              </a:solidFill>
              <a:effectLst/>
              <a:latin typeface="Rubik"/>
            </a:endParaRPr>
          </a:p>
          <a:p>
            <a:endParaRPr lang="en-US" dirty="0"/>
          </a:p>
        </p:txBody>
      </p:sp>
    </p:spTree>
    <p:extLst>
      <p:ext uri="{BB962C8B-B14F-4D97-AF65-F5344CB8AC3E}">
        <p14:creationId xmlns:p14="http://schemas.microsoft.com/office/powerpoint/2010/main" val="70808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76EEE-46D7-4D95-BDF5-95786DB0C5CB}"/>
              </a:ext>
            </a:extLst>
          </p:cNvPr>
          <p:cNvSpPr>
            <a:spLocks noGrp="1"/>
          </p:cNvSpPr>
          <p:nvPr>
            <p:ph type="title"/>
          </p:nvPr>
        </p:nvSpPr>
        <p:spPr>
          <a:xfrm>
            <a:off x="1371600" y="685800"/>
            <a:ext cx="9601200" cy="811696"/>
          </a:xfrm>
        </p:spPr>
        <p:txBody>
          <a:bodyPr>
            <a:normAutofit fontScale="90000"/>
          </a:bodyPr>
          <a:lstStyle/>
          <a:p>
            <a:r>
              <a:rPr lang="en-US" b="0" i="0" dirty="0">
                <a:solidFill>
                  <a:srgbClr val="222222"/>
                </a:solidFill>
                <a:effectLst/>
                <a:latin typeface="Publico"/>
              </a:rPr>
              <a:t>How a Curriculum Vitae (CV) Works</a:t>
            </a:r>
            <a:br>
              <a:rPr lang="en-US" b="0" i="0" dirty="0">
                <a:solidFill>
                  <a:srgbClr val="222222"/>
                </a:solidFill>
                <a:effectLst/>
                <a:latin typeface="Publico"/>
              </a:rPr>
            </a:br>
            <a:endParaRPr lang="en-US" dirty="0"/>
          </a:p>
        </p:txBody>
      </p:sp>
      <p:sp>
        <p:nvSpPr>
          <p:cNvPr id="3" name="Content Placeholder 2">
            <a:extLst>
              <a:ext uri="{FF2B5EF4-FFF2-40B4-BE49-F238E27FC236}">
                <a16:creationId xmlns:a16="http://schemas.microsoft.com/office/drawing/2014/main" id="{4844AA15-E7A8-4F79-8AC5-576A689C6C5D}"/>
              </a:ext>
            </a:extLst>
          </p:cNvPr>
          <p:cNvSpPr>
            <a:spLocks noGrp="1"/>
          </p:cNvSpPr>
          <p:nvPr>
            <p:ph idx="1"/>
          </p:nvPr>
        </p:nvSpPr>
        <p:spPr>
          <a:xfrm>
            <a:off x="1371600" y="1656522"/>
            <a:ext cx="9601200" cy="4210878"/>
          </a:xfrm>
        </p:spPr>
        <p:txBody>
          <a:bodyPr>
            <a:normAutofit fontScale="92500"/>
          </a:bodyPr>
          <a:lstStyle/>
          <a:p>
            <a:pPr algn="l"/>
            <a:r>
              <a:rPr lang="en-US" b="0" i="0" dirty="0">
                <a:solidFill>
                  <a:srgbClr val="222222"/>
                </a:solidFill>
                <a:effectLst/>
                <a:latin typeface="Rubik"/>
              </a:rPr>
              <a:t>A CV begins with your contact information, including your name, address, telephone number, and email address. You should also indicate your area or areas of academic interest. </a:t>
            </a:r>
          </a:p>
          <a:p>
            <a:pPr algn="l"/>
            <a:r>
              <a:rPr lang="en-US" b="0" i="0" dirty="0">
                <a:solidFill>
                  <a:srgbClr val="222222"/>
                </a:solidFill>
                <a:effectLst/>
                <a:latin typeface="Rubik"/>
              </a:rPr>
              <a:t>Your CV should include a comprehensive account of your academic history, including the title of your dissertation or thesis. It must also contain details about all publications, research projects, and presentations to which you have contributed. You should also list any grants, academic awards, and other related honors you've received.</a:t>
            </a:r>
          </a:p>
          <a:p>
            <a:pPr algn="l"/>
            <a:r>
              <a:rPr lang="en-US" b="0" i="0" dirty="0">
                <a:solidFill>
                  <a:srgbClr val="222222"/>
                </a:solidFill>
                <a:effectLst/>
                <a:latin typeface="Rubik"/>
              </a:rPr>
              <a:t>The employment and experience section of your CV should contain teaching and research positions, both paid and unpaid. In addition to jobs, include any relevant </a:t>
            </a:r>
            <a:r>
              <a:rPr lang="en-US" dirty="0">
                <a:solidFill>
                  <a:schemeClr val="tx1"/>
                </a:solidFill>
                <a:latin typeface="Rubik"/>
              </a:rPr>
              <a:t>internships</a:t>
            </a:r>
            <a:r>
              <a:rPr lang="en-US" dirty="0">
                <a:solidFill>
                  <a:srgbClr val="222222"/>
                </a:solidFill>
                <a:latin typeface="Rubik"/>
              </a:rPr>
              <a:t> </a:t>
            </a:r>
            <a:r>
              <a:rPr lang="en-US" b="0" i="0" dirty="0">
                <a:solidFill>
                  <a:srgbClr val="222222"/>
                </a:solidFill>
                <a:effectLst/>
                <a:latin typeface="Rubik"/>
              </a:rPr>
              <a:t>and volunteer experiences here. Following that section, discuss memberships in scholarly and professional associations and include offices you have held, if any.</a:t>
            </a:r>
          </a:p>
          <a:p>
            <a:pPr algn="l"/>
            <a:r>
              <a:rPr lang="en-US" b="0" i="0" dirty="0">
                <a:solidFill>
                  <a:srgbClr val="222222"/>
                </a:solidFill>
                <a:effectLst/>
                <a:latin typeface="Rubik"/>
              </a:rPr>
              <a:t>Finally, provide a list of </a:t>
            </a:r>
            <a:r>
              <a:rPr lang="en-US" dirty="0">
                <a:solidFill>
                  <a:schemeClr val="tx1"/>
                </a:solidFill>
                <a:latin typeface="Rubik"/>
              </a:rPr>
              <a:t>references</a:t>
            </a:r>
            <a:r>
              <a:rPr lang="en-US" b="0" i="0" dirty="0">
                <a:solidFill>
                  <a:srgbClr val="222222"/>
                </a:solidFill>
                <a:effectLst/>
                <a:latin typeface="Rubik"/>
              </a:rPr>
              <a:t>, along with their contact information, on your curriculum vitae. Doing this is in contrast to a resume, which never contains this information.</a:t>
            </a:r>
          </a:p>
          <a:p>
            <a:endParaRPr lang="en-US" dirty="0"/>
          </a:p>
        </p:txBody>
      </p:sp>
    </p:spTree>
    <p:extLst>
      <p:ext uri="{BB962C8B-B14F-4D97-AF65-F5344CB8AC3E}">
        <p14:creationId xmlns:p14="http://schemas.microsoft.com/office/powerpoint/2010/main" val="3440788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242E7-330F-4E27-B093-43A7C2C77B59}"/>
              </a:ext>
            </a:extLst>
          </p:cNvPr>
          <p:cNvSpPr>
            <a:spLocks noGrp="1"/>
          </p:cNvSpPr>
          <p:nvPr>
            <p:ph type="title"/>
          </p:nvPr>
        </p:nvSpPr>
        <p:spPr>
          <a:xfrm>
            <a:off x="1113183" y="685800"/>
            <a:ext cx="3918283" cy="1600200"/>
          </a:xfrm>
        </p:spPr>
        <p:txBody>
          <a:bodyPr vert="horz" lIns="91440" tIns="45720" rIns="91440" bIns="45720" rtlCol="0" anchor="t">
            <a:normAutofit fontScale="90000"/>
          </a:bodyPr>
          <a:lstStyle/>
          <a:p>
            <a:r>
              <a:rPr kumimoji="0" lang="en-US" altLang="en-US" sz="4400" b="0" i="0" u="none" strike="noStrike" cap="none" normalizeH="0" dirty="0">
                <a:ln>
                  <a:noFill/>
                </a:ln>
                <a:solidFill>
                  <a:schemeClr val="tx2"/>
                </a:solidFill>
                <a:effectLst/>
                <a:latin typeface="+mn-lt"/>
              </a:rPr>
              <a:t>Curriculum Vitae (CV) vs. Resume</a:t>
            </a:r>
            <a:br>
              <a:rPr kumimoji="0" lang="en-US" altLang="en-US" sz="4400" b="0" i="0" u="none" strike="noStrike" cap="none" normalizeH="0" dirty="0">
                <a:ln>
                  <a:noFill/>
                </a:ln>
                <a:solidFill>
                  <a:schemeClr val="tx2"/>
                </a:solidFill>
                <a:effectLst/>
                <a:latin typeface="+mn-lt"/>
              </a:rPr>
            </a:br>
            <a:endParaRPr lang="en-US" dirty="0"/>
          </a:p>
        </p:txBody>
      </p:sp>
      <p:sp>
        <p:nvSpPr>
          <p:cNvPr id="5" name="Rectangle 1">
            <a:extLst>
              <a:ext uri="{FF2B5EF4-FFF2-40B4-BE49-F238E27FC236}">
                <a16:creationId xmlns:a16="http://schemas.microsoft.com/office/drawing/2014/main" id="{7A8A8145-37D5-4ABE-B0A9-529518B80316}"/>
              </a:ext>
            </a:extLst>
          </p:cNvPr>
          <p:cNvSpPr>
            <a:spLocks noChangeArrowheads="1"/>
          </p:cNvSpPr>
          <p:nvPr/>
        </p:nvSpPr>
        <p:spPr bwMode="auto">
          <a:xfrm>
            <a:off x="1371600" y="2286000"/>
            <a:ext cx="3659866" cy="3566161"/>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84048" marR="0" lvl="0" indent="-384048" algn="just" defTabSz="914400" eaLnBrk="1" fontAlgn="base" hangingPunct="1">
              <a:lnSpc>
                <a:spcPct val="94000"/>
              </a:lnSpc>
              <a:spcBef>
                <a:spcPct val="0"/>
              </a:spcBef>
              <a:spcAft>
                <a:spcPts val="200"/>
              </a:spcAft>
              <a:buClrTx/>
              <a:buSzTx/>
              <a:buFont typeface="Franklin Gothic Book" panose="020B0503020102020204" pitchFamily="34" charset="0"/>
              <a:buNone/>
              <a:tabLst/>
            </a:pPr>
            <a:r>
              <a:rPr lang="en-US" altLang="en-US" sz="1400" dirty="0">
                <a:solidFill>
                  <a:schemeClr val="tx2"/>
                </a:solidFill>
                <a:latin typeface="+mn-lt"/>
              </a:rPr>
              <a:t>R</a:t>
            </a:r>
            <a:r>
              <a:rPr kumimoji="0" lang="en-US" altLang="en-US" sz="1400" b="0" i="0" u="none" strike="noStrike" cap="none" normalizeH="0" dirty="0">
                <a:ln>
                  <a:noFill/>
                </a:ln>
                <a:solidFill>
                  <a:schemeClr val="tx2"/>
                </a:solidFill>
                <a:effectLst/>
                <a:latin typeface="+mn-lt"/>
              </a:rPr>
              <a:t>esume is a summary of your background and experience. Its emphasis is on your work experience. A CV is much more comprehensive, providing details about your academic background. Resumes are typically two pages or less, while CVs can be as long as needed to convey your academic background and experience.</a:t>
            </a:r>
          </a:p>
          <a:p>
            <a:pPr marL="384048" marR="0" lvl="0" indent="-384048" algn="just" defTabSz="914400" eaLnBrk="1" fontAlgn="base" hangingPunct="1">
              <a:lnSpc>
                <a:spcPct val="94000"/>
              </a:lnSpc>
              <a:spcBef>
                <a:spcPct val="0"/>
              </a:spcBef>
              <a:spcAft>
                <a:spcPts val="200"/>
              </a:spcAft>
              <a:buClrTx/>
              <a:buSzTx/>
              <a:buFont typeface="Franklin Gothic Book" panose="020B0503020102020204" pitchFamily="34" charset="0"/>
              <a:buNone/>
              <a:tabLst/>
            </a:pPr>
            <a:r>
              <a:rPr kumimoji="0" lang="en-US" altLang="en-US" sz="1400" b="0" i="0" u="none" strike="noStrike" cap="none" normalizeH="0" dirty="0">
                <a:ln>
                  <a:noFill/>
                </a:ln>
                <a:solidFill>
                  <a:schemeClr val="tx2"/>
                </a:solidFill>
                <a:effectLst/>
                <a:latin typeface="+mn-lt"/>
              </a:rPr>
              <a:t>CVs are used for academic positions, and the format can vary as long as it includes all the information your prospective employer requires. Resumes are used for most other positions and follow a few standard templates.</a:t>
            </a:r>
          </a:p>
          <a:p>
            <a:pPr marL="384048" marR="0" lvl="0" indent="-384048" defTabSz="914400" eaLnBrk="1" fontAlgn="base" hangingPunct="1">
              <a:lnSpc>
                <a:spcPct val="94000"/>
              </a:lnSpc>
              <a:spcBef>
                <a:spcPct val="0"/>
              </a:spcBef>
              <a:spcAft>
                <a:spcPts val="200"/>
              </a:spcAft>
              <a:buClrTx/>
              <a:buSzTx/>
              <a:buFont typeface="Franklin Gothic Book" panose="020B0503020102020204" pitchFamily="34" charset="0"/>
              <a:buNone/>
              <a:tabLst/>
            </a:pPr>
            <a:endParaRPr kumimoji="0" lang="en-US" altLang="en-US" sz="1300" b="0" i="0" u="none" strike="noStrike" cap="none" normalizeH="0" dirty="0">
              <a:ln>
                <a:noFill/>
              </a:ln>
              <a:solidFill>
                <a:schemeClr val="tx2"/>
              </a:solidFill>
              <a:effectLst/>
              <a:latin typeface="+mn-lt"/>
            </a:endParaRPr>
          </a:p>
        </p:txBody>
      </p:sp>
      <p:graphicFrame>
        <p:nvGraphicFramePr>
          <p:cNvPr id="4" name="Content Placeholder 3">
            <a:extLst>
              <a:ext uri="{FF2B5EF4-FFF2-40B4-BE49-F238E27FC236}">
                <a16:creationId xmlns:a16="http://schemas.microsoft.com/office/drawing/2014/main" id="{4753E174-EDEC-4A8B-A0FE-F7FA1BC44494}"/>
              </a:ext>
            </a:extLst>
          </p:cNvPr>
          <p:cNvGraphicFramePr>
            <a:graphicFrameLocks noGrp="1"/>
          </p:cNvGraphicFramePr>
          <p:nvPr>
            <p:ph idx="1"/>
            <p:extLst>
              <p:ext uri="{D42A27DB-BD31-4B8C-83A1-F6EECF244321}">
                <p14:modId xmlns:p14="http://schemas.microsoft.com/office/powerpoint/2010/main" val="1103448530"/>
              </p:ext>
            </p:extLst>
          </p:nvPr>
        </p:nvGraphicFramePr>
        <p:xfrm>
          <a:off x="5289883" y="1758727"/>
          <a:ext cx="6258649" cy="2801168"/>
        </p:xfrm>
        <a:graphic>
          <a:graphicData uri="http://schemas.openxmlformats.org/drawingml/2006/table">
            <a:tbl>
              <a:tblPr firstRow="1" bandRow="1"/>
              <a:tblGrid>
                <a:gridCol w="3005318">
                  <a:extLst>
                    <a:ext uri="{9D8B030D-6E8A-4147-A177-3AD203B41FA5}">
                      <a16:colId xmlns:a16="http://schemas.microsoft.com/office/drawing/2014/main" val="4279158116"/>
                    </a:ext>
                  </a:extLst>
                </a:gridCol>
                <a:gridCol w="3253331">
                  <a:extLst>
                    <a:ext uri="{9D8B030D-6E8A-4147-A177-3AD203B41FA5}">
                      <a16:colId xmlns:a16="http://schemas.microsoft.com/office/drawing/2014/main" val="2375135620"/>
                    </a:ext>
                  </a:extLst>
                </a:gridCol>
              </a:tblGrid>
              <a:tr h="441241">
                <a:tc>
                  <a:txBody>
                    <a:bodyPr/>
                    <a:lstStyle/>
                    <a:p>
                      <a:pPr algn="l" fontAlgn="b"/>
                      <a:r>
                        <a:rPr lang="en-US" sz="2200" b="1">
                          <a:solidFill>
                            <a:srgbClr val="222222"/>
                          </a:solidFill>
                          <a:effectLst/>
                          <a:latin typeface="Rubik"/>
                        </a:rPr>
                        <a:t>CV</a:t>
                      </a:r>
                    </a:p>
                  </a:txBody>
                  <a:tcPr marL="113553" marR="113553" marT="56776" marB="56776" anchor="b">
                    <a:lnL>
                      <a:noFill/>
                    </a:lnL>
                    <a:lnR w="9525" cap="flat" cmpd="sng" algn="ctr">
                      <a:solidFill>
                        <a:srgbClr val="D4D4D4"/>
                      </a:solidFill>
                      <a:prstDash val="solid"/>
                      <a:round/>
                      <a:headEnd type="none" w="med" len="med"/>
                      <a:tailEnd type="none" w="med" len="med"/>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pPr algn="l" fontAlgn="b"/>
                      <a:r>
                        <a:rPr lang="en-US" sz="2200" b="1">
                          <a:solidFill>
                            <a:srgbClr val="222222"/>
                          </a:solidFill>
                          <a:effectLst/>
                          <a:latin typeface="Rubik"/>
                        </a:rPr>
                        <a:t>Resume</a:t>
                      </a:r>
                    </a:p>
                  </a:txBody>
                  <a:tcPr marL="113553" marR="113553" marT="56776" marB="56776" anchor="b">
                    <a:lnL w="9525" cap="flat" cmpd="sng" algn="ctr">
                      <a:solidFill>
                        <a:srgbClr val="D4D4D4"/>
                      </a:solidFill>
                      <a:prstDash val="solid"/>
                      <a:round/>
                      <a:headEnd type="none" w="med" len="med"/>
                      <a:tailEnd type="none" w="med" len="med"/>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extLst>
                  <a:ext uri="{0D108BD9-81ED-4DB2-BD59-A6C34878D82A}">
                    <a16:rowId xmlns:a16="http://schemas.microsoft.com/office/drawing/2014/main" val="51500920"/>
                  </a:ext>
                </a:extLst>
              </a:tr>
              <a:tr h="1042932">
                <a:tc>
                  <a:txBody>
                    <a:bodyPr/>
                    <a:lstStyle/>
                    <a:p>
                      <a:pPr algn="l" fontAlgn="t"/>
                      <a:r>
                        <a:rPr lang="en-US" sz="2200">
                          <a:solidFill>
                            <a:srgbClr val="222222"/>
                          </a:solidFill>
                          <a:effectLst/>
                          <a:latin typeface="Rubik"/>
                        </a:rPr>
                        <a:t>Comprehensive list of your academic and professional experience</a:t>
                      </a:r>
                    </a:p>
                  </a:txBody>
                  <a:tcPr marL="113553" marR="113553" marT="56776" marB="56776">
                    <a:lnL>
                      <a:noFill/>
                    </a:lnL>
                    <a:lnR w="9525" cap="flat" cmpd="sng" algn="ctr">
                      <a:solidFill>
                        <a:srgbClr val="D4D4D4"/>
                      </a:solidFill>
                      <a:prstDash val="solid"/>
                      <a:round/>
                      <a:headEnd type="none" w="med" len="med"/>
                      <a:tailEnd type="none" w="med" len="med"/>
                    </a:lnR>
                    <a:lnT w="9525" cap="flat" cmpd="sng" algn="ctr">
                      <a:solidFill>
                        <a:srgbClr val="666666"/>
                      </a:solidFill>
                      <a:prstDash val="solid"/>
                      <a:round/>
                      <a:headEnd type="none" w="med" len="med"/>
                      <a:tailEnd type="none" w="med" len="med"/>
                    </a:lnT>
                    <a:lnB>
                      <a:noFill/>
                    </a:lnB>
                    <a:solidFill>
                      <a:srgbClr val="F7F7F7"/>
                    </a:solidFill>
                  </a:tcPr>
                </a:tc>
                <a:tc>
                  <a:txBody>
                    <a:bodyPr/>
                    <a:lstStyle/>
                    <a:p>
                      <a:pPr algn="l" fontAlgn="t"/>
                      <a:r>
                        <a:rPr lang="en-US" sz="2200">
                          <a:solidFill>
                            <a:srgbClr val="222222"/>
                          </a:solidFill>
                          <a:effectLst/>
                          <a:latin typeface="Rubik"/>
                        </a:rPr>
                        <a:t>Summary of your relevant work experience</a:t>
                      </a:r>
                    </a:p>
                  </a:txBody>
                  <a:tcPr marL="113553" marR="113553" marT="56776" marB="56776">
                    <a:lnL w="9525" cap="flat" cmpd="sng" algn="ctr">
                      <a:solidFill>
                        <a:srgbClr val="D4D4D4"/>
                      </a:solidFill>
                      <a:prstDash val="solid"/>
                      <a:round/>
                      <a:headEnd type="none" w="med" len="med"/>
                      <a:tailEnd type="none" w="med" len="med"/>
                    </a:lnL>
                    <a:lnR>
                      <a:noFill/>
                    </a:lnR>
                    <a:lnT w="9525" cap="flat" cmpd="sng" algn="ctr">
                      <a:solidFill>
                        <a:srgbClr val="666666"/>
                      </a:solidFill>
                      <a:prstDash val="solid"/>
                      <a:round/>
                      <a:headEnd type="none" w="med" len="med"/>
                      <a:tailEnd type="none" w="med" len="med"/>
                    </a:lnT>
                    <a:lnB>
                      <a:noFill/>
                    </a:lnB>
                    <a:solidFill>
                      <a:srgbClr val="F7F7F7"/>
                    </a:solidFill>
                  </a:tcPr>
                </a:tc>
                <a:extLst>
                  <a:ext uri="{0D108BD9-81ED-4DB2-BD59-A6C34878D82A}">
                    <a16:rowId xmlns:a16="http://schemas.microsoft.com/office/drawing/2014/main" val="829948757"/>
                  </a:ext>
                </a:extLst>
              </a:tr>
              <a:tr h="441241">
                <a:tc>
                  <a:txBody>
                    <a:bodyPr/>
                    <a:lstStyle/>
                    <a:p>
                      <a:pPr algn="l" fontAlgn="t"/>
                      <a:r>
                        <a:rPr lang="en-US" sz="2200">
                          <a:solidFill>
                            <a:srgbClr val="222222"/>
                          </a:solidFill>
                          <a:effectLst/>
                          <a:latin typeface="Rubik"/>
                        </a:rPr>
                        <a:t>Can be multiple pages</a:t>
                      </a:r>
                    </a:p>
                  </a:txBody>
                  <a:tcPr marL="113553" marR="113553" marT="56776" marB="56776">
                    <a:lnL>
                      <a:noFill/>
                    </a:lnL>
                    <a:lnR w="9525" cap="flat" cmpd="sng" algn="ctr">
                      <a:solidFill>
                        <a:srgbClr val="D4D4D4"/>
                      </a:solidFill>
                      <a:prstDash val="solid"/>
                      <a:round/>
                      <a:headEnd type="none" w="med" len="med"/>
                      <a:tailEnd type="none" w="med" len="med"/>
                    </a:lnR>
                    <a:lnT>
                      <a:noFill/>
                    </a:lnT>
                    <a:lnB>
                      <a:noFill/>
                    </a:lnB>
                  </a:tcPr>
                </a:tc>
                <a:tc>
                  <a:txBody>
                    <a:bodyPr/>
                    <a:lstStyle/>
                    <a:p>
                      <a:pPr algn="l" fontAlgn="t"/>
                      <a:r>
                        <a:rPr lang="en-US" sz="2200">
                          <a:solidFill>
                            <a:srgbClr val="222222"/>
                          </a:solidFill>
                          <a:effectLst/>
                          <a:latin typeface="Rubik"/>
                        </a:rPr>
                        <a:t>Typically two pages or less</a:t>
                      </a:r>
                    </a:p>
                  </a:txBody>
                  <a:tcPr marL="113553" marR="113553" marT="56776" marB="56776">
                    <a:lnL w="9525" cap="flat" cmpd="sng" algn="ctr">
                      <a:solidFill>
                        <a:srgbClr val="D4D4D4"/>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31769119"/>
                  </a:ext>
                </a:extLst>
              </a:tr>
              <a:tr h="742086">
                <a:tc>
                  <a:txBody>
                    <a:bodyPr/>
                    <a:lstStyle/>
                    <a:p>
                      <a:pPr algn="l" fontAlgn="t"/>
                      <a:r>
                        <a:rPr lang="en-US" sz="2200">
                          <a:solidFill>
                            <a:srgbClr val="222222"/>
                          </a:solidFill>
                          <a:effectLst/>
                          <a:latin typeface="Rubik"/>
                        </a:rPr>
                        <a:t>Used for academic positions</a:t>
                      </a:r>
                    </a:p>
                  </a:txBody>
                  <a:tcPr marL="113553" marR="113553" marT="56776" marB="56776">
                    <a:lnL>
                      <a:noFill/>
                    </a:lnL>
                    <a:lnR w="9525" cap="flat" cmpd="sng" algn="ctr">
                      <a:solidFill>
                        <a:srgbClr val="D4D4D4"/>
                      </a:solidFill>
                      <a:prstDash val="solid"/>
                      <a:round/>
                      <a:headEnd type="none" w="med" len="med"/>
                      <a:tailEnd type="none" w="med" len="med"/>
                    </a:lnR>
                    <a:lnT>
                      <a:noFill/>
                    </a:lnT>
                    <a:lnB>
                      <a:noFill/>
                    </a:lnB>
                    <a:solidFill>
                      <a:srgbClr val="F7F7F7"/>
                    </a:solidFill>
                  </a:tcPr>
                </a:tc>
                <a:tc>
                  <a:txBody>
                    <a:bodyPr/>
                    <a:lstStyle/>
                    <a:p>
                      <a:pPr algn="l" fontAlgn="t"/>
                      <a:r>
                        <a:rPr lang="en-US" sz="2200" dirty="0">
                          <a:solidFill>
                            <a:srgbClr val="222222"/>
                          </a:solidFill>
                          <a:effectLst/>
                          <a:latin typeface="Rubik"/>
                        </a:rPr>
                        <a:t>Used for most employment applications</a:t>
                      </a:r>
                    </a:p>
                  </a:txBody>
                  <a:tcPr marL="113553" marR="113553" marT="56776" marB="56776">
                    <a:lnL w="9525" cap="flat" cmpd="sng" algn="ctr">
                      <a:solidFill>
                        <a:srgbClr val="D4D4D4"/>
                      </a:solidFill>
                      <a:prstDash val="solid"/>
                      <a:round/>
                      <a:headEnd type="none" w="med" len="med"/>
                      <a:tailEnd type="none" w="med" len="med"/>
                    </a:lnL>
                    <a:lnR>
                      <a:noFill/>
                    </a:lnR>
                    <a:lnT>
                      <a:noFill/>
                    </a:lnT>
                    <a:lnB>
                      <a:noFill/>
                    </a:lnB>
                    <a:solidFill>
                      <a:srgbClr val="F7F7F7"/>
                    </a:solidFill>
                  </a:tcPr>
                </a:tc>
                <a:extLst>
                  <a:ext uri="{0D108BD9-81ED-4DB2-BD59-A6C34878D82A}">
                    <a16:rowId xmlns:a16="http://schemas.microsoft.com/office/drawing/2014/main" val="778738722"/>
                  </a:ext>
                </a:extLst>
              </a:tr>
            </a:tbl>
          </a:graphicData>
        </a:graphic>
      </p:graphicFrame>
    </p:spTree>
    <p:extLst>
      <p:ext uri="{BB962C8B-B14F-4D97-AF65-F5344CB8AC3E}">
        <p14:creationId xmlns:p14="http://schemas.microsoft.com/office/powerpoint/2010/main" val="105220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BB7A2-9B8D-4933-8C5D-857C4E4B09D5}"/>
              </a:ext>
            </a:extLst>
          </p:cNvPr>
          <p:cNvSpPr>
            <a:spLocks noGrp="1"/>
          </p:cNvSpPr>
          <p:nvPr>
            <p:ph type="title"/>
          </p:nvPr>
        </p:nvSpPr>
        <p:spPr>
          <a:xfrm>
            <a:off x="1371600" y="685800"/>
            <a:ext cx="9601200" cy="718930"/>
          </a:xfrm>
        </p:spPr>
        <p:txBody>
          <a:bodyPr>
            <a:normAutofit fontScale="90000"/>
          </a:bodyPr>
          <a:lstStyle/>
          <a:p>
            <a:r>
              <a:rPr lang="en-US" b="0" i="0" dirty="0">
                <a:solidFill>
                  <a:schemeClr val="tx1"/>
                </a:solidFill>
                <a:effectLst/>
                <a:latin typeface="HK Grotesk"/>
              </a:rPr>
              <a:t>Pick the Best CV Format</a:t>
            </a:r>
            <a:br>
              <a:rPr lang="en-US" b="0" i="0" dirty="0">
                <a:solidFill>
                  <a:srgbClr val="233143"/>
                </a:solidFill>
                <a:effectLst/>
                <a:latin typeface="HK Grotesk"/>
              </a:rPr>
            </a:br>
            <a:endParaRPr lang="en-US" dirty="0"/>
          </a:p>
        </p:txBody>
      </p:sp>
      <p:sp>
        <p:nvSpPr>
          <p:cNvPr id="3" name="Content Placeholder 2">
            <a:extLst>
              <a:ext uri="{FF2B5EF4-FFF2-40B4-BE49-F238E27FC236}">
                <a16:creationId xmlns:a16="http://schemas.microsoft.com/office/drawing/2014/main" id="{4D466C61-92B4-4384-A765-6CB050864AF5}"/>
              </a:ext>
            </a:extLst>
          </p:cNvPr>
          <p:cNvSpPr>
            <a:spLocks noGrp="1"/>
          </p:cNvSpPr>
          <p:nvPr>
            <p:ph idx="1"/>
          </p:nvPr>
        </p:nvSpPr>
        <p:spPr>
          <a:xfrm>
            <a:off x="1205948" y="1908313"/>
            <a:ext cx="9766852" cy="3959087"/>
          </a:xfrm>
        </p:spPr>
        <p:txBody>
          <a:bodyPr/>
          <a:lstStyle/>
          <a:p>
            <a:pPr algn="l">
              <a:buFont typeface="+mj-lt"/>
              <a:buAutoNum type="arabicPeriod"/>
            </a:pPr>
            <a:r>
              <a:rPr lang="en-US" b="0" i="0" dirty="0">
                <a:solidFill>
                  <a:srgbClr val="233143"/>
                </a:solidFill>
                <a:effectLst/>
                <a:latin typeface="HK Grotesk"/>
              </a:rPr>
              <a:t>CV Header with </a:t>
            </a:r>
            <a:r>
              <a:rPr lang="en-US" dirty="0">
                <a:solidFill>
                  <a:schemeClr val="tx1"/>
                </a:solidFill>
                <a:latin typeface="HK Grotesk"/>
              </a:rPr>
              <a:t>Contact Information</a:t>
            </a:r>
            <a:endParaRPr lang="en-US" b="0" i="0" dirty="0">
              <a:solidFill>
                <a:schemeClr val="tx1"/>
              </a:solidFill>
              <a:effectLst/>
              <a:latin typeface="HK Grotesk"/>
            </a:endParaRPr>
          </a:p>
          <a:p>
            <a:pPr algn="l">
              <a:buFont typeface="+mj-lt"/>
              <a:buAutoNum type="arabicPeriod"/>
            </a:pPr>
            <a:r>
              <a:rPr lang="en-US" b="0" i="0" dirty="0">
                <a:solidFill>
                  <a:srgbClr val="233143"/>
                </a:solidFill>
                <a:effectLst/>
                <a:latin typeface="HK Grotesk"/>
              </a:rPr>
              <a:t>Personal Profile: CV Objective or CV Summary</a:t>
            </a:r>
          </a:p>
          <a:p>
            <a:pPr algn="l">
              <a:buFont typeface="+mj-lt"/>
              <a:buAutoNum type="arabicPeriod"/>
            </a:pPr>
            <a:r>
              <a:rPr lang="en-US" dirty="0">
                <a:solidFill>
                  <a:schemeClr val="tx1"/>
                </a:solidFill>
                <a:latin typeface="HK Grotesk"/>
              </a:rPr>
              <a:t>Work Experience</a:t>
            </a:r>
            <a:endParaRPr lang="en-US" b="0" i="0" dirty="0">
              <a:solidFill>
                <a:schemeClr val="tx1"/>
              </a:solidFill>
              <a:effectLst/>
              <a:latin typeface="HK Grotesk"/>
            </a:endParaRPr>
          </a:p>
          <a:p>
            <a:pPr algn="l">
              <a:buFont typeface="+mj-lt"/>
              <a:buAutoNum type="arabicPeriod"/>
            </a:pPr>
            <a:r>
              <a:rPr lang="en-US" dirty="0">
                <a:solidFill>
                  <a:schemeClr val="tx1"/>
                </a:solidFill>
                <a:latin typeface="HK Grotesk"/>
              </a:rPr>
              <a:t>Education</a:t>
            </a:r>
            <a:endParaRPr lang="en-US" b="0" i="0" dirty="0">
              <a:solidFill>
                <a:schemeClr val="tx1"/>
              </a:solidFill>
              <a:effectLst/>
              <a:latin typeface="HK Grotesk"/>
            </a:endParaRPr>
          </a:p>
          <a:p>
            <a:pPr algn="l">
              <a:buFont typeface="+mj-lt"/>
              <a:buAutoNum type="arabicPeriod"/>
            </a:pPr>
            <a:r>
              <a:rPr lang="en-US" dirty="0">
                <a:solidFill>
                  <a:schemeClr val="tx1"/>
                </a:solidFill>
                <a:latin typeface="HK Grotesk"/>
              </a:rPr>
              <a:t>Skills</a:t>
            </a:r>
            <a:endParaRPr lang="en-US" b="0" i="0" dirty="0">
              <a:solidFill>
                <a:schemeClr val="tx1"/>
              </a:solidFill>
              <a:effectLst/>
              <a:latin typeface="HK Grotesk"/>
            </a:endParaRPr>
          </a:p>
          <a:p>
            <a:pPr algn="l">
              <a:buFont typeface="+mj-lt"/>
              <a:buAutoNum type="arabicPeriod"/>
            </a:pPr>
            <a:r>
              <a:rPr lang="en-US" dirty="0">
                <a:solidFill>
                  <a:schemeClr val="tx1"/>
                </a:solidFill>
                <a:latin typeface="HK Grotesk"/>
              </a:rPr>
              <a:t>Additional Sections</a:t>
            </a:r>
            <a:endParaRPr lang="en-US" b="0" i="0" dirty="0">
              <a:solidFill>
                <a:schemeClr val="tx1"/>
              </a:solidFill>
              <a:effectLst/>
              <a:latin typeface="HK Grotesk"/>
            </a:endParaRPr>
          </a:p>
          <a:p>
            <a:endParaRPr lang="en-US" dirty="0"/>
          </a:p>
        </p:txBody>
      </p:sp>
    </p:spTree>
    <p:extLst>
      <p:ext uri="{BB962C8B-B14F-4D97-AF65-F5344CB8AC3E}">
        <p14:creationId xmlns:p14="http://schemas.microsoft.com/office/powerpoint/2010/main" val="1516922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80CB8-5459-4B98-BC93-1D4CBF2315E3}"/>
              </a:ext>
            </a:extLst>
          </p:cNvPr>
          <p:cNvSpPr>
            <a:spLocks noGrp="1"/>
          </p:cNvSpPr>
          <p:nvPr>
            <p:ph type="title"/>
          </p:nvPr>
        </p:nvSpPr>
        <p:spPr>
          <a:xfrm>
            <a:off x="1371600" y="685800"/>
            <a:ext cx="9601200" cy="692426"/>
          </a:xfrm>
        </p:spPr>
        <p:txBody>
          <a:bodyPr/>
          <a:lstStyle/>
          <a:p>
            <a:r>
              <a:rPr lang="en-US" dirty="0"/>
              <a:t>CV Formatting Rules</a:t>
            </a:r>
          </a:p>
        </p:txBody>
      </p:sp>
      <p:sp>
        <p:nvSpPr>
          <p:cNvPr id="3" name="Content Placeholder 2">
            <a:extLst>
              <a:ext uri="{FF2B5EF4-FFF2-40B4-BE49-F238E27FC236}">
                <a16:creationId xmlns:a16="http://schemas.microsoft.com/office/drawing/2014/main" id="{E2A1D63D-1223-4039-ADFE-D3E0DE832BA4}"/>
              </a:ext>
            </a:extLst>
          </p:cNvPr>
          <p:cNvSpPr>
            <a:spLocks noGrp="1"/>
          </p:cNvSpPr>
          <p:nvPr>
            <p:ph idx="1"/>
          </p:nvPr>
        </p:nvSpPr>
        <p:spPr>
          <a:xfrm>
            <a:off x="1126435" y="1378226"/>
            <a:ext cx="9846365" cy="4489174"/>
          </a:xfrm>
        </p:spPr>
        <p:txBody>
          <a:bodyPr>
            <a:normAutofit fontScale="25000" lnSpcReduction="20000"/>
          </a:bodyPr>
          <a:lstStyle/>
          <a:p>
            <a:pPr>
              <a:buFont typeface="+mj-lt"/>
              <a:buAutoNum type="arabicPeriod"/>
            </a:pPr>
            <a:r>
              <a:rPr lang="en-US" sz="7200" b="1" i="0" dirty="0">
                <a:solidFill>
                  <a:srgbClr val="233143"/>
                </a:solidFill>
                <a:effectLst/>
                <a:latin typeface="HK Grotesk"/>
              </a:rPr>
              <a:t>Choose clear, legible fonts</a:t>
            </a:r>
            <a:endParaRPr lang="en-US" sz="7200" b="0" i="0" dirty="0">
              <a:solidFill>
                <a:srgbClr val="233143"/>
              </a:solidFill>
              <a:effectLst/>
              <a:latin typeface="HK Grotesk"/>
            </a:endParaRPr>
          </a:p>
          <a:p>
            <a:r>
              <a:rPr lang="en-US" sz="7200" b="0" i="0" dirty="0">
                <a:solidFill>
                  <a:srgbClr val="233143"/>
                </a:solidFill>
                <a:effectLst/>
                <a:latin typeface="HK Grotesk"/>
              </a:rPr>
              <a:t>Go for one of the standard </a:t>
            </a:r>
            <a:r>
              <a:rPr lang="en-US" sz="7200" dirty="0">
                <a:solidFill>
                  <a:schemeClr val="tx1"/>
                </a:solidFill>
                <a:latin typeface="HK Grotesk"/>
              </a:rPr>
              <a:t>CV typefaces</a:t>
            </a:r>
            <a:r>
              <a:rPr lang="en-US" sz="7200" b="0" i="0" dirty="0">
                <a:solidFill>
                  <a:srgbClr val="233143"/>
                </a:solidFill>
                <a:effectLst/>
                <a:latin typeface="HK Grotesk"/>
              </a:rPr>
              <a:t>: Arial, Tahoma, or Helvetica if you prefer sans-serif fonts, and Times New Roman or Bookman Old Style if serif fonts are your usual pick.</a:t>
            </a:r>
          </a:p>
          <a:p>
            <a:r>
              <a:rPr lang="en-US" sz="7200" b="0" i="0" dirty="0">
                <a:solidFill>
                  <a:srgbClr val="233143"/>
                </a:solidFill>
                <a:effectLst/>
                <a:latin typeface="HK Grotesk"/>
              </a:rPr>
              <a:t>Use 11 to 12 </a:t>
            </a:r>
            <a:r>
              <a:rPr lang="en-US" sz="7200" b="0" i="0" dirty="0" err="1">
                <a:solidFill>
                  <a:srgbClr val="233143"/>
                </a:solidFill>
                <a:effectLst/>
                <a:latin typeface="HK Grotesk"/>
              </a:rPr>
              <a:t>pt</a:t>
            </a:r>
            <a:r>
              <a:rPr lang="en-US" sz="7200" b="0" i="0" dirty="0">
                <a:solidFill>
                  <a:srgbClr val="233143"/>
                </a:solidFill>
                <a:effectLst/>
                <a:latin typeface="HK Grotesk"/>
              </a:rPr>
              <a:t> font size and single spacing. For your name and section titles, pick 14 to 16 </a:t>
            </a:r>
            <a:r>
              <a:rPr lang="en-US" sz="7200" b="0" i="0" dirty="0" err="1">
                <a:solidFill>
                  <a:srgbClr val="233143"/>
                </a:solidFill>
                <a:effectLst/>
                <a:latin typeface="HK Grotesk"/>
              </a:rPr>
              <a:t>pt</a:t>
            </a:r>
            <a:r>
              <a:rPr lang="en-US" sz="7200" b="0" i="0" dirty="0">
                <a:solidFill>
                  <a:srgbClr val="233143"/>
                </a:solidFill>
                <a:effectLst/>
                <a:latin typeface="HK Grotesk"/>
              </a:rPr>
              <a:t> font size. </a:t>
            </a:r>
          </a:p>
          <a:p>
            <a:pPr>
              <a:buFont typeface="+mj-lt"/>
              <a:buAutoNum type="arabicPeriod" startAt="2"/>
            </a:pPr>
            <a:r>
              <a:rPr lang="en-US" sz="7200" b="1" i="0" dirty="0">
                <a:solidFill>
                  <a:srgbClr val="233143"/>
                </a:solidFill>
                <a:effectLst/>
                <a:latin typeface="HK Grotesk"/>
              </a:rPr>
              <a:t>Be consistent with your CV layout</a:t>
            </a:r>
            <a:endParaRPr lang="en-US" sz="7200" b="0" i="0" dirty="0">
              <a:solidFill>
                <a:srgbClr val="233143"/>
              </a:solidFill>
              <a:effectLst/>
              <a:latin typeface="HK Grotesk"/>
            </a:endParaRPr>
          </a:p>
          <a:p>
            <a:r>
              <a:rPr lang="en-US" sz="7200" b="0" i="0" dirty="0">
                <a:solidFill>
                  <a:srgbClr val="233143"/>
                </a:solidFill>
                <a:effectLst/>
                <a:latin typeface="HK Grotesk"/>
              </a:rPr>
              <a:t>Set one-inch margins for all four sides. Make sure your CV headings are uniform—make them larger and in bold but go easy on italics and underlining. </a:t>
            </a:r>
          </a:p>
          <a:p>
            <a:r>
              <a:rPr lang="en-US" sz="7200" b="0" i="0" dirty="0">
                <a:solidFill>
                  <a:srgbClr val="233143"/>
                </a:solidFill>
                <a:effectLst/>
                <a:latin typeface="HK Grotesk"/>
              </a:rPr>
              <a:t>Stick to a single dates format on your CV: for example 11-2017, or November 2017.</a:t>
            </a:r>
          </a:p>
          <a:p>
            <a:pPr>
              <a:buFont typeface="+mj-lt"/>
              <a:buAutoNum type="arabicPeriod" startAt="3"/>
            </a:pPr>
            <a:r>
              <a:rPr lang="en-US" sz="7200" b="1" i="0" dirty="0">
                <a:solidFill>
                  <a:srgbClr val="233143"/>
                </a:solidFill>
                <a:effectLst/>
                <a:latin typeface="HK Grotesk"/>
              </a:rPr>
              <a:t>Don’t cram your CV with gimmicky graphics</a:t>
            </a:r>
            <a:br>
              <a:rPr lang="en-US" sz="7200" b="0" i="0" dirty="0">
                <a:solidFill>
                  <a:srgbClr val="233143"/>
                </a:solidFill>
                <a:effectLst/>
                <a:latin typeface="HK Grotesk"/>
              </a:rPr>
            </a:br>
            <a:r>
              <a:rPr lang="en-US" sz="7200" b="0" i="0" dirty="0">
                <a:solidFill>
                  <a:srgbClr val="233143"/>
                </a:solidFill>
                <a:effectLst/>
                <a:latin typeface="HK Grotesk"/>
              </a:rPr>
              <a:t>Less is more. White space is your friend—recruiters need some breathing room! Plus, most of the time, after you send out your CV, it’s going to be printed in black ink on white paper. Too many graphics might make it illegible</a:t>
            </a:r>
            <a:r>
              <a:rPr lang="en-US" sz="1600" b="0" i="0" dirty="0">
                <a:solidFill>
                  <a:srgbClr val="233143"/>
                </a:solidFill>
                <a:effectLst/>
                <a:latin typeface="HK Grotesk"/>
              </a:rPr>
              <a:t>.</a:t>
            </a:r>
          </a:p>
          <a:p>
            <a:endParaRPr lang="en-US" dirty="0"/>
          </a:p>
        </p:txBody>
      </p:sp>
    </p:spTree>
    <p:extLst>
      <p:ext uri="{BB962C8B-B14F-4D97-AF65-F5344CB8AC3E}">
        <p14:creationId xmlns:p14="http://schemas.microsoft.com/office/powerpoint/2010/main" val="1048713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BA9B-625F-499D-943F-2F6128A278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911D86C-7885-4FB6-B2EE-97D42F1B7E9F}"/>
              </a:ext>
            </a:extLst>
          </p:cNvPr>
          <p:cNvSpPr>
            <a:spLocks noGrp="1"/>
          </p:cNvSpPr>
          <p:nvPr>
            <p:ph idx="1"/>
          </p:nvPr>
        </p:nvSpPr>
        <p:spPr/>
        <p:txBody>
          <a:bodyPr>
            <a:normAutofit/>
          </a:bodyPr>
          <a:lstStyle/>
          <a:p>
            <a:pPr algn="l">
              <a:buFont typeface="+mj-lt"/>
              <a:buAutoNum type="arabicPeriod" startAt="4"/>
            </a:pPr>
            <a:r>
              <a:rPr lang="en-US" sz="1800" b="1" i="0" dirty="0">
                <a:solidFill>
                  <a:srgbClr val="233143"/>
                </a:solidFill>
                <a:effectLst/>
                <a:latin typeface="HK Grotesk"/>
              </a:rPr>
              <a:t>Get photos off of your CV</a:t>
            </a:r>
            <a:endParaRPr lang="en-US" sz="1800" b="0" i="0" dirty="0">
              <a:solidFill>
                <a:srgbClr val="233143"/>
              </a:solidFill>
              <a:effectLst/>
              <a:latin typeface="HK Grotesk"/>
            </a:endParaRPr>
          </a:p>
          <a:p>
            <a:pPr algn="l"/>
            <a:r>
              <a:rPr lang="en-US" sz="1800" b="0" i="0" dirty="0">
                <a:solidFill>
                  <a:srgbClr val="233143"/>
                </a:solidFill>
                <a:effectLst/>
                <a:latin typeface="HK Grotesk"/>
              </a:rPr>
              <a:t>Unless you’re explicitly asked to </a:t>
            </a:r>
            <a:r>
              <a:rPr lang="en-US" sz="1800" dirty="0">
                <a:solidFill>
                  <a:schemeClr val="tx1"/>
                </a:solidFill>
                <a:latin typeface="HK Grotesk"/>
              </a:rPr>
              <a:t>include your photograph </a:t>
            </a:r>
            <a:r>
              <a:rPr lang="en-US" sz="1800" b="0" i="0" dirty="0">
                <a:solidFill>
                  <a:srgbClr val="233143"/>
                </a:solidFill>
                <a:effectLst/>
                <a:latin typeface="HK Grotesk"/>
              </a:rPr>
              <a:t>in the job ad.</a:t>
            </a:r>
          </a:p>
          <a:p>
            <a:pPr algn="l"/>
            <a:r>
              <a:rPr lang="en-US" sz="1800" b="0" i="0" dirty="0">
                <a:solidFill>
                  <a:srgbClr val="233143"/>
                </a:solidFill>
                <a:effectLst/>
                <a:latin typeface="HK Grotesk"/>
              </a:rPr>
              <a:t>If so—make sure to use a professional looking picture, but not as stiff as an ID photo. </a:t>
            </a:r>
          </a:p>
          <a:p>
            <a:pPr algn="l">
              <a:buFont typeface="+mj-lt"/>
              <a:buAutoNum type="arabicPeriod" startAt="5"/>
            </a:pPr>
            <a:r>
              <a:rPr lang="en-US" sz="1800" b="1" i="0" dirty="0">
                <a:solidFill>
                  <a:srgbClr val="233143"/>
                </a:solidFill>
                <a:effectLst/>
                <a:latin typeface="HK Grotesk"/>
              </a:rPr>
              <a:t>Make your CV brief and relevant</a:t>
            </a:r>
            <a:endParaRPr lang="en-US" sz="1800" b="0" i="0" dirty="0">
              <a:solidFill>
                <a:srgbClr val="233143"/>
              </a:solidFill>
              <a:effectLst/>
              <a:latin typeface="HK Grotesk"/>
            </a:endParaRPr>
          </a:p>
          <a:p>
            <a:pPr algn="l"/>
            <a:r>
              <a:rPr lang="en-US" sz="1800" b="0" i="0" dirty="0">
                <a:solidFill>
                  <a:srgbClr val="233143"/>
                </a:solidFill>
                <a:effectLst/>
                <a:latin typeface="HK Grotesk"/>
              </a:rPr>
              <a:t>Don’t be one of those candidates stuck in the nineties who think they have to include every single detail about their lives on their CVs.</a:t>
            </a:r>
          </a:p>
          <a:p>
            <a:pPr algn="l"/>
            <a:r>
              <a:rPr lang="en-US" sz="1800" b="0" i="0" dirty="0">
                <a:solidFill>
                  <a:srgbClr val="233143"/>
                </a:solidFill>
                <a:effectLst/>
                <a:latin typeface="HK Grotesk"/>
              </a:rPr>
              <a:t>Hiring, nowadays, is one hell of a hectic business. Nobody’s got the time to care for what high school you’ve attended or to read 10+ bullet point descriptions of past jobs. We’ll get to that later on</a:t>
            </a:r>
            <a:r>
              <a:rPr lang="en-US" b="0" i="0" dirty="0">
                <a:solidFill>
                  <a:srgbClr val="233143"/>
                </a:solidFill>
                <a:effectLst/>
                <a:latin typeface="HK Grotesk"/>
              </a:rPr>
              <a:t>.</a:t>
            </a:r>
          </a:p>
          <a:p>
            <a:endParaRPr lang="en-US" dirty="0"/>
          </a:p>
        </p:txBody>
      </p:sp>
    </p:spTree>
    <p:extLst>
      <p:ext uri="{BB962C8B-B14F-4D97-AF65-F5344CB8AC3E}">
        <p14:creationId xmlns:p14="http://schemas.microsoft.com/office/powerpoint/2010/main" val="1140956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008A6-B90D-4B2C-B974-31715A09C086}"/>
              </a:ext>
            </a:extLst>
          </p:cNvPr>
          <p:cNvSpPr>
            <a:spLocks noGrp="1"/>
          </p:cNvSpPr>
          <p:nvPr>
            <p:ph type="title"/>
          </p:nvPr>
        </p:nvSpPr>
        <p:spPr>
          <a:xfrm>
            <a:off x="1371600" y="685800"/>
            <a:ext cx="9601200" cy="692426"/>
          </a:xfrm>
        </p:spPr>
        <p:txBody>
          <a:bodyPr>
            <a:normAutofit fontScale="90000"/>
          </a:bodyPr>
          <a:lstStyle/>
          <a:p>
            <a:r>
              <a:rPr lang="en-US" b="0" i="0" dirty="0">
                <a:solidFill>
                  <a:schemeClr val="tx1"/>
                </a:solidFill>
                <a:effectLst/>
                <a:latin typeface="HK Grotesk"/>
              </a:rPr>
              <a:t>Add Your Contact Information the Right Way</a:t>
            </a:r>
            <a:br>
              <a:rPr lang="en-US" b="0" i="0" dirty="0">
                <a:solidFill>
                  <a:srgbClr val="233143"/>
                </a:solidFill>
                <a:effectLst/>
                <a:latin typeface="HK Grotesk"/>
              </a:rPr>
            </a:br>
            <a:endParaRPr lang="en-US" dirty="0"/>
          </a:p>
        </p:txBody>
      </p:sp>
      <p:sp>
        <p:nvSpPr>
          <p:cNvPr id="3" name="Content Placeholder 2">
            <a:extLst>
              <a:ext uri="{FF2B5EF4-FFF2-40B4-BE49-F238E27FC236}">
                <a16:creationId xmlns:a16="http://schemas.microsoft.com/office/drawing/2014/main" id="{100E4671-B4D0-4E9E-BC9B-77FDEBFFAB58}"/>
              </a:ext>
            </a:extLst>
          </p:cNvPr>
          <p:cNvSpPr>
            <a:spLocks noGrp="1"/>
          </p:cNvSpPr>
          <p:nvPr>
            <p:ph idx="1"/>
          </p:nvPr>
        </p:nvSpPr>
        <p:spPr>
          <a:xfrm>
            <a:off x="1258957" y="1709530"/>
            <a:ext cx="9713843" cy="4157870"/>
          </a:xfrm>
        </p:spPr>
        <p:txBody>
          <a:bodyPr>
            <a:normAutofit/>
          </a:bodyPr>
          <a:lstStyle/>
          <a:p>
            <a:pPr marL="0" indent="0" algn="ctr">
              <a:buNone/>
            </a:pPr>
            <a:r>
              <a:rPr lang="en-US" sz="1800" b="0" i="0" dirty="0">
                <a:solidFill>
                  <a:schemeClr val="tx1"/>
                </a:solidFill>
                <a:effectLst/>
                <a:latin typeface="HK Grotesk"/>
              </a:rPr>
              <a:t>F</a:t>
            </a:r>
            <a:r>
              <a:rPr lang="en-US" sz="1400" b="1" i="0" dirty="0">
                <a:solidFill>
                  <a:schemeClr val="tx1"/>
                </a:solidFill>
                <a:effectLst/>
                <a:latin typeface="HK Grotesk"/>
              </a:rPr>
              <a:t>ull name</a:t>
            </a:r>
          </a:p>
          <a:p>
            <a:pPr marL="0" indent="0" algn="ctr">
              <a:buNone/>
            </a:pPr>
            <a:r>
              <a:rPr lang="en-US" sz="1400" b="1" dirty="0">
                <a:solidFill>
                  <a:schemeClr val="tx1"/>
                </a:solidFill>
                <a:latin typeface="HK Grotesk"/>
              </a:rPr>
              <a:t>Professional title</a:t>
            </a:r>
            <a:endParaRPr lang="en-US" sz="1400" b="1" i="0" dirty="0">
              <a:solidFill>
                <a:schemeClr val="tx1"/>
              </a:solidFill>
              <a:effectLst/>
              <a:latin typeface="HK Grotesk"/>
            </a:endParaRPr>
          </a:p>
          <a:p>
            <a:pPr marL="0" indent="0" algn="ctr">
              <a:buNone/>
            </a:pPr>
            <a:r>
              <a:rPr lang="en-US" sz="1400" b="1" i="0" dirty="0">
                <a:solidFill>
                  <a:schemeClr val="tx1"/>
                </a:solidFill>
                <a:effectLst/>
                <a:latin typeface="HK Grotesk"/>
              </a:rPr>
              <a:t>Email address</a:t>
            </a:r>
          </a:p>
          <a:p>
            <a:pPr marL="0" indent="0" algn="ctr">
              <a:buNone/>
            </a:pPr>
            <a:r>
              <a:rPr lang="en-US" sz="1400" b="1" i="0" dirty="0">
                <a:solidFill>
                  <a:schemeClr val="tx1"/>
                </a:solidFill>
                <a:effectLst/>
                <a:latin typeface="HK Grotesk"/>
              </a:rPr>
              <a:t>Telephone number</a:t>
            </a:r>
          </a:p>
          <a:p>
            <a:pPr marL="0" indent="0" algn="ctr">
              <a:buNone/>
            </a:pPr>
            <a:r>
              <a:rPr lang="en-US" sz="1400" b="1" i="0" dirty="0">
                <a:solidFill>
                  <a:schemeClr val="tx1"/>
                </a:solidFill>
                <a:effectLst/>
                <a:latin typeface="HK Grotesk"/>
              </a:rPr>
              <a:t>LinkedIn profile</a:t>
            </a:r>
          </a:p>
          <a:p>
            <a:pPr marL="0" indent="0" algn="ctr">
              <a:buNone/>
            </a:pPr>
            <a:r>
              <a:rPr lang="en-US" sz="1400" b="1" dirty="0">
                <a:solidFill>
                  <a:schemeClr val="tx1"/>
                </a:solidFill>
                <a:latin typeface="HK Grotesk"/>
              </a:rPr>
              <a:t>Home address</a:t>
            </a:r>
            <a:endParaRPr lang="en-US" sz="1200" b="1" i="0" dirty="0">
              <a:solidFill>
                <a:srgbClr val="233143"/>
              </a:solidFill>
              <a:effectLst/>
              <a:latin typeface="HK Grotesk"/>
            </a:endParaRPr>
          </a:p>
          <a:p>
            <a:pPr algn="l"/>
            <a:r>
              <a:rPr lang="en-US" sz="1900" b="0" i="0" dirty="0">
                <a:solidFill>
                  <a:srgbClr val="233143"/>
                </a:solidFill>
                <a:effectLst/>
                <a:latin typeface="HK Grotesk"/>
              </a:rPr>
              <a:t>The contact information section seems fairly straightforward, but here’s the one reason it might be tricky </a:t>
            </a:r>
          </a:p>
          <a:p>
            <a:pPr algn="l"/>
            <a:r>
              <a:rPr lang="en-US" sz="1900" b="0" i="0" dirty="0">
                <a:solidFill>
                  <a:srgbClr val="233143"/>
                </a:solidFill>
                <a:effectLst/>
                <a:latin typeface="HK Grotesk"/>
              </a:rPr>
              <a:t>Recruiters will use it to research you online. If your social media profiles are unprofessional, or if your </a:t>
            </a:r>
            <a:r>
              <a:rPr lang="en-US" sz="1900" dirty="0">
                <a:solidFill>
                  <a:schemeClr val="tx1"/>
                </a:solidFill>
                <a:latin typeface="HK Grotesk"/>
              </a:rPr>
              <a:t>LinkedIn profile</a:t>
            </a:r>
            <a:r>
              <a:rPr lang="en-US" sz="1900" b="0" i="0" dirty="0">
                <a:solidFill>
                  <a:schemeClr val="tx1"/>
                </a:solidFill>
                <a:effectLst/>
                <a:latin typeface="HK Grotesk"/>
              </a:rPr>
              <a:t> </a:t>
            </a:r>
            <a:r>
              <a:rPr lang="en-US" sz="1900" b="0" i="0" dirty="0">
                <a:solidFill>
                  <a:srgbClr val="233143"/>
                </a:solidFill>
                <a:effectLst/>
                <a:latin typeface="HK Grotesk"/>
              </a:rPr>
              <a:t>information doesn’t match that on your CV, you’re immediately out of the race</a:t>
            </a:r>
          </a:p>
          <a:p>
            <a:endParaRPr lang="en-US" dirty="0"/>
          </a:p>
        </p:txBody>
      </p:sp>
    </p:spTree>
    <p:extLst>
      <p:ext uri="{BB962C8B-B14F-4D97-AF65-F5344CB8AC3E}">
        <p14:creationId xmlns:p14="http://schemas.microsoft.com/office/powerpoint/2010/main" val="90553622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39</TotalTime>
  <Words>1172</Words>
  <Application>Microsoft Office PowerPoint</Application>
  <PresentationFormat>Widescreen</PresentationFormat>
  <Paragraphs>80</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Franklin Gothic Book</vt:lpstr>
      <vt:lpstr>Helvetica Neue</vt:lpstr>
      <vt:lpstr>HK Grotesk</vt:lpstr>
      <vt:lpstr>Publico</vt:lpstr>
      <vt:lpstr>Rubik</vt:lpstr>
      <vt:lpstr>Crop</vt:lpstr>
      <vt:lpstr>CV and resume</vt:lpstr>
      <vt:lpstr>Curriculum vitae</vt:lpstr>
      <vt:lpstr>PowerPoint Presentation</vt:lpstr>
      <vt:lpstr>How a Curriculum Vitae (CV) Works </vt:lpstr>
      <vt:lpstr>Curriculum Vitae (CV) vs. Resume </vt:lpstr>
      <vt:lpstr>Pick the Best CV Format </vt:lpstr>
      <vt:lpstr>CV Formatting Rules</vt:lpstr>
      <vt:lpstr>PowerPoint Presentation</vt:lpstr>
      <vt:lpstr>Add Your Contact Information the Right Way </vt:lpstr>
      <vt:lpstr>Start with a CV Personal Profile (CV Summary or CV Objective) </vt:lpstr>
      <vt:lpstr>PowerPoint Presentation</vt:lpstr>
      <vt:lpstr>List Your Relevant Work Experience &amp; Key Achievements </vt:lpstr>
      <vt:lpstr>PowerPoint Presentation</vt:lpstr>
      <vt:lpstr>Build Your CV Education Section Correctly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 and resume</dc:title>
  <dc:creator>Maleeha Imran</dc:creator>
  <cp:lastModifiedBy>Maleeha Imran</cp:lastModifiedBy>
  <cp:revision>5</cp:revision>
  <dcterms:created xsi:type="dcterms:W3CDTF">2021-02-02T17:36:44Z</dcterms:created>
  <dcterms:modified xsi:type="dcterms:W3CDTF">2021-02-02T18:15:58Z</dcterms:modified>
</cp:coreProperties>
</file>