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52" r:id="rId3"/>
    <p:sldId id="324" r:id="rId4"/>
    <p:sldId id="347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11" r:id="rId14"/>
    <p:sldId id="312" r:id="rId15"/>
    <p:sldId id="348" r:id="rId16"/>
    <p:sldId id="313" r:id="rId17"/>
    <p:sldId id="314" r:id="rId18"/>
    <p:sldId id="315" r:id="rId19"/>
    <p:sldId id="316" r:id="rId20"/>
    <p:sldId id="317" r:id="rId21"/>
    <p:sldId id="318" r:id="rId22"/>
    <p:sldId id="349" r:id="rId23"/>
    <p:sldId id="319" r:id="rId24"/>
    <p:sldId id="350" r:id="rId25"/>
    <p:sldId id="351" r:id="rId26"/>
    <p:sldId id="320" r:id="rId27"/>
    <p:sldId id="321" r:id="rId28"/>
    <p:sldId id="322" r:id="rId29"/>
    <p:sldId id="323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3" r:id="rId43"/>
    <p:sldId id="412" r:id="rId44"/>
    <p:sldId id="414" r:id="rId45"/>
    <p:sldId id="415" r:id="rId46"/>
    <p:sldId id="334" r:id="rId47"/>
    <p:sldId id="335" r:id="rId48"/>
    <p:sldId id="339" r:id="rId49"/>
    <p:sldId id="333" r:id="rId50"/>
    <p:sldId id="336" r:id="rId51"/>
    <p:sldId id="337" r:id="rId52"/>
    <p:sldId id="338" r:id="rId53"/>
    <p:sldId id="341" r:id="rId54"/>
    <p:sldId id="342" r:id="rId55"/>
    <p:sldId id="343" r:id="rId56"/>
    <p:sldId id="344" r:id="rId57"/>
    <p:sldId id="389" r:id="rId58"/>
    <p:sldId id="345" r:id="rId59"/>
    <p:sldId id="346" r:id="rId60"/>
    <p:sldId id="353" r:id="rId61"/>
    <p:sldId id="391" r:id="rId62"/>
    <p:sldId id="390" r:id="rId63"/>
    <p:sldId id="356" r:id="rId64"/>
    <p:sldId id="357" r:id="rId65"/>
    <p:sldId id="358" r:id="rId66"/>
    <p:sldId id="359" r:id="rId67"/>
    <p:sldId id="360" r:id="rId68"/>
    <p:sldId id="361" r:id="rId69"/>
    <p:sldId id="362" r:id="rId70"/>
    <p:sldId id="363" r:id="rId71"/>
    <p:sldId id="364" r:id="rId72"/>
    <p:sldId id="365" r:id="rId73"/>
    <p:sldId id="366" r:id="rId74"/>
    <p:sldId id="367" r:id="rId75"/>
    <p:sldId id="368" r:id="rId76"/>
    <p:sldId id="369" r:id="rId77"/>
    <p:sldId id="370" r:id="rId78"/>
    <p:sldId id="371" r:id="rId79"/>
    <p:sldId id="372" r:id="rId80"/>
    <p:sldId id="373" r:id="rId81"/>
    <p:sldId id="354" r:id="rId82"/>
    <p:sldId id="355" r:id="rId83"/>
    <p:sldId id="374" r:id="rId84"/>
    <p:sldId id="396" r:id="rId85"/>
    <p:sldId id="375" r:id="rId86"/>
    <p:sldId id="376" r:id="rId87"/>
    <p:sldId id="377" r:id="rId88"/>
    <p:sldId id="397" r:id="rId89"/>
    <p:sldId id="378" r:id="rId90"/>
    <p:sldId id="379" r:id="rId91"/>
    <p:sldId id="380" r:id="rId92"/>
    <p:sldId id="381" r:id="rId93"/>
    <p:sldId id="382" r:id="rId94"/>
    <p:sldId id="383" r:id="rId95"/>
    <p:sldId id="398" r:id="rId96"/>
    <p:sldId id="384" r:id="rId97"/>
    <p:sldId id="388" r:id="rId98"/>
    <p:sldId id="385" r:id="rId99"/>
    <p:sldId id="386" r:id="rId100"/>
    <p:sldId id="387" r:id="rId101"/>
    <p:sldId id="392" r:id="rId102"/>
    <p:sldId id="393" r:id="rId103"/>
    <p:sldId id="394" r:id="rId104"/>
    <p:sldId id="395" r:id="rId105"/>
    <p:sldId id="399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9" autoAdjust="0"/>
    <p:restoredTop sz="94660"/>
  </p:normalViewPr>
  <p:slideViewPr>
    <p:cSldViewPr>
      <p:cViewPr>
        <p:scale>
          <a:sx n="75" d="100"/>
          <a:sy n="75" d="100"/>
        </p:scale>
        <p:origin x="-16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5574CF-6263-4589-8EC4-956380568469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676400"/>
            <a:ext cx="7010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NERVE</a:t>
            </a:r>
            <a:endParaRPr lang="en-US" sz="60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r>
              <a:rPr lang="en-US" dirty="0" smtClean="0"/>
              <a:t>Node of </a:t>
            </a:r>
            <a:r>
              <a:rPr lang="en-US" dirty="0" err="1" smtClean="0"/>
              <a:t>ranvier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smtClean="0">
                <a:sym typeface="Wingdings" pitchFamily="2" charset="2"/>
              </a:rPr>
              <a:t>gap filled with acidic </a:t>
            </a:r>
            <a:r>
              <a:rPr lang="en-US" dirty="0" err="1" smtClean="0">
                <a:sym typeface="Wingdings" pitchFamily="2" charset="2"/>
              </a:rPr>
              <a:t>muco</a:t>
            </a:r>
            <a:r>
              <a:rPr lang="en-US" dirty="0" smtClean="0">
                <a:sym typeface="Wingdings" pitchFamily="2" charset="2"/>
              </a:rPr>
              <a:t>-substance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functional role in exchange of ions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when an axon branches ,it always occur at the node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Inter nodes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Synaptic knobs or terminal buttons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Regeneration(of distal segment)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r>
              <a:rPr lang="en-US" dirty="0" smtClean="0"/>
              <a:t>Rapid proliferation of </a:t>
            </a:r>
            <a:r>
              <a:rPr lang="en-US" dirty="0" err="1" smtClean="0"/>
              <a:t>schwann</a:t>
            </a:r>
            <a:r>
              <a:rPr lang="en-US" dirty="0" smtClean="0"/>
              <a:t> cells forming a regeneration tube</a:t>
            </a:r>
          </a:p>
          <a:p>
            <a:r>
              <a:rPr lang="en-US" dirty="0" smtClean="0"/>
              <a:t>The stump throws outgrowths of axons</a:t>
            </a:r>
          </a:p>
          <a:p>
            <a:r>
              <a:rPr lang="en-US" dirty="0" smtClean="0"/>
              <a:t>One of the outgrowths enter into regeneration tube</a:t>
            </a:r>
          </a:p>
          <a:p>
            <a:r>
              <a:rPr lang="en-US" dirty="0" err="1" smtClean="0"/>
              <a:t>Axoplasm</a:t>
            </a:r>
            <a:r>
              <a:rPr lang="en-US" dirty="0" smtClean="0"/>
              <a:t> flows into it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Neurotrophins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Trophic</a:t>
            </a:r>
            <a:r>
              <a:rPr lang="en-US" dirty="0" smtClean="0"/>
              <a:t> support of neuron</a:t>
            </a:r>
          </a:p>
          <a:p>
            <a:r>
              <a:rPr lang="en-US" dirty="0" smtClean="0"/>
              <a:t>A number of proteins necessary for survival and growth of neurons</a:t>
            </a:r>
          </a:p>
          <a:p>
            <a:r>
              <a:rPr lang="en-US" dirty="0" smtClean="0"/>
              <a:t>Products of the muscles and other structures that the neuron innervate</a:t>
            </a:r>
          </a:p>
          <a:p>
            <a:r>
              <a:rPr lang="en-US" dirty="0" smtClean="0"/>
              <a:t>Produced in neurons and transported in an </a:t>
            </a:r>
            <a:r>
              <a:rPr lang="en-US" dirty="0" err="1" smtClean="0"/>
              <a:t>anterograde</a:t>
            </a:r>
            <a:r>
              <a:rPr lang="en-US" dirty="0" smtClean="0"/>
              <a:t> fashion – maintain the integrity of postsynaptic neuron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err="1" smtClean="0"/>
              <a:t>neurotrophins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Nerve growth factor</a:t>
            </a:r>
          </a:p>
          <a:p>
            <a:r>
              <a:rPr lang="en-US" dirty="0" smtClean="0"/>
              <a:t>Brain derived </a:t>
            </a:r>
            <a:r>
              <a:rPr lang="en-US" dirty="0" err="1" smtClean="0"/>
              <a:t>neurotrophic</a:t>
            </a:r>
            <a:r>
              <a:rPr lang="en-US" dirty="0" smtClean="0"/>
              <a:t> factor</a:t>
            </a:r>
          </a:p>
          <a:p>
            <a:r>
              <a:rPr lang="en-US" dirty="0" err="1" smtClean="0"/>
              <a:t>Neurotrophin</a:t>
            </a:r>
            <a:r>
              <a:rPr lang="en-US" dirty="0" smtClean="0"/>
              <a:t>  3</a:t>
            </a:r>
          </a:p>
          <a:p>
            <a:r>
              <a:rPr lang="en-US" dirty="0" err="1" smtClean="0"/>
              <a:t>Neurotrophin</a:t>
            </a:r>
            <a:r>
              <a:rPr lang="en-US" dirty="0" smtClean="0"/>
              <a:t> 4\5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sclerosis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Autoimmune disease </a:t>
            </a:r>
          </a:p>
          <a:p>
            <a:r>
              <a:rPr lang="en-US" dirty="0" smtClean="0"/>
              <a:t>Btw.   Age of 20 and 50 yrs</a:t>
            </a:r>
          </a:p>
          <a:p>
            <a:r>
              <a:rPr lang="en-US" dirty="0" smtClean="0"/>
              <a:t>Affecting women twice as often as men</a:t>
            </a:r>
          </a:p>
          <a:p>
            <a:r>
              <a:rPr lang="en-US" dirty="0" smtClean="0"/>
              <a:t>Antibodies attack myelin ,causing inflammation and injury to the sheath and </a:t>
            </a:r>
          </a:p>
          <a:p>
            <a:pPr>
              <a:buNone/>
            </a:pPr>
            <a:r>
              <a:rPr lang="en-US" dirty="0" smtClean="0"/>
              <a:t>eventually the nerve that it surrounds</a:t>
            </a:r>
          </a:p>
          <a:p>
            <a:r>
              <a:rPr lang="en-US" dirty="0" smtClean="0"/>
              <a:t>Leakage of potassium – </a:t>
            </a:r>
            <a:r>
              <a:rPr lang="en-US" dirty="0" err="1" smtClean="0"/>
              <a:t>hyperpolarization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Nerve conduction studies</a:t>
            </a:r>
          </a:p>
          <a:p>
            <a:r>
              <a:rPr lang="en-US" dirty="0" smtClean="0"/>
              <a:t>MRI—multiple scared areas in the brain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Guillain</a:t>
            </a:r>
            <a:r>
              <a:rPr lang="en-US" dirty="0" smtClean="0"/>
              <a:t> – </a:t>
            </a:r>
            <a:r>
              <a:rPr lang="en-US" dirty="0" err="1" smtClean="0"/>
              <a:t>barre</a:t>
            </a:r>
            <a:r>
              <a:rPr lang="en-US" dirty="0" smtClean="0"/>
              <a:t> </a:t>
            </a:r>
            <a:r>
              <a:rPr lang="en-US" dirty="0" err="1" smtClean="0"/>
              <a:t>syndrom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724400"/>
          </a:xfrm>
        </p:spPr>
        <p:txBody>
          <a:bodyPr/>
          <a:lstStyle/>
          <a:p>
            <a:r>
              <a:rPr lang="en-US" dirty="0" smtClean="0"/>
              <a:t>Autoimmune disease</a:t>
            </a:r>
          </a:p>
          <a:p>
            <a:r>
              <a:rPr lang="en-US" dirty="0" smtClean="0"/>
              <a:t>Attacks myelin of peripheral nerves that innervate muscles and skin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AXONAL TRANSPORT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axoplasm</a:t>
            </a:r>
            <a:r>
              <a:rPr lang="en-US" dirty="0" smtClean="0"/>
              <a:t> provides a roadway to move substances in both directions</a:t>
            </a:r>
          </a:p>
          <a:p>
            <a:pPr>
              <a:buNone/>
            </a:pPr>
            <a:r>
              <a:rPr lang="en-US" dirty="0" smtClean="0"/>
              <a:t> 1-orthograde transport(centrifugal)</a:t>
            </a:r>
          </a:p>
          <a:p>
            <a:pPr>
              <a:buNone/>
            </a:pPr>
            <a:r>
              <a:rPr lang="en-US" dirty="0" smtClean="0"/>
              <a:t>     carry proteins for regeneration, enzymes and synaptic vesicles</a:t>
            </a:r>
          </a:p>
          <a:p>
            <a:pPr>
              <a:buNone/>
            </a:pPr>
            <a:r>
              <a:rPr lang="en-US" dirty="0" smtClean="0"/>
              <a:t> 2-retrograde transport(centripetal)</a:t>
            </a:r>
          </a:p>
          <a:p>
            <a:pPr>
              <a:buNone/>
            </a:pPr>
            <a:r>
              <a:rPr lang="en-US" dirty="0" smtClean="0"/>
              <a:t>      carry viruses and tetanus toxins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COVERINGS OF AXONS</a:t>
            </a:r>
          </a:p>
          <a:p>
            <a:r>
              <a:rPr lang="en-US" dirty="0" err="1" smtClean="0"/>
              <a:t>Axolemma</a:t>
            </a:r>
            <a:endParaRPr lang="en-US" dirty="0" smtClean="0"/>
          </a:p>
          <a:p>
            <a:r>
              <a:rPr lang="en-US" dirty="0" smtClean="0"/>
              <a:t>Myelin sheath </a:t>
            </a:r>
          </a:p>
          <a:p>
            <a:r>
              <a:rPr lang="en-US" dirty="0" err="1" smtClean="0"/>
              <a:t>Neurilemma</a:t>
            </a:r>
            <a:endParaRPr lang="en-US" dirty="0" smtClean="0"/>
          </a:p>
          <a:p>
            <a:r>
              <a:rPr lang="en-US" dirty="0" err="1" smtClean="0"/>
              <a:t>Endoneurium</a:t>
            </a:r>
            <a:endParaRPr lang="en-US" dirty="0" smtClean="0"/>
          </a:p>
          <a:p>
            <a:r>
              <a:rPr lang="en-US" dirty="0" err="1" smtClean="0"/>
              <a:t>Perineurium</a:t>
            </a:r>
            <a:endParaRPr lang="en-US" dirty="0" smtClean="0"/>
          </a:p>
          <a:p>
            <a:r>
              <a:rPr lang="en-US" dirty="0" err="1" smtClean="0"/>
              <a:t>epineurium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NEURONS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dirty="0" smtClean="0"/>
              <a:t>According to morphology</a:t>
            </a:r>
          </a:p>
          <a:p>
            <a:r>
              <a:rPr lang="en-US" dirty="0" smtClean="0"/>
              <a:t>According to functions</a:t>
            </a:r>
          </a:p>
          <a:p>
            <a:r>
              <a:rPr lang="en-US" dirty="0" smtClean="0"/>
              <a:t>According to site of location</a:t>
            </a:r>
          </a:p>
          <a:p>
            <a:r>
              <a:rPr lang="en-US" dirty="0" smtClean="0"/>
              <a:t>According to size of neurons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ACCORDING TO MORPHOLOGY</a:t>
            </a:r>
          </a:p>
          <a:p>
            <a:pPr>
              <a:buNone/>
            </a:pPr>
            <a:r>
              <a:rPr lang="en-US" dirty="0" smtClean="0"/>
              <a:t>     1-unipolar neurons</a:t>
            </a:r>
          </a:p>
          <a:p>
            <a:pPr>
              <a:buNone/>
            </a:pPr>
            <a:r>
              <a:rPr lang="en-US" dirty="0" smtClean="0"/>
              <a:t>     2-bipolar neurons                                                                               </a:t>
            </a:r>
          </a:p>
          <a:p>
            <a:pPr>
              <a:buNone/>
            </a:pPr>
            <a:r>
              <a:rPr lang="en-US" dirty="0" smtClean="0"/>
              <a:t>      3-multipolar neurons</a:t>
            </a:r>
          </a:p>
          <a:p>
            <a:pPr>
              <a:buNone/>
            </a:pPr>
            <a:r>
              <a:rPr lang="en-US" dirty="0" smtClean="0"/>
              <a:t>          motor neurons of spinal cord</a:t>
            </a:r>
          </a:p>
          <a:p>
            <a:pPr>
              <a:buNone/>
            </a:pPr>
            <a:r>
              <a:rPr lang="en-US" dirty="0" smtClean="0"/>
              <a:t>          pyramidal cells of hippocampus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purkinje</a:t>
            </a:r>
            <a:r>
              <a:rPr lang="en-US" dirty="0" smtClean="0"/>
              <a:t> cells of cerebellum</a:t>
            </a:r>
          </a:p>
          <a:p>
            <a:pPr>
              <a:buNone/>
            </a:pPr>
            <a:r>
              <a:rPr lang="en-US" dirty="0" smtClean="0"/>
              <a:t>      4-pseudo </a:t>
            </a:r>
            <a:r>
              <a:rPr lang="en-US" dirty="0" err="1" smtClean="0"/>
              <a:t>unipolar</a:t>
            </a:r>
            <a:r>
              <a:rPr lang="en-US" dirty="0" smtClean="0"/>
              <a:t> neurons</a:t>
            </a:r>
          </a:p>
          <a:p>
            <a:pPr>
              <a:buNone/>
            </a:pPr>
            <a:r>
              <a:rPr lang="en-US" dirty="0" smtClean="0"/>
              <a:t>      5-Anaxonic neurons-</a:t>
            </a:r>
            <a:r>
              <a:rPr lang="en-US" dirty="0" err="1" smtClean="0"/>
              <a:t>amacrine</a:t>
            </a:r>
            <a:r>
              <a:rPr lang="en-US" dirty="0" smtClean="0"/>
              <a:t> cells in retina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content\ch07\0136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33400"/>
            <a:ext cx="70135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FUNCTIONS</a:t>
            </a:r>
          </a:p>
          <a:p>
            <a:pPr>
              <a:buNone/>
            </a:pPr>
            <a:r>
              <a:rPr lang="en-US" dirty="0" smtClean="0"/>
              <a:t>    1-sensory neurons</a:t>
            </a:r>
          </a:p>
          <a:p>
            <a:pPr>
              <a:buNone/>
            </a:pPr>
            <a:r>
              <a:rPr lang="en-US" dirty="0" smtClean="0"/>
              <a:t>    2-motor neurons</a:t>
            </a:r>
          </a:p>
          <a:p>
            <a:pPr>
              <a:buNone/>
            </a:pPr>
            <a:r>
              <a:rPr lang="en-US" dirty="0" smtClean="0"/>
              <a:t>             alpha motor neurons</a:t>
            </a:r>
          </a:p>
          <a:p>
            <a:pPr>
              <a:buNone/>
            </a:pPr>
            <a:r>
              <a:rPr lang="en-US" dirty="0" smtClean="0"/>
              <a:t>             gamma motor neurons</a:t>
            </a:r>
          </a:p>
          <a:p>
            <a:pPr>
              <a:buNone/>
            </a:pPr>
            <a:r>
              <a:rPr lang="en-US" dirty="0" smtClean="0"/>
              <a:t>      3-inter neurons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SITE OF LOCATION</a:t>
            </a:r>
          </a:p>
          <a:p>
            <a:pPr>
              <a:buNone/>
            </a:pPr>
            <a:r>
              <a:rPr lang="en-US" dirty="0" smtClean="0"/>
              <a:t>     1-upper motor neurons</a:t>
            </a:r>
          </a:p>
          <a:p>
            <a:pPr>
              <a:buNone/>
            </a:pPr>
            <a:r>
              <a:rPr lang="en-US" dirty="0" smtClean="0"/>
              <a:t>      2-lower motor neurons</a:t>
            </a:r>
          </a:p>
          <a:p>
            <a:pPr>
              <a:buNone/>
            </a:pPr>
            <a:r>
              <a:rPr lang="en-US" dirty="0" smtClean="0"/>
              <a:t>              alpha motor neurons</a:t>
            </a:r>
          </a:p>
          <a:p>
            <a:pPr>
              <a:buNone/>
            </a:pPr>
            <a:r>
              <a:rPr lang="en-US" dirty="0" smtClean="0"/>
              <a:t>              gamma motor neurons</a:t>
            </a:r>
          </a:p>
          <a:p>
            <a:pPr>
              <a:buNone/>
            </a:pPr>
            <a:r>
              <a:rPr lang="en-US" dirty="0" smtClean="0"/>
              <a:t>              cranial nerve nuclei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SIZE</a:t>
            </a:r>
          </a:p>
          <a:p>
            <a:pPr>
              <a:buNone/>
            </a:pPr>
            <a:r>
              <a:rPr lang="en-US" dirty="0" smtClean="0"/>
              <a:t>         Golgi type -1 neurons</a:t>
            </a:r>
          </a:p>
          <a:p>
            <a:pPr>
              <a:buNone/>
            </a:pPr>
            <a:r>
              <a:rPr lang="en-US" dirty="0" smtClean="0"/>
              <a:t>               pyramidal cells of cerebral cortex</a:t>
            </a:r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en-US" dirty="0" err="1" smtClean="0"/>
              <a:t>purkinje</a:t>
            </a:r>
            <a:r>
              <a:rPr lang="en-US" dirty="0" smtClean="0"/>
              <a:t> cells of cerebellum</a:t>
            </a:r>
          </a:p>
          <a:p>
            <a:pPr>
              <a:buNone/>
            </a:pPr>
            <a:r>
              <a:rPr lang="en-US" dirty="0" smtClean="0"/>
              <a:t>               alpha motor neurons of </a:t>
            </a:r>
            <a:r>
              <a:rPr lang="en-US" dirty="0" err="1" smtClean="0"/>
              <a:t>sp.cord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2-Golgi type -2 neurons</a:t>
            </a:r>
          </a:p>
          <a:p>
            <a:pPr>
              <a:buNone/>
            </a:pPr>
            <a:r>
              <a:rPr lang="en-US" dirty="0" smtClean="0"/>
              <a:t>               inter neurons in cerebral cortex and spinal cord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NEUROGLIA(connective tissue of brain)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1200"/>
            <a:ext cx="7498080" cy="4267200"/>
          </a:xfrm>
        </p:spPr>
        <p:txBody>
          <a:bodyPr/>
          <a:lstStyle/>
          <a:p>
            <a:r>
              <a:rPr lang="en-US" dirty="0" smtClean="0"/>
              <a:t>The neurons of CNS are supported by several varieties of non excitable cells, called </a:t>
            </a:r>
            <a:r>
              <a:rPr lang="en-US" dirty="0" err="1" smtClean="0"/>
              <a:t>neuroglia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Structure</a:t>
            </a:r>
          </a:p>
          <a:p>
            <a:r>
              <a:rPr lang="en-US" dirty="0" smtClean="0"/>
              <a:t>Types of neuron</a:t>
            </a:r>
          </a:p>
          <a:p>
            <a:r>
              <a:rPr lang="en-US" dirty="0" err="1" smtClean="0"/>
              <a:t>Neuroglia</a:t>
            </a:r>
            <a:endParaRPr lang="en-US" dirty="0" smtClean="0"/>
          </a:p>
          <a:p>
            <a:r>
              <a:rPr lang="en-US" dirty="0" smtClean="0"/>
              <a:t>Nernst potential</a:t>
            </a:r>
          </a:p>
          <a:p>
            <a:r>
              <a:rPr lang="en-US" dirty="0" smtClean="0"/>
              <a:t>Resting membrane potential</a:t>
            </a:r>
          </a:p>
          <a:p>
            <a:r>
              <a:rPr lang="en-US" dirty="0" smtClean="0"/>
              <a:t>Local potential or graded potential</a:t>
            </a:r>
          </a:p>
          <a:p>
            <a:r>
              <a:rPr lang="en-US" dirty="0" smtClean="0"/>
              <a:t>Action potential</a:t>
            </a:r>
          </a:p>
          <a:p>
            <a:r>
              <a:rPr lang="en-US" dirty="0" smtClean="0"/>
              <a:t>Properties of nerve </a:t>
            </a:r>
          </a:p>
          <a:p>
            <a:r>
              <a:rPr lang="en-US" dirty="0" smtClean="0"/>
              <a:t>Injuries to nervous to nervous tissue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762000"/>
            <a:ext cx="7498080" cy="548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TYPES OF NEUROGLIA</a:t>
            </a:r>
          </a:p>
          <a:p>
            <a:pPr>
              <a:buNone/>
            </a:pPr>
            <a:r>
              <a:rPr lang="en-US" dirty="0" smtClean="0"/>
              <a:t>  1-Astrocytes</a:t>
            </a:r>
          </a:p>
          <a:p>
            <a:pPr>
              <a:buNone/>
            </a:pPr>
            <a:r>
              <a:rPr lang="en-US" dirty="0" smtClean="0"/>
              <a:t>  2-Oligodendrocytes</a:t>
            </a:r>
          </a:p>
          <a:p>
            <a:pPr>
              <a:buNone/>
            </a:pPr>
            <a:r>
              <a:rPr lang="en-US" dirty="0" smtClean="0"/>
              <a:t>  3-Microglia </a:t>
            </a:r>
          </a:p>
          <a:p>
            <a:pPr>
              <a:buNone/>
            </a:pPr>
            <a:r>
              <a:rPr lang="en-US" dirty="0" smtClean="0"/>
              <a:t>  4-Ependyma</a:t>
            </a:r>
          </a:p>
          <a:p>
            <a:pPr>
              <a:buNone/>
            </a:pPr>
            <a:r>
              <a:rPr lang="en-US" dirty="0" smtClean="0"/>
              <a:t>  5-Schwann cells</a:t>
            </a:r>
          </a:p>
          <a:p>
            <a:pPr>
              <a:buNone/>
            </a:pPr>
            <a:r>
              <a:rPr lang="en-US" dirty="0" smtClean="0"/>
              <a:t>  6-Satellite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Astrocytes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1-Fibrous </a:t>
            </a:r>
            <a:r>
              <a:rPr lang="en-US" dirty="0" err="1" smtClean="0"/>
              <a:t>astrocytes</a:t>
            </a:r>
            <a:r>
              <a:rPr lang="en-US" dirty="0" smtClean="0"/>
              <a:t>(mostly in white matter)</a:t>
            </a:r>
          </a:p>
          <a:p>
            <a:pPr>
              <a:buNone/>
            </a:pPr>
            <a:r>
              <a:rPr lang="en-US" dirty="0" smtClean="0"/>
              <a:t> 2-Protoplasmic </a:t>
            </a:r>
            <a:r>
              <a:rPr lang="en-US" dirty="0" err="1" smtClean="0"/>
              <a:t>astrocytes</a:t>
            </a:r>
            <a:r>
              <a:rPr lang="en-US" dirty="0" smtClean="0"/>
              <a:t>(mostly in grey matter)</a:t>
            </a:r>
          </a:p>
          <a:p>
            <a:pPr>
              <a:buNone/>
            </a:pPr>
            <a:r>
              <a:rPr lang="en-US" dirty="0" smtClean="0"/>
              <a:t>        form barriers</a:t>
            </a:r>
          </a:p>
          <a:p>
            <a:pPr>
              <a:buNone/>
            </a:pPr>
            <a:r>
              <a:rPr lang="en-US" dirty="0" smtClean="0"/>
              <a:t>(for spread of neurotransmitters)</a:t>
            </a:r>
          </a:p>
          <a:p>
            <a:pPr>
              <a:buNone/>
            </a:pPr>
            <a:r>
              <a:rPr lang="en-US" dirty="0" smtClean="0"/>
              <a:t>        regulate potassium in extra cellular fluid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phagocytosis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healing by </a:t>
            </a:r>
            <a:r>
              <a:rPr lang="en-US" dirty="0" err="1" smtClean="0"/>
              <a:t>gliosis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form blood brain barrier         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content\ch07\0140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457200"/>
            <a:ext cx="89916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Oligodendrocytes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They are responsible for the formation of myelin sheath around nerve </a:t>
            </a:r>
            <a:r>
              <a:rPr lang="en-US" dirty="0" err="1" smtClean="0"/>
              <a:t>fibres</a:t>
            </a:r>
            <a:r>
              <a:rPr lang="en-US" dirty="0" smtClean="0"/>
              <a:t> in the CNS</a:t>
            </a:r>
          </a:p>
          <a:p>
            <a:pPr>
              <a:buNone/>
            </a:pPr>
            <a:r>
              <a:rPr lang="en-US" dirty="0" err="1" smtClean="0"/>
              <a:t>Myelination</a:t>
            </a:r>
            <a:r>
              <a:rPr lang="en-US" dirty="0" smtClean="0"/>
              <a:t> starts about 16 wks of intra uterine life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tent\ch07\0138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"/>
            <a:ext cx="7089775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ntent\ch07\0137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69373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Microglia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They are </a:t>
            </a:r>
            <a:r>
              <a:rPr lang="en-US" dirty="0" err="1" smtClean="0"/>
              <a:t>phagocytic</a:t>
            </a:r>
            <a:r>
              <a:rPr lang="en-US" dirty="0" smtClean="0"/>
              <a:t> cells during inflammatory and degenerative lesions of CNS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Ependymal</a:t>
            </a:r>
            <a:r>
              <a:rPr lang="en-US" dirty="0" smtClean="0"/>
              <a:t>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1200"/>
            <a:ext cx="7498080" cy="4267200"/>
          </a:xfrm>
        </p:spPr>
        <p:txBody>
          <a:bodyPr/>
          <a:lstStyle/>
          <a:p>
            <a:r>
              <a:rPr lang="en-US" dirty="0" err="1" smtClean="0"/>
              <a:t>Ependymocytes</a:t>
            </a:r>
            <a:r>
              <a:rPr lang="en-US" dirty="0" smtClean="0"/>
              <a:t> –assist in circulation of cerebrospinal fluid</a:t>
            </a:r>
          </a:p>
          <a:p>
            <a:r>
              <a:rPr lang="en-US" dirty="0" smtClean="0"/>
              <a:t>Choroid epithelial cells—involved in production and secretion of CSF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Schwann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498080" cy="4800600"/>
          </a:xfrm>
        </p:spPr>
        <p:txBody>
          <a:bodyPr/>
          <a:lstStyle/>
          <a:p>
            <a:r>
              <a:rPr lang="en-US" dirty="0" smtClean="0"/>
              <a:t>They form myelin sheath around axons of peripheral nervous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r>
              <a:rPr lang="en-US" dirty="0" smtClean="0"/>
              <a:t>They surround neurons of cell bodies in ganglia ,provide support and nutrient to them(in peripheral nervous system)</a:t>
            </a:r>
          </a:p>
          <a:p>
            <a:r>
              <a:rPr lang="en-US" dirty="0" err="1" smtClean="0"/>
              <a:t>Gliomas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tumor of </a:t>
            </a:r>
            <a:r>
              <a:rPr lang="en-US" dirty="0" err="1" smtClean="0">
                <a:sym typeface="Wingdings" pitchFamily="2" charset="2"/>
              </a:rPr>
              <a:t>neuroglia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        usually grow rapidly and are highly malignant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NEURON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typical neuron has following parts</a:t>
            </a:r>
          </a:p>
          <a:p>
            <a:pPr>
              <a:buNone/>
            </a:pPr>
            <a:r>
              <a:rPr lang="en-US" dirty="0" smtClean="0"/>
              <a:t>   cell body</a:t>
            </a:r>
          </a:p>
          <a:p>
            <a:pPr>
              <a:buNone/>
            </a:pPr>
            <a:r>
              <a:rPr lang="en-US" dirty="0" smtClean="0"/>
              <a:t>   nucleus</a:t>
            </a:r>
          </a:p>
          <a:p>
            <a:pPr>
              <a:buNone/>
            </a:pPr>
            <a:r>
              <a:rPr lang="en-US" dirty="0" smtClean="0"/>
              <a:t>   axon</a:t>
            </a:r>
          </a:p>
          <a:p>
            <a:pPr>
              <a:buNone/>
            </a:pPr>
            <a:r>
              <a:rPr lang="en-US" dirty="0" smtClean="0"/>
              <a:t>   dendrites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synapses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SYNAPSES</a:t>
            </a:r>
          </a:p>
          <a:p>
            <a:endParaRPr lang="en-US" dirty="0" smtClean="0"/>
          </a:p>
          <a:p>
            <a:r>
              <a:rPr lang="en-US" dirty="0" smtClean="0"/>
              <a:t>Chemical  synapses</a:t>
            </a:r>
          </a:p>
          <a:p>
            <a:endParaRPr lang="en-US" dirty="0" smtClean="0"/>
          </a:p>
          <a:p>
            <a:r>
              <a:rPr lang="en-US" dirty="0" smtClean="0"/>
              <a:t>Electrical  synapses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 synapses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chemicals (neurotransmitter) released</a:t>
            </a:r>
          </a:p>
          <a:p>
            <a:r>
              <a:rPr lang="en-US" dirty="0" smtClean="0"/>
              <a:t>Almost all synapses used for signal transmission in CNS</a:t>
            </a:r>
          </a:p>
          <a:p>
            <a:r>
              <a:rPr lang="en-US" dirty="0" smtClean="0"/>
              <a:t>Principle of one way conduction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synapses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724400"/>
          </a:xfrm>
        </p:spPr>
        <p:txBody>
          <a:bodyPr/>
          <a:lstStyle/>
          <a:p>
            <a:r>
              <a:rPr lang="en-US" dirty="0" smtClean="0"/>
              <a:t>Are direct open fluid channels</a:t>
            </a:r>
          </a:p>
          <a:p>
            <a:r>
              <a:rPr lang="en-US" dirty="0" smtClean="0"/>
              <a:t>Do not follow one way conduction</a:t>
            </a:r>
          </a:p>
          <a:p>
            <a:r>
              <a:rPr lang="en-US" dirty="0" smtClean="0"/>
              <a:t>Gap junctions</a:t>
            </a:r>
          </a:p>
          <a:p>
            <a:pPr>
              <a:buNone/>
            </a:pPr>
            <a:r>
              <a:rPr lang="en-US" dirty="0" smtClean="0"/>
              <a:t>        unitary smooth muscles</a:t>
            </a:r>
          </a:p>
          <a:p>
            <a:pPr>
              <a:buNone/>
            </a:pPr>
            <a:r>
              <a:rPr lang="en-US" dirty="0" smtClean="0"/>
              <a:t>        cardiac muscles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anatomy</a:t>
            </a:r>
            <a:endParaRPr lang="en-US" dirty="0"/>
          </a:p>
        </p:txBody>
      </p:sp>
      <p:pic>
        <p:nvPicPr>
          <p:cNvPr id="4" name="Content Placeholder 3" descr="S02401-045-f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447800"/>
            <a:ext cx="6629400" cy="51816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synaptic terminals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Terminal knobs , </a:t>
            </a:r>
            <a:r>
              <a:rPr lang="en-US" dirty="0" err="1" smtClean="0"/>
              <a:t>boutons</a:t>
            </a:r>
            <a:r>
              <a:rPr lang="en-US" dirty="0" smtClean="0"/>
              <a:t> , end feet or synaptic knobs</a:t>
            </a:r>
          </a:p>
          <a:p>
            <a:r>
              <a:rPr lang="en-US" dirty="0" smtClean="0"/>
              <a:t>Synaptic cleft</a:t>
            </a:r>
          </a:p>
          <a:p>
            <a:r>
              <a:rPr lang="en-US" dirty="0" smtClean="0"/>
              <a:t>Transmitter vesicles</a:t>
            </a:r>
          </a:p>
          <a:p>
            <a:r>
              <a:rPr lang="en-US" dirty="0" smtClean="0"/>
              <a:t>Mitochondria</a:t>
            </a:r>
          </a:p>
          <a:p>
            <a:r>
              <a:rPr lang="en-US" dirty="0" smtClean="0"/>
              <a:t>Voltage gated calcium channels</a:t>
            </a:r>
          </a:p>
          <a:p>
            <a:pPr>
              <a:buNone/>
            </a:pPr>
            <a:r>
              <a:rPr lang="en-US" dirty="0" smtClean="0"/>
              <a:t>  Release sites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45-f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143000"/>
            <a:ext cx="6619875" cy="5334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receptor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Binding  component</a:t>
            </a:r>
          </a:p>
          <a:p>
            <a:r>
              <a:rPr lang="en-US" dirty="0" err="1" smtClean="0"/>
              <a:t>Ionophore</a:t>
            </a:r>
            <a:r>
              <a:rPr lang="en-US" dirty="0" smtClean="0"/>
              <a:t> component</a:t>
            </a:r>
          </a:p>
          <a:p>
            <a:pPr>
              <a:buNone/>
            </a:pPr>
            <a:r>
              <a:rPr lang="en-US" dirty="0" smtClean="0"/>
              <a:t>         two types</a:t>
            </a:r>
          </a:p>
          <a:p>
            <a:pPr>
              <a:buNone/>
            </a:pPr>
            <a:r>
              <a:rPr lang="en-US" dirty="0" smtClean="0"/>
              <a:t>      1- ion channel</a:t>
            </a:r>
          </a:p>
          <a:p>
            <a:pPr>
              <a:buNone/>
            </a:pPr>
            <a:r>
              <a:rPr lang="en-US" dirty="0" smtClean="0"/>
              <a:t>       2-second messenger activator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45-f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075" y="1066800"/>
            <a:ext cx="6883400" cy="509905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Cation</a:t>
            </a:r>
            <a:r>
              <a:rPr lang="en-US" dirty="0" smtClean="0"/>
              <a:t> channels(</a:t>
            </a:r>
            <a:r>
              <a:rPr lang="en-US" dirty="0" err="1" smtClean="0"/>
              <a:t>ligand</a:t>
            </a:r>
            <a:r>
              <a:rPr lang="en-US" dirty="0" smtClean="0"/>
              <a:t> gated)</a:t>
            </a:r>
          </a:p>
          <a:p>
            <a:pPr>
              <a:buNone/>
            </a:pPr>
            <a:r>
              <a:rPr lang="en-US" dirty="0" smtClean="0"/>
              <a:t>       sodium channels</a:t>
            </a:r>
          </a:p>
          <a:p>
            <a:pPr>
              <a:buNone/>
            </a:pPr>
            <a:r>
              <a:rPr lang="en-US" dirty="0" smtClean="0"/>
              <a:t>       potassium channels</a:t>
            </a:r>
          </a:p>
          <a:p>
            <a:pPr>
              <a:buNone/>
            </a:pPr>
            <a:r>
              <a:rPr lang="en-US" dirty="0" smtClean="0"/>
              <a:t>       calcium channels</a:t>
            </a:r>
          </a:p>
          <a:p>
            <a:pPr>
              <a:buNone/>
            </a:pPr>
            <a:r>
              <a:rPr lang="en-US" dirty="0" smtClean="0"/>
              <a:t>Anion channels(</a:t>
            </a:r>
            <a:r>
              <a:rPr lang="en-US" dirty="0" err="1" smtClean="0"/>
              <a:t>ligand</a:t>
            </a:r>
            <a:r>
              <a:rPr lang="en-US" dirty="0" smtClean="0"/>
              <a:t> gated)</a:t>
            </a:r>
          </a:p>
          <a:p>
            <a:pPr>
              <a:buNone/>
            </a:pPr>
            <a:r>
              <a:rPr lang="en-US" dirty="0" smtClean="0"/>
              <a:t>       mostly chloride ions will pass through</a:t>
            </a:r>
          </a:p>
          <a:p>
            <a:pPr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Ion  channels  usually  opens within a fraction of  millisecond  and  closes equally  rapidly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content\ch07\0134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0"/>
            <a:ext cx="8128000" cy="6858000"/>
          </a:xfrm>
          <a:prstGeom prst="rect">
            <a:avLst/>
          </a:prstGeom>
          <a:noFill/>
        </p:spPr>
      </p:pic>
      <p:pic>
        <p:nvPicPr>
          <p:cNvPr id="6" name="Picture 2" descr="D:\content\ch07\0134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" y="0"/>
            <a:ext cx="812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messenger activator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prolong changes in neurons are required as in case of memory</a:t>
            </a:r>
          </a:p>
          <a:p>
            <a:r>
              <a:rPr lang="en-US" dirty="0" smtClean="0"/>
              <a:t>Several types of second messenger system</a:t>
            </a:r>
          </a:p>
          <a:p>
            <a:r>
              <a:rPr lang="en-US" dirty="0" smtClean="0"/>
              <a:t>Most important are G - proteins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components of G-protein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343400"/>
          </a:xfrm>
        </p:spPr>
        <p:txBody>
          <a:bodyPr/>
          <a:lstStyle/>
          <a:p>
            <a:r>
              <a:rPr lang="en-US" dirty="0" smtClean="0"/>
              <a:t>Alpha</a:t>
            </a:r>
          </a:p>
          <a:p>
            <a:r>
              <a:rPr lang="en-US" dirty="0" smtClean="0"/>
              <a:t>Beta</a:t>
            </a:r>
          </a:p>
          <a:p>
            <a:r>
              <a:rPr lang="en-US" dirty="0" smtClean="0"/>
              <a:t>Gamma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45-f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143000"/>
            <a:ext cx="7178675" cy="502285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component can activate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1- open specific ion channels</a:t>
            </a:r>
          </a:p>
          <a:p>
            <a:pPr>
              <a:buNone/>
            </a:pPr>
            <a:r>
              <a:rPr lang="en-US" dirty="0" smtClean="0"/>
              <a:t>2- activation of c AMP and c GMP</a:t>
            </a:r>
          </a:p>
          <a:p>
            <a:pPr>
              <a:buNone/>
            </a:pPr>
            <a:r>
              <a:rPr lang="en-US" dirty="0" smtClean="0"/>
              <a:t>3- activation of intra cellular enzymes</a:t>
            </a:r>
          </a:p>
          <a:p>
            <a:pPr>
              <a:buNone/>
            </a:pPr>
            <a:r>
              <a:rPr lang="en-US" dirty="0" smtClean="0"/>
              <a:t>4- activation of gene transcription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Excitatory receptors cause excitation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Opening of sodium channels</a:t>
            </a:r>
          </a:p>
          <a:p>
            <a:r>
              <a:rPr lang="en-US" dirty="0" smtClean="0"/>
              <a:t>Depress conduction through chloride and potassium channels</a:t>
            </a:r>
          </a:p>
          <a:p>
            <a:r>
              <a:rPr lang="en-US" dirty="0" smtClean="0"/>
              <a:t>Changes in internal metabolism of postsynaptic neuron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Inhibitory receptors cause inhibition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Opening of chloride ion channels</a:t>
            </a:r>
          </a:p>
          <a:p>
            <a:r>
              <a:rPr lang="en-US" dirty="0" smtClean="0"/>
              <a:t>Increase in conductance of potassium ions</a:t>
            </a:r>
          </a:p>
          <a:p>
            <a:r>
              <a:rPr lang="en-US" dirty="0" smtClean="0"/>
              <a:t>Changes in internal metabolism of post synaptic neuron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86000"/>
            <a:ext cx="7498080" cy="3962400"/>
          </a:xfrm>
        </p:spPr>
        <p:txBody>
          <a:bodyPr/>
          <a:lstStyle/>
          <a:p>
            <a:r>
              <a:rPr lang="en-US" dirty="0" smtClean="0"/>
              <a:t>A potential difference created across the cell membrane by the process of diffusion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Nernst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343400"/>
          </a:xfrm>
        </p:spPr>
        <p:txBody>
          <a:bodyPr/>
          <a:lstStyle/>
          <a:p>
            <a:r>
              <a:rPr lang="en-US" dirty="0" smtClean="0"/>
              <a:t>The diffusion potential across the cell membrane that exactly opposes the net diffusion of a particular ion through the cell membrane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5-f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685800"/>
            <a:ext cx="7610475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953000"/>
          </a:xfrm>
        </p:spPr>
        <p:txBody>
          <a:bodyPr/>
          <a:lstStyle/>
          <a:p>
            <a:r>
              <a:rPr lang="en-US" dirty="0" smtClean="0"/>
              <a:t>NERNST  POTENTIAL  WHEN MEMBRANE  IS  PERMEABLE  TO ONLY ONE  ION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nernst</a:t>
            </a:r>
            <a:r>
              <a:rPr lang="en-US" dirty="0" smtClean="0">
                <a:sym typeface="Wingdings" pitchFamily="2" charset="2"/>
              </a:rPr>
              <a:t> potential for potassium ion is   -----94mv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nernst</a:t>
            </a:r>
            <a:r>
              <a:rPr lang="en-US" dirty="0" smtClean="0">
                <a:sym typeface="Wingdings" pitchFamily="2" charset="2"/>
              </a:rPr>
              <a:t> potential for sodium ion is 61mv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nucleus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nissl</a:t>
            </a:r>
            <a:r>
              <a:rPr lang="en-US" dirty="0" smtClean="0"/>
              <a:t> substance or </a:t>
            </a:r>
            <a:r>
              <a:rPr lang="en-US" dirty="0" err="1" smtClean="0"/>
              <a:t>nissl</a:t>
            </a:r>
            <a:r>
              <a:rPr lang="en-US" dirty="0" smtClean="0"/>
              <a:t> bodies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axon hillock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mitochondria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lack </a:t>
            </a:r>
            <a:r>
              <a:rPr lang="en-US" dirty="0" err="1" smtClean="0"/>
              <a:t>centrosome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Form grey matter and nuclei in CNS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Form ganglia outside the CNS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7498080" cy="5334000"/>
          </a:xfrm>
        </p:spPr>
        <p:txBody>
          <a:bodyPr/>
          <a:lstStyle/>
          <a:p>
            <a:r>
              <a:rPr lang="en-US" dirty="0" smtClean="0"/>
              <a:t>Nernst equation</a:t>
            </a:r>
          </a:p>
          <a:p>
            <a:pPr>
              <a:buNone/>
            </a:pPr>
            <a:r>
              <a:rPr lang="en-US" dirty="0" smtClean="0"/>
              <a:t>                          concentration inside</a:t>
            </a:r>
          </a:p>
          <a:p>
            <a:pPr>
              <a:buNone/>
            </a:pPr>
            <a:r>
              <a:rPr lang="en-US" dirty="0" smtClean="0"/>
              <a:t> EMF(</a:t>
            </a:r>
            <a:r>
              <a:rPr lang="en-US" dirty="0" err="1" smtClean="0"/>
              <a:t>mv</a:t>
            </a:r>
            <a:r>
              <a:rPr lang="en-US" dirty="0" smtClean="0"/>
              <a:t>)=+61 log  -------------------------</a:t>
            </a:r>
          </a:p>
          <a:p>
            <a:pPr>
              <a:buNone/>
            </a:pPr>
            <a:r>
              <a:rPr lang="en-US" dirty="0" smtClean="0"/>
              <a:t>                 -          concentration outside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FACTORS  AFFECTING NERNST POTENTIAL</a:t>
            </a:r>
          </a:p>
          <a:p>
            <a:pPr>
              <a:buNone/>
            </a:pPr>
            <a:r>
              <a:rPr lang="en-US" dirty="0" smtClean="0"/>
              <a:t>1-concentration difference of ions across the membrane</a:t>
            </a:r>
          </a:p>
          <a:p>
            <a:pPr>
              <a:buNone/>
            </a:pPr>
            <a:r>
              <a:rPr lang="en-US" dirty="0" smtClean="0"/>
              <a:t>2-polarity of 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Calculation of diffusion potential when membrane is permeable to different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Goldman equation</a:t>
            </a:r>
          </a:p>
          <a:p>
            <a:pPr>
              <a:buNone/>
            </a:pPr>
            <a:r>
              <a:rPr lang="en-US" dirty="0" smtClean="0"/>
              <a:t>     or </a:t>
            </a:r>
          </a:p>
          <a:p>
            <a:pPr>
              <a:buNone/>
            </a:pPr>
            <a:r>
              <a:rPr lang="en-US" dirty="0" smtClean="0"/>
              <a:t>Goldman –</a:t>
            </a:r>
            <a:r>
              <a:rPr lang="en-US" dirty="0" err="1" smtClean="0"/>
              <a:t>hodgkin</a:t>
            </a:r>
            <a:r>
              <a:rPr lang="en-US" dirty="0" smtClean="0"/>
              <a:t> –</a:t>
            </a:r>
            <a:r>
              <a:rPr lang="en-US" dirty="0" err="1" smtClean="0"/>
              <a:t>katz</a:t>
            </a:r>
            <a:r>
              <a:rPr lang="en-US" dirty="0" smtClean="0"/>
              <a:t> equation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affecting are</a:t>
            </a:r>
          </a:p>
          <a:p>
            <a:pPr>
              <a:buNone/>
            </a:pPr>
            <a:r>
              <a:rPr lang="en-US" dirty="0" smtClean="0"/>
              <a:t>1-polarity of each ion</a:t>
            </a:r>
          </a:p>
          <a:p>
            <a:pPr>
              <a:buNone/>
            </a:pPr>
            <a:r>
              <a:rPr lang="en-US" dirty="0" smtClean="0"/>
              <a:t>2-permeability of membrane to each ion</a:t>
            </a:r>
          </a:p>
          <a:p>
            <a:pPr>
              <a:buNone/>
            </a:pPr>
            <a:r>
              <a:rPr lang="en-US" dirty="0" smtClean="0"/>
              <a:t>3-concentration difference of 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Resting membrane potential of nerves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RESTING MEMBRANE POTENTIAL OF LARGE NERVE FIBRES IS ABOUT -90 MILLIVOLTS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Transport properties of resting nerve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Sodium-potassium </a:t>
            </a:r>
            <a:r>
              <a:rPr lang="en-US" dirty="0" err="1" smtClean="0"/>
              <a:t>ATPase</a:t>
            </a:r>
            <a:r>
              <a:rPr lang="en-US" dirty="0" smtClean="0"/>
              <a:t> pump</a:t>
            </a:r>
          </a:p>
          <a:p>
            <a:pPr>
              <a:buNone/>
            </a:pPr>
            <a:r>
              <a:rPr lang="en-US" dirty="0" smtClean="0"/>
              <a:t>           1- </a:t>
            </a:r>
            <a:r>
              <a:rPr lang="en-US" dirty="0" err="1" smtClean="0"/>
              <a:t>electrogenic</a:t>
            </a:r>
            <a:r>
              <a:rPr lang="en-US" dirty="0" smtClean="0"/>
              <a:t> pump</a:t>
            </a:r>
          </a:p>
          <a:p>
            <a:pPr>
              <a:buNone/>
            </a:pPr>
            <a:r>
              <a:rPr lang="en-US" dirty="0" smtClean="0"/>
              <a:t>           2-maintains </a:t>
            </a:r>
            <a:r>
              <a:rPr lang="en-US" dirty="0" err="1" smtClean="0"/>
              <a:t>conc.gradient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Potassium-sodium leak channels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5-f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143000"/>
            <a:ext cx="6924675" cy="44577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4-f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7075" y="1295400"/>
            <a:ext cx="6375400" cy="46482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5-f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609600"/>
            <a:ext cx="6705600" cy="58674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 of normal resting membrane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Contribution by diffusion of potassium</a:t>
            </a:r>
          </a:p>
          <a:p>
            <a:pPr>
              <a:buNone/>
            </a:pPr>
            <a:r>
              <a:rPr lang="en-US" dirty="0" smtClean="0"/>
              <a:t>Contribution  by diffusion of sodium</a:t>
            </a:r>
          </a:p>
          <a:p>
            <a:pPr>
              <a:buNone/>
            </a:pPr>
            <a:r>
              <a:rPr lang="en-US" dirty="0" smtClean="0"/>
              <a:t>Contribution by sodium-potassium pump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NUCLEUS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is large and enclosed in double membrane with pores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has a prominent nucleolus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Acute local potential(graded potential)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dirty="0" smtClean="0"/>
              <a:t>When a sub-threshold stimulus excites an excitable tissue there will be physiological alterations in membrane potential called acute local potential</a:t>
            </a:r>
          </a:p>
          <a:p>
            <a:r>
              <a:rPr lang="en-US" dirty="0" smtClean="0"/>
              <a:t>Examples are excitatory post-synaptic potential and end plate potential</a:t>
            </a:r>
          </a:p>
          <a:p>
            <a:r>
              <a:rPr lang="en-US" dirty="0" smtClean="0"/>
              <a:t>Also called generator potential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45-f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990600"/>
            <a:ext cx="6105251" cy="5257800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7-f00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075" y="1295400"/>
            <a:ext cx="6883400" cy="4476750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action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1200"/>
            <a:ext cx="7498080" cy="426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rapid changes in membrane potential that spread rapidly along the nerve </a:t>
            </a:r>
            <a:r>
              <a:rPr lang="en-US" dirty="0" err="1" smtClean="0"/>
              <a:t>fibre</a:t>
            </a:r>
            <a:r>
              <a:rPr lang="en-US" dirty="0" smtClean="0"/>
              <a:t> membrane with a threshold stimulus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action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648200"/>
          </a:xfrm>
        </p:spPr>
        <p:txBody>
          <a:bodyPr/>
          <a:lstStyle/>
          <a:p>
            <a:r>
              <a:rPr lang="en-US" dirty="0" smtClean="0"/>
              <a:t>Resting stage</a:t>
            </a:r>
          </a:p>
          <a:p>
            <a:r>
              <a:rPr lang="en-US" dirty="0" smtClean="0"/>
              <a:t>Depolarization stage</a:t>
            </a:r>
          </a:p>
          <a:p>
            <a:r>
              <a:rPr lang="en-US" dirty="0" err="1" smtClean="0"/>
              <a:t>Repolarization</a:t>
            </a:r>
            <a:r>
              <a:rPr lang="en-US" dirty="0" smtClean="0"/>
              <a:t> stage</a:t>
            </a:r>
          </a:p>
          <a:p>
            <a:r>
              <a:rPr lang="en-US" dirty="0" smtClean="0"/>
              <a:t>Positive after potential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5-f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447800"/>
            <a:ext cx="6095999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5-f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143000"/>
            <a:ext cx="75438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Resting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Resting membrane potential</a:t>
            </a:r>
          </a:p>
          <a:p>
            <a:r>
              <a:rPr lang="en-US" dirty="0" smtClean="0"/>
              <a:t>Membrane is polarized--  -90 </a:t>
            </a:r>
            <a:r>
              <a:rPr lang="en-US" dirty="0" err="1" smtClean="0"/>
              <a:t>mv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Depolarization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Threshold stimulus</a:t>
            </a:r>
          </a:p>
          <a:p>
            <a:r>
              <a:rPr lang="en-US" dirty="0" smtClean="0"/>
              <a:t>Change in membrane potential from -70 to -50 </a:t>
            </a:r>
            <a:r>
              <a:rPr lang="en-US" dirty="0" err="1" smtClean="0"/>
              <a:t>mv</a:t>
            </a:r>
            <a:endParaRPr lang="en-US" dirty="0" smtClean="0"/>
          </a:p>
          <a:p>
            <a:r>
              <a:rPr lang="en-US" dirty="0" smtClean="0"/>
              <a:t>Activation of sodium channels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Repolarization</a:t>
            </a:r>
            <a:r>
              <a:rPr lang="en-US" dirty="0" smtClean="0"/>
              <a:t>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Inactivation of sodium channels  </a:t>
            </a:r>
          </a:p>
          <a:p>
            <a:pPr>
              <a:buNone/>
            </a:pPr>
            <a:r>
              <a:rPr lang="en-US" dirty="0" smtClean="0"/>
              <a:t>      same increase in voltage is stimulus to </a:t>
            </a:r>
          </a:p>
          <a:p>
            <a:pPr>
              <a:buNone/>
            </a:pPr>
            <a:r>
              <a:rPr lang="en-US" dirty="0" smtClean="0"/>
              <a:t>      cause conformational change but is a    </a:t>
            </a:r>
          </a:p>
          <a:p>
            <a:pPr>
              <a:buNone/>
            </a:pPr>
            <a:r>
              <a:rPr lang="en-US" dirty="0" smtClean="0"/>
              <a:t>       slower process</a:t>
            </a:r>
          </a:p>
          <a:p>
            <a:r>
              <a:rPr lang="en-US" dirty="0" smtClean="0"/>
              <a:t>Activation of voltage gated potassium channels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NISSL SUBSTANCE</a:t>
            </a:r>
          </a:p>
          <a:p>
            <a:r>
              <a:rPr lang="en-US" dirty="0" smtClean="0"/>
              <a:t>Found throughout the cytoplasm</a:t>
            </a:r>
          </a:p>
          <a:p>
            <a:r>
              <a:rPr lang="en-US" dirty="0" smtClean="0"/>
              <a:t>Formed by layers of endoplasmic reticulum with abundance of </a:t>
            </a:r>
            <a:r>
              <a:rPr lang="en-US" dirty="0" err="1" smtClean="0"/>
              <a:t>ribosomes</a:t>
            </a:r>
            <a:r>
              <a:rPr lang="en-US" dirty="0" smtClean="0"/>
              <a:t> in between the layers</a:t>
            </a:r>
          </a:p>
          <a:p>
            <a:r>
              <a:rPr lang="en-US" dirty="0" smtClean="0"/>
              <a:t>Site of protein synthesis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after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dirty="0" smtClean="0"/>
              <a:t>As the membrane potential returns to -90 </a:t>
            </a:r>
            <a:r>
              <a:rPr lang="en-US" dirty="0" err="1" smtClean="0"/>
              <a:t>mv</a:t>
            </a:r>
            <a:r>
              <a:rPr lang="en-US" dirty="0" smtClean="0"/>
              <a:t> ,the conformational change in potassium channels will </a:t>
            </a:r>
            <a:r>
              <a:rPr lang="en-US" dirty="0" err="1" smtClean="0"/>
              <a:t>stop.the</a:t>
            </a:r>
            <a:r>
              <a:rPr lang="en-US" dirty="0" smtClean="0"/>
              <a:t> channels will close but again very slowly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5-f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Initiation of action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1200"/>
            <a:ext cx="7498080" cy="4267200"/>
          </a:xfrm>
        </p:spPr>
        <p:txBody>
          <a:bodyPr/>
          <a:lstStyle/>
          <a:p>
            <a:r>
              <a:rPr lang="en-US" dirty="0" smtClean="0"/>
              <a:t>Threshold for initiation of action potential</a:t>
            </a:r>
          </a:p>
          <a:p>
            <a:pPr>
              <a:buNone/>
            </a:pPr>
            <a:r>
              <a:rPr lang="en-US" dirty="0" smtClean="0"/>
              <a:t>    -65 </a:t>
            </a:r>
            <a:r>
              <a:rPr lang="en-US" dirty="0" err="1" smtClean="0"/>
              <a:t>mv</a:t>
            </a:r>
            <a:endParaRPr lang="en-US" dirty="0" smtClean="0"/>
          </a:p>
          <a:p>
            <a:r>
              <a:rPr lang="en-US" dirty="0" smtClean="0"/>
              <a:t>Positive feedback vicious cycle 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of action potential</a:t>
            </a:r>
            <a:endParaRPr lang="en-US" dirty="0"/>
          </a:p>
        </p:txBody>
      </p:sp>
      <p:pic>
        <p:nvPicPr>
          <p:cNvPr id="4" name="Content Placeholder 3" descr="S02401-005-f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dirty="0" smtClean="0"/>
              <a:t>Direction of propagation</a:t>
            </a:r>
          </a:p>
          <a:p>
            <a:r>
              <a:rPr lang="en-US" dirty="0" smtClean="0"/>
              <a:t>All or Nothing principle</a:t>
            </a:r>
          </a:p>
          <a:p>
            <a:r>
              <a:rPr lang="en-US" dirty="0" smtClean="0"/>
              <a:t>Safety factor  </a:t>
            </a:r>
            <a:r>
              <a:rPr lang="en-US" dirty="0" smtClean="0">
                <a:sym typeface="Wingdings" pitchFamily="2" charset="2"/>
              </a:rPr>
              <a:t>the ratio of action potential to threshold for excitation must at all times be grater than 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myelin sheath on propagation of action potential</a:t>
            </a:r>
            <a:endParaRPr lang="en-US" dirty="0"/>
          </a:p>
        </p:txBody>
      </p:sp>
      <p:pic>
        <p:nvPicPr>
          <p:cNvPr id="4" name="Content Placeholder 3" descr="S02401-005-f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4686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5-f01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1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5-f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Schwann cell membrane contains lipid substance </a:t>
            </a:r>
            <a:r>
              <a:rPr lang="en-US" dirty="0" err="1" smtClean="0"/>
              <a:t>sphingomyelin</a:t>
            </a:r>
            <a:r>
              <a:rPr lang="en-US" dirty="0" smtClean="0"/>
              <a:t> – excellent electrical insulator</a:t>
            </a:r>
          </a:p>
          <a:p>
            <a:r>
              <a:rPr lang="en-US" dirty="0" smtClean="0"/>
              <a:t>Conduction in </a:t>
            </a:r>
            <a:r>
              <a:rPr lang="en-US" dirty="0" err="1" smtClean="0"/>
              <a:t>mylenated</a:t>
            </a:r>
            <a:r>
              <a:rPr lang="en-US" dirty="0" smtClean="0"/>
              <a:t> </a:t>
            </a:r>
            <a:r>
              <a:rPr lang="en-US" dirty="0" err="1" smtClean="0"/>
              <a:t>fibres</a:t>
            </a:r>
            <a:r>
              <a:rPr lang="en-US" dirty="0" smtClean="0"/>
              <a:t> is called </a:t>
            </a:r>
            <a:r>
              <a:rPr lang="en-US" dirty="0" err="1" smtClean="0"/>
              <a:t>saltatory</a:t>
            </a:r>
            <a:r>
              <a:rPr lang="en-US" dirty="0" smtClean="0"/>
              <a:t> conduction</a:t>
            </a:r>
          </a:p>
          <a:p>
            <a:r>
              <a:rPr lang="en-US" dirty="0" smtClean="0"/>
              <a:t>Importance </a:t>
            </a:r>
          </a:p>
          <a:p>
            <a:pPr>
              <a:buNone/>
            </a:pPr>
            <a:r>
              <a:rPr lang="en-US" dirty="0" smtClean="0"/>
              <a:t> 1-increases the velocity of nerve transmission</a:t>
            </a:r>
          </a:p>
          <a:p>
            <a:pPr>
              <a:buNone/>
            </a:pPr>
            <a:r>
              <a:rPr lang="en-US" dirty="0" smtClean="0"/>
              <a:t> 2-conserves energy for axon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09800"/>
            <a:ext cx="7498080" cy="4038600"/>
          </a:xfrm>
        </p:spPr>
        <p:txBody>
          <a:bodyPr/>
          <a:lstStyle/>
          <a:p>
            <a:r>
              <a:rPr lang="en-US" dirty="0" smtClean="0"/>
              <a:t>Re-establishing sodium and potassium ionic gradients after action potentials are completed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DENDRITES</a:t>
            </a:r>
          </a:p>
          <a:p>
            <a:r>
              <a:rPr lang="en-US" dirty="0" smtClean="0"/>
              <a:t>Are receptive processes of neuron</a:t>
            </a:r>
          </a:p>
          <a:p>
            <a:r>
              <a:rPr lang="en-US" dirty="0" smtClean="0"/>
              <a:t>Provide an increase in surface area and therefore the receptive area of neurons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action potential in nerves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Rhythm of some neurons in CNS</a:t>
            </a:r>
          </a:p>
          <a:p>
            <a:r>
              <a:rPr lang="en-US" dirty="0" smtClean="0"/>
              <a:t>Effect of drug </a:t>
            </a:r>
            <a:r>
              <a:rPr lang="en-US" dirty="0" err="1" smtClean="0"/>
              <a:t>veratrine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decreases the threshold for excitation</a:t>
            </a:r>
          </a:p>
          <a:p>
            <a:r>
              <a:rPr lang="en-US" dirty="0" err="1" smtClean="0">
                <a:sym typeface="Wingdings" pitchFamily="2" charset="2"/>
              </a:rPr>
              <a:t>Hypocalcemia</a:t>
            </a:r>
            <a:r>
              <a:rPr lang="en-US" dirty="0" smtClean="0">
                <a:sym typeface="Wingdings" pitchFamily="2" charset="2"/>
              </a:rPr>
              <a:t> — nerve </a:t>
            </a:r>
            <a:r>
              <a:rPr lang="en-US" dirty="0" err="1" smtClean="0">
                <a:sym typeface="Wingdings" pitchFamily="2" charset="2"/>
              </a:rPr>
              <a:t>fibres</a:t>
            </a:r>
            <a:r>
              <a:rPr lang="en-US" dirty="0" smtClean="0">
                <a:sym typeface="Wingdings" pitchFamily="2" charset="2"/>
              </a:rPr>
              <a:t> become highly excitable because of activation of sodium channels– </a:t>
            </a:r>
            <a:r>
              <a:rPr lang="en-US" dirty="0" err="1" smtClean="0">
                <a:sym typeface="Wingdings" pitchFamily="2" charset="2"/>
              </a:rPr>
              <a:t>tetany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Hyperkalemiatissues</a:t>
            </a:r>
            <a:r>
              <a:rPr lang="en-US" dirty="0" smtClean="0">
                <a:sym typeface="Wingdings" pitchFamily="2" charset="2"/>
              </a:rPr>
              <a:t> become highly excitable because of less diffusion of potassium out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btw. Graded and action potential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799" y="1447800"/>
          <a:ext cx="7867650" cy="619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550"/>
                <a:gridCol w="2622550"/>
                <a:gridCol w="2622550"/>
              </a:tblGrid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GRADED POTENTIAL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 POTENTIAL</a:t>
                      </a:r>
                      <a:endParaRPr lang="en-US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STIMULUS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SUB-THRESHOLD STIMULUS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THRESHOLD STIMULUS</a:t>
                      </a:r>
                      <a:endParaRPr lang="en-US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AMPLITUDE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VARIES WITH STIMULUS STRENGTH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 OR  NONE</a:t>
                      </a:r>
                      <a:r>
                        <a:rPr lang="en-US" baseline="0" dirty="0" smtClean="0"/>
                        <a:t> RESPONSE</a:t>
                      </a:r>
                      <a:endParaRPr lang="en-US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VARIES WITH STIMULUS STRENGTH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CONSTANT FOR A GIVEN CELL TYPE</a:t>
                      </a:r>
                      <a:endParaRPr lang="en-US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DECREMENTAL</a:t>
                      </a:r>
                      <a:r>
                        <a:rPr lang="en-US" baseline="0" dirty="0" smtClean="0"/>
                        <a:t> IN CHARACTER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DECREASES WITH DISTANCE FROM</a:t>
                      </a:r>
                      <a:r>
                        <a:rPr lang="en-US" baseline="0" dirty="0" smtClean="0"/>
                        <a:t> SITE OF STIMULUS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DECREMENTAL IN CHARACTER</a:t>
                      </a:r>
                      <a:endParaRPr lang="en-US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SUMMATION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SHOWS</a:t>
                      </a:r>
                      <a:r>
                        <a:rPr lang="en-US" baseline="0" dirty="0" smtClean="0"/>
                        <a:t> SUMMATION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CANNOT BE SUMMED</a:t>
                      </a:r>
                      <a:endParaRPr lang="en-US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REFRACTORY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REFRACTORY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HAVE A REFRACTORY PERIOD</a:t>
                      </a:r>
                      <a:endParaRPr lang="en-US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SITE OF INITIATION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</a:t>
                      </a:r>
                      <a:r>
                        <a:rPr lang="en-US" baseline="0" dirty="0" smtClean="0"/>
                        <a:t> RECEPTORS,SYNAPSES,MOTOR END PLATES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nerve </a:t>
            </a:r>
            <a:r>
              <a:rPr lang="en-US" dirty="0" err="1" smtClean="0"/>
              <a:t>fibres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Acute local potential</a:t>
            </a:r>
          </a:p>
          <a:p>
            <a:r>
              <a:rPr lang="en-US" dirty="0" smtClean="0"/>
              <a:t>Action potential</a:t>
            </a:r>
          </a:p>
          <a:p>
            <a:r>
              <a:rPr lang="en-US" dirty="0" err="1" smtClean="0"/>
              <a:t>Conductivity</a:t>
            </a:r>
            <a:r>
              <a:rPr lang="en-US" dirty="0" err="1" smtClean="0">
                <a:sym typeface="Wingdings" pitchFamily="2" charset="2"/>
              </a:rPr>
              <a:t>ability</a:t>
            </a:r>
            <a:r>
              <a:rPr lang="en-US" dirty="0" smtClean="0">
                <a:sym typeface="Wingdings" pitchFamily="2" charset="2"/>
              </a:rPr>
              <a:t> of nerve </a:t>
            </a:r>
            <a:r>
              <a:rPr lang="en-US" dirty="0" err="1" smtClean="0">
                <a:sym typeface="Wingdings" pitchFamily="2" charset="2"/>
              </a:rPr>
              <a:t>fibre</a:t>
            </a:r>
            <a:r>
              <a:rPr lang="en-US" dirty="0" smtClean="0">
                <a:sym typeface="Wingdings" pitchFamily="2" charset="2"/>
              </a:rPr>
              <a:t> to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transmit impulses from one point to the other</a:t>
            </a:r>
          </a:p>
          <a:p>
            <a:r>
              <a:rPr lang="en-US" dirty="0" smtClean="0">
                <a:sym typeface="Wingdings" pitchFamily="2" charset="2"/>
              </a:rPr>
              <a:t>All or none response</a:t>
            </a:r>
          </a:p>
          <a:p>
            <a:r>
              <a:rPr lang="en-US" dirty="0" smtClean="0">
                <a:sym typeface="Wingdings" pitchFamily="2" charset="2"/>
              </a:rPr>
              <a:t>Summation</a:t>
            </a:r>
          </a:p>
          <a:p>
            <a:r>
              <a:rPr lang="en-US" dirty="0" smtClean="0">
                <a:sym typeface="Wingdings" pitchFamily="2" charset="2"/>
              </a:rPr>
              <a:t>Refractory period</a:t>
            </a:r>
          </a:p>
          <a:p>
            <a:r>
              <a:rPr lang="en-US" dirty="0" smtClean="0">
                <a:sym typeface="Wingdings" pitchFamily="2" charset="2"/>
              </a:rPr>
              <a:t>Strength – duration curve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or more sub- threshold stimuli when combine they cause excitation</a:t>
            </a:r>
          </a:p>
          <a:p>
            <a:r>
              <a:rPr lang="en-US" dirty="0" smtClean="0"/>
              <a:t>Types</a:t>
            </a:r>
          </a:p>
          <a:p>
            <a:pPr>
              <a:buNone/>
            </a:pPr>
            <a:r>
              <a:rPr lang="en-US" dirty="0" smtClean="0"/>
              <a:t>1-temporal summation</a:t>
            </a:r>
          </a:p>
          <a:p>
            <a:pPr>
              <a:buNone/>
            </a:pPr>
            <a:r>
              <a:rPr lang="en-US" dirty="0" smtClean="0"/>
              <a:t>2-spatial summation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46-f01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10400"/>
          </a:xfr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Refractory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During the period in which an excitable membrane is producing an action potential in response to a supra-threshold stimulus , it will not respond to second stimulus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Absolute refractory period</a:t>
            </a:r>
          </a:p>
          <a:p>
            <a:pPr>
              <a:buNone/>
            </a:pPr>
            <a:r>
              <a:rPr lang="en-US" dirty="0" smtClean="0"/>
              <a:t>     during the initial portion of spike ,the membrane cannot respond to any stimulus ,how so ever intense it may be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refractory period</a:t>
            </a:r>
          </a:p>
          <a:p>
            <a:pPr>
              <a:buNone/>
            </a:pPr>
            <a:r>
              <a:rPr lang="en-US" dirty="0" smtClean="0"/>
              <a:t>     -  during this period an action potential can be produced by an intense stimulus</a:t>
            </a:r>
          </a:p>
          <a:p>
            <a:pPr>
              <a:buNone/>
            </a:pPr>
            <a:r>
              <a:rPr lang="en-US" dirty="0" smtClean="0"/>
              <a:t>   - sodium channels are about to close and potassium channels are open</a:t>
            </a:r>
          </a:p>
          <a:p>
            <a:pPr>
              <a:buNone/>
            </a:pPr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5-f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–duration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Two factors control the strength of stimulus</a:t>
            </a:r>
          </a:p>
          <a:p>
            <a:pPr>
              <a:buNone/>
            </a:pPr>
            <a:r>
              <a:rPr lang="en-US" dirty="0" smtClean="0"/>
              <a:t>1-the voltage applied</a:t>
            </a:r>
          </a:p>
          <a:p>
            <a:pPr>
              <a:buNone/>
            </a:pPr>
            <a:r>
              <a:rPr lang="en-US" dirty="0" smtClean="0"/>
              <a:t>2-the duration of stimulus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AXON(nerve </a:t>
            </a:r>
            <a:r>
              <a:rPr lang="en-US" dirty="0" err="1" smtClean="0"/>
              <a:t>fibre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Axon hillock</a:t>
            </a:r>
          </a:p>
          <a:p>
            <a:r>
              <a:rPr lang="en-US" dirty="0" smtClean="0"/>
              <a:t>Initial segment of axon</a:t>
            </a:r>
          </a:p>
          <a:p>
            <a:r>
              <a:rPr lang="en-US" dirty="0" err="1" smtClean="0"/>
              <a:t>Myelinated</a:t>
            </a:r>
            <a:r>
              <a:rPr lang="en-US" dirty="0" smtClean="0"/>
              <a:t> nerve </a:t>
            </a:r>
            <a:r>
              <a:rPr lang="en-US" dirty="0" err="1" smtClean="0"/>
              <a:t>fibres</a:t>
            </a:r>
            <a:endParaRPr lang="en-US" dirty="0" smtClean="0"/>
          </a:p>
          <a:p>
            <a:r>
              <a:rPr lang="en-US" dirty="0" smtClean="0"/>
              <a:t>Un-</a:t>
            </a:r>
            <a:r>
              <a:rPr lang="en-US" dirty="0" err="1" smtClean="0"/>
              <a:t>myelinated</a:t>
            </a:r>
            <a:r>
              <a:rPr lang="en-US" dirty="0" smtClean="0"/>
              <a:t> nerve </a:t>
            </a:r>
            <a:r>
              <a:rPr lang="en-US" dirty="0" err="1" smtClean="0"/>
              <a:t>fibres</a:t>
            </a:r>
            <a:endParaRPr lang="en-US" dirty="0" smtClean="0"/>
          </a:p>
          <a:p>
            <a:r>
              <a:rPr lang="en-US" dirty="0" smtClean="0"/>
              <a:t>In CNS </a:t>
            </a:r>
            <a:r>
              <a:rPr lang="en-US" dirty="0" err="1" smtClean="0"/>
              <a:t>oligodendrocytes</a:t>
            </a:r>
            <a:r>
              <a:rPr lang="en-US" dirty="0" smtClean="0"/>
              <a:t> form myelin</a:t>
            </a:r>
          </a:p>
          <a:p>
            <a:r>
              <a:rPr lang="en-US" dirty="0" smtClean="0"/>
              <a:t>Outside the CNS </a:t>
            </a:r>
            <a:r>
              <a:rPr lang="en-US" dirty="0" err="1" smtClean="0"/>
              <a:t>schwann</a:t>
            </a:r>
            <a:r>
              <a:rPr lang="en-US" dirty="0" smtClean="0"/>
              <a:t> cells form myelin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Rheobase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It is the minimum voltage value of the stimulus which when applied for an adequately prolonged time will be able to reach the threshold level and will give rise an action potential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r>
              <a:rPr lang="en-US" dirty="0" smtClean="0"/>
              <a:t>The minimum time required by current equal to </a:t>
            </a:r>
            <a:r>
              <a:rPr lang="en-US" dirty="0" err="1" smtClean="0"/>
              <a:t>rheobase</a:t>
            </a:r>
            <a:r>
              <a:rPr lang="en-US" dirty="0" smtClean="0"/>
              <a:t> ,to induce an action potential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Chronaxie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dirty="0" smtClean="0"/>
              <a:t>It is the minimum duration for which a stimulus equal to twice the </a:t>
            </a:r>
            <a:r>
              <a:rPr lang="en-US" dirty="0" err="1" smtClean="0"/>
              <a:t>rheobase</a:t>
            </a:r>
            <a:r>
              <a:rPr lang="en-US" dirty="0" smtClean="0"/>
              <a:t> value has to be applied to create an action potential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Injuries to nervous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transection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crushing of nerve </a:t>
            </a:r>
            <a:r>
              <a:rPr lang="en-US" dirty="0" err="1" smtClean="0"/>
              <a:t>fibres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interference with their blood supply</a:t>
            </a:r>
          </a:p>
          <a:p>
            <a:pPr>
              <a:buNone/>
            </a:pPr>
            <a:r>
              <a:rPr lang="en-US" dirty="0" smtClean="0"/>
              <a:t>     infections</a:t>
            </a:r>
          </a:p>
          <a:p>
            <a:pPr>
              <a:buNone/>
            </a:pPr>
            <a:r>
              <a:rPr lang="en-US" dirty="0" smtClean="0"/>
              <a:t>     carcinomas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648200"/>
          </a:xfrm>
        </p:spPr>
        <p:txBody>
          <a:bodyPr/>
          <a:lstStyle/>
          <a:p>
            <a:r>
              <a:rPr lang="en-US" dirty="0" smtClean="0"/>
              <a:t>First degree injuries</a:t>
            </a:r>
          </a:p>
          <a:p>
            <a:r>
              <a:rPr lang="en-US" dirty="0" smtClean="0"/>
              <a:t>Second degree injuries</a:t>
            </a:r>
          </a:p>
          <a:p>
            <a:r>
              <a:rPr lang="en-US" dirty="0" smtClean="0"/>
              <a:t>Third degree injuries </a:t>
            </a:r>
          </a:p>
          <a:p>
            <a:r>
              <a:rPr lang="en-US" dirty="0" smtClean="0"/>
              <a:t>Fourth degree injuries </a:t>
            </a:r>
          </a:p>
          <a:p>
            <a:r>
              <a:rPr lang="en-US" dirty="0" smtClean="0"/>
              <a:t>Fifth degree injuries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5-f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neurons respond to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r>
              <a:rPr lang="en-US" dirty="0" smtClean="0"/>
              <a:t>Retrograde </a:t>
            </a:r>
            <a:r>
              <a:rPr lang="en-US" dirty="0" err="1" smtClean="0"/>
              <a:t>chromatolysis</a:t>
            </a:r>
            <a:endParaRPr lang="en-US" dirty="0" smtClean="0"/>
          </a:p>
          <a:p>
            <a:r>
              <a:rPr lang="en-US" dirty="0" err="1" smtClean="0"/>
              <a:t>Wallerian</a:t>
            </a:r>
            <a:r>
              <a:rPr lang="en-US" dirty="0" smtClean="0"/>
              <a:t> degeneration</a:t>
            </a:r>
          </a:p>
          <a:p>
            <a:r>
              <a:rPr lang="en-US" dirty="0" smtClean="0"/>
              <a:t>Regeneration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content\ch07\0139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7848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Retrograde </a:t>
            </a:r>
            <a:r>
              <a:rPr lang="en-US" dirty="0" err="1" smtClean="0"/>
              <a:t>chromatolysis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dirty="0" err="1" smtClean="0"/>
              <a:t>Nissle</a:t>
            </a:r>
            <a:r>
              <a:rPr lang="en-US" dirty="0" smtClean="0"/>
              <a:t> substance disperses</a:t>
            </a:r>
          </a:p>
          <a:p>
            <a:r>
              <a:rPr lang="en-US" dirty="0" smtClean="0"/>
              <a:t>Cell body swells up</a:t>
            </a:r>
          </a:p>
          <a:p>
            <a:r>
              <a:rPr lang="en-US" dirty="0" smtClean="0"/>
              <a:t>Nucleus moves to an eccentric 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Wallerian</a:t>
            </a:r>
            <a:r>
              <a:rPr lang="en-US" dirty="0" smtClean="0"/>
              <a:t> degeneration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648200"/>
          </a:xfrm>
        </p:spPr>
        <p:txBody>
          <a:bodyPr/>
          <a:lstStyle/>
          <a:p>
            <a:r>
              <a:rPr lang="en-US" dirty="0" err="1" smtClean="0"/>
              <a:t>Axoplasm</a:t>
            </a:r>
            <a:r>
              <a:rPr lang="en-US" dirty="0" smtClean="0"/>
              <a:t> and </a:t>
            </a:r>
            <a:r>
              <a:rPr lang="en-US" dirty="0" err="1" smtClean="0"/>
              <a:t>axolemma</a:t>
            </a:r>
            <a:r>
              <a:rPr lang="en-US" dirty="0" smtClean="0"/>
              <a:t> become </a:t>
            </a:r>
            <a:r>
              <a:rPr lang="en-US" dirty="0" err="1" smtClean="0"/>
              <a:t>tortious</a:t>
            </a:r>
            <a:r>
              <a:rPr lang="en-US" dirty="0" smtClean="0"/>
              <a:t> ,divide and get fragmented</a:t>
            </a:r>
          </a:p>
          <a:p>
            <a:r>
              <a:rPr lang="en-US" dirty="0" smtClean="0"/>
              <a:t>Myelin sheath break up into lipoid droplets</a:t>
            </a:r>
          </a:p>
          <a:p>
            <a:r>
              <a:rPr lang="en-US" dirty="0" err="1" smtClean="0"/>
              <a:t>phagocytosis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8292</TotalTime>
  <Words>1872</Words>
  <Application>Microsoft Office PowerPoint</Application>
  <PresentationFormat>On-screen Show (4:3)</PresentationFormat>
  <Paragraphs>412</Paragraphs>
  <Slides>105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6" baseType="lpstr">
      <vt:lpstr>Solstice</vt:lpstr>
      <vt:lpstr>NERVE</vt:lpstr>
      <vt:lpstr>Slide 2</vt:lpstr>
      <vt:lpstr>STRUCTURE OF NEURON</vt:lpstr>
      <vt:lpstr>Slide 4</vt:lpstr>
      <vt:lpstr>Cell body</vt:lpstr>
      <vt:lpstr>Slide 6</vt:lpstr>
      <vt:lpstr>Slide 7</vt:lpstr>
      <vt:lpstr>Slide 8</vt:lpstr>
      <vt:lpstr>Slide 9</vt:lpstr>
      <vt:lpstr>Slide 10</vt:lpstr>
      <vt:lpstr>Slide 11</vt:lpstr>
      <vt:lpstr>Slide 12</vt:lpstr>
      <vt:lpstr>TYPES OF NEURONS</vt:lpstr>
      <vt:lpstr>Slide 14</vt:lpstr>
      <vt:lpstr>Slide 15</vt:lpstr>
      <vt:lpstr>Slide 16</vt:lpstr>
      <vt:lpstr>Slide 17</vt:lpstr>
      <vt:lpstr>Slide 18</vt:lpstr>
      <vt:lpstr>NEUROGLIA(connective tissue of brain)</vt:lpstr>
      <vt:lpstr>Slide 20</vt:lpstr>
      <vt:lpstr>Astrocytes </vt:lpstr>
      <vt:lpstr>Slide 22</vt:lpstr>
      <vt:lpstr>Oligodendrocytes</vt:lpstr>
      <vt:lpstr>Slide 24</vt:lpstr>
      <vt:lpstr>Slide 25</vt:lpstr>
      <vt:lpstr>Microglia</vt:lpstr>
      <vt:lpstr>Ependymal cells</vt:lpstr>
      <vt:lpstr>Schwann cells</vt:lpstr>
      <vt:lpstr>Satellite cells</vt:lpstr>
      <vt:lpstr>synapses</vt:lpstr>
      <vt:lpstr>Chemical  synapses</vt:lpstr>
      <vt:lpstr>Electrical synapses</vt:lpstr>
      <vt:lpstr>Physiological anatomy</vt:lpstr>
      <vt:lpstr>Pre synaptic terminals</vt:lpstr>
      <vt:lpstr>Slide 35</vt:lpstr>
      <vt:lpstr>Structure of receptor protein</vt:lpstr>
      <vt:lpstr>Slide 37</vt:lpstr>
      <vt:lpstr>Ion channel</vt:lpstr>
      <vt:lpstr>Slide 39</vt:lpstr>
      <vt:lpstr>Second messenger activator</vt:lpstr>
      <vt:lpstr>Three components of G-protein</vt:lpstr>
      <vt:lpstr>Slide 42</vt:lpstr>
      <vt:lpstr>Alpha component can activate</vt:lpstr>
      <vt:lpstr>Excitatory receptors cause excitation by</vt:lpstr>
      <vt:lpstr>Inhibitory receptors cause inhibition by</vt:lpstr>
      <vt:lpstr>Diffusion potential</vt:lpstr>
      <vt:lpstr>Nernst potential</vt:lpstr>
      <vt:lpstr>Slide 48</vt:lpstr>
      <vt:lpstr>Slide 49</vt:lpstr>
      <vt:lpstr>Slide 50</vt:lpstr>
      <vt:lpstr>Slide 51</vt:lpstr>
      <vt:lpstr>Calculation of diffusion potential when membrane is permeable to different ions</vt:lpstr>
      <vt:lpstr>Slide 53</vt:lpstr>
      <vt:lpstr>Resting membrane potential of nerves</vt:lpstr>
      <vt:lpstr>Transport properties of resting nerve membrane</vt:lpstr>
      <vt:lpstr>Slide 56</vt:lpstr>
      <vt:lpstr>Slide 57</vt:lpstr>
      <vt:lpstr>Slide 58</vt:lpstr>
      <vt:lpstr>Origin of normal resting membrane potential</vt:lpstr>
      <vt:lpstr>Acute local potential(graded potential)</vt:lpstr>
      <vt:lpstr>Slide 61</vt:lpstr>
      <vt:lpstr>Slide 62</vt:lpstr>
      <vt:lpstr>Nerve action potential</vt:lpstr>
      <vt:lpstr>Stages of action potential</vt:lpstr>
      <vt:lpstr>Slide 65</vt:lpstr>
      <vt:lpstr>Slide 66</vt:lpstr>
      <vt:lpstr>Resting stage</vt:lpstr>
      <vt:lpstr>Depolarization stage</vt:lpstr>
      <vt:lpstr>Repolarization stage</vt:lpstr>
      <vt:lpstr>Positive after potential</vt:lpstr>
      <vt:lpstr>Slide 71</vt:lpstr>
      <vt:lpstr>Initiation of action potential</vt:lpstr>
      <vt:lpstr>Propagation of action potential</vt:lpstr>
      <vt:lpstr>Properties of propagation</vt:lpstr>
      <vt:lpstr>Effect of myelin sheath on propagation of action potential</vt:lpstr>
      <vt:lpstr>Slide 76</vt:lpstr>
      <vt:lpstr>Slide 77</vt:lpstr>
      <vt:lpstr>Slide 78</vt:lpstr>
      <vt:lpstr>Slide 79</vt:lpstr>
      <vt:lpstr>Factors affecting action potential in nerves</vt:lpstr>
      <vt:lpstr>Comparison btw. Graded and action potential</vt:lpstr>
      <vt:lpstr>Properties of nerve fibres</vt:lpstr>
      <vt:lpstr>Summation </vt:lpstr>
      <vt:lpstr>Slide 84</vt:lpstr>
      <vt:lpstr>Refractory period</vt:lpstr>
      <vt:lpstr>Types </vt:lpstr>
      <vt:lpstr>Slide 87</vt:lpstr>
      <vt:lpstr>Slide 88</vt:lpstr>
      <vt:lpstr>Strength –duration curve</vt:lpstr>
      <vt:lpstr>Rheobase </vt:lpstr>
      <vt:lpstr>Utilization time</vt:lpstr>
      <vt:lpstr>Chronaxie </vt:lpstr>
      <vt:lpstr>Injuries to nervous tissue</vt:lpstr>
      <vt:lpstr>Classification</vt:lpstr>
      <vt:lpstr>Slide 95</vt:lpstr>
      <vt:lpstr>How neurons respond to injuries</vt:lpstr>
      <vt:lpstr>Slide 97</vt:lpstr>
      <vt:lpstr>Retrograde chromatolysis</vt:lpstr>
      <vt:lpstr>Wallerian degeneration</vt:lpstr>
      <vt:lpstr>Regeneration(of distal segment)</vt:lpstr>
      <vt:lpstr>Neurotrophins </vt:lpstr>
      <vt:lpstr>Examples of neurotrophins</vt:lpstr>
      <vt:lpstr>Multiple sclerosis</vt:lpstr>
      <vt:lpstr>INVESTIGATIONS</vt:lpstr>
      <vt:lpstr>Guillain – barre syndrom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 SYSTEM TITLE</dc:title>
  <dc:creator>DR SHAHID MAHMOOD</dc:creator>
  <cp:lastModifiedBy>Umair</cp:lastModifiedBy>
  <cp:revision>558</cp:revision>
  <dcterms:created xsi:type="dcterms:W3CDTF">2012-03-26T09:01:14Z</dcterms:created>
  <dcterms:modified xsi:type="dcterms:W3CDTF">2017-03-23T18:36:38Z</dcterms:modified>
</cp:coreProperties>
</file>