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45"/>
  </p:handoutMasterIdLst>
  <p:sldIdLst>
    <p:sldId id="256" r:id="rId2"/>
    <p:sldId id="257" r:id="rId3"/>
    <p:sldId id="258" r:id="rId4"/>
    <p:sldId id="259" r:id="rId5"/>
    <p:sldId id="260" r:id="rId6"/>
    <p:sldId id="288"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89" r:id="rId21"/>
    <p:sldId id="275" r:id="rId22"/>
    <p:sldId id="277" r:id="rId23"/>
    <p:sldId id="276" r:id="rId24"/>
    <p:sldId id="278" r:id="rId25"/>
    <p:sldId id="279" r:id="rId26"/>
    <p:sldId id="290" r:id="rId27"/>
    <p:sldId id="291" r:id="rId28"/>
    <p:sldId id="280" r:id="rId29"/>
    <p:sldId id="292" r:id="rId30"/>
    <p:sldId id="281" r:id="rId31"/>
    <p:sldId id="282" r:id="rId32"/>
    <p:sldId id="283" r:id="rId33"/>
    <p:sldId id="284" r:id="rId34"/>
    <p:sldId id="285" r:id="rId35"/>
    <p:sldId id="286" r:id="rId36"/>
    <p:sldId id="293" r:id="rId37"/>
    <p:sldId id="287" r:id="rId38"/>
    <p:sldId id="294" r:id="rId39"/>
    <p:sldId id="295" r:id="rId40"/>
    <p:sldId id="296" r:id="rId41"/>
    <p:sldId id="297" r:id="rId42"/>
    <p:sldId id="298" r:id="rId43"/>
    <p:sldId id="299" r:id="rId44"/>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8480663C-77E8-478A-A75E-0CABBBE329C0}" type="datetimeFigureOut">
              <a:rPr lang="en-US" smtClean="0"/>
              <a:t>11/13/2016</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727AAC2E-5C3F-49B1-B408-706DE68CAE85}"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11/13/2016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11/13/2016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11/13/2016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11/13/2016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11/13/2016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11/13/2016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11/13/2016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11/13/2016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11/13/2016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11/13/2016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11/13/2016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11/13/2016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11/13/2016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0"/>
            <a:ext cx="8825658" cy="3329581"/>
          </a:xfrm>
        </p:spPr>
        <p:txBody>
          <a:bodyPr/>
          <a:lstStyle/>
          <a:p>
            <a:r>
              <a:rPr lang="en-US" dirty="0" smtClean="0"/>
              <a:t>Riboflavin</a:t>
            </a:r>
            <a:endParaRPr lang="en-US" dirty="0"/>
          </a:p>
        </p:txBody>
      </p:sp>
      <p:sp>
        <p:nvSpPr>
          <p:cNvPr id="5" name="Heptagon 4"/>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6" name="Subtitle 5"/>
          <p:cNvSpPr>
            <a:spLocks noGrp="1"/>
          </p:cNvSpPr>
          <p:nvPr>
            <p:ph type="subTitle" idx="1"/>
          </p:nvPr>
        </p:nvSpPr>
        <p:spPr/>
        <p:txBody>
          <a:bodyPr/>
          <a:lstStyle/>
          <a:p>
            <a:endParaRPr lang="en-US"/>
          </a:p>
        </p:txBody>
      </p:sp>
    </p:spTree>
    <p:extLst>
      <p:ext uri="{BB962C8B-B14F-4D97-AF65-F5344CB8AC3E}">
        <p14:creationId xmlns="" xmlns:p14="http://schemas.microsoft.com/office/powerpoint/2010/main" val="1527420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013" y="509790"/>
            <a:ext cx="8825660" cy="1653180"/>
          </a:xfrm>
        </p:spPr>
        <p:txBody>
          <a:bodyPr/>
          <a:lstStyle/>
          <a:p>
            <a:r>
              <a:rPr lang="en-US" dirty="0" smtClean="0"/>
              <a:t>            Metabolism</a:t>
            </a:r>
            <a:endParaRPr lang="en-US" dirty="0"/>
          </a:p>
        </p:txBody>
      </p:sp>
      <p:sp>
        <p:nvSpPr>
          <p:cNvPr id="3" name="Text Placeholder 2"/>
          <p:cNvSpPr>
            <a:spLocks noGrp="1"/>
          </p:cNvSpPr>
          <p:nvPr>
            <p:ph type="body" idx="1"/>
          </p:nvPr>
        </p:nvSpPr>
        <p:spPr>
          <a:xfrm>
            <a:off x="1077680" y="2497820"/>
            <a:ext cx="8825659" cy="1597661"/>
          </a:xfrm>
        </p:spPr>
        <p:txBody>
          <a:bodyPr/>
          <a:lstStyle/>
          <a:p>
            <a:r>
              <a:rPr lang="en-US" sz="3600" dirty="0"/>
              <a:t>Digestion, Absorption, and Transport </a:t>
            </a:r>
          </a:p>
        </p:txBody>
      </p:sp>
      <p:sp>
        <p:nvSpPr>
          <p:cNvPr id="4" name="Heptagon 3"/>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11</a:t>
            </a:r>
            <a:endParaRPr lang="en-US" sz="1400" dirty="0"/>
          </a:p>
        </p:txBody>
      </p:sp>
    </p:spTree>
    <p:extLst>
      <p:ext uri="{BB962C8B-B14F-4D97-AF65-F5344CB8AC3E}">
        <p14:creationId xmlns="" xmlns:p14="http://schemas.microsoft.com/office/powerpoint/2010/main" val="480031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04988"/>
            <a:ext cx="9404723" cy="1400530"/>
          </a:xfrm>
        </p:spPr>
        <p:txBody>
          <a:bodyPr/>
          <a:lstStyle/>
          <a:p>
            <a:r>
              <a:rPr lang="en-US" dirty="0" smtClean="0"/>
              <a:t>Contin………..</a:t>
            </a:r>
            <a:endParaRPr lang="en-US" dirty="0"/>
          </a:p>
        </p:txBody>
      </p:sp>
      <p:sp>
        <p:nvSpPr>
          <p:cNvPr id="3" name="Content Placeholder 2"/>
          <p:cNvSpPr>
            <a:spLocks noGrp="1"/>
          </p:cNvSpPr>
          <p:nvPr>
            <p:ph idx="1"/>
          </p:nvPr>
        </p:nvSpPr>
        <p:spPr>
          <a:xfrm>
            <a:off x="645130" y="1099882"/>
            <a:ext cx="10804188" cy="5622890"/>
          </a:xfrm>
        </p:spPr>
        <p:txBody>
          <a:bodyPr/>
          <a:lstStyle/>
          <a:p>
            <a:r>
              <a:rPr lang="en-US" dirty="0"/>
              <a:t>Riboflavin is found in feeds as FAD, FMN, and free riboflavin. </a:t>
            </a:r>
            <a:r>
              <a:rPr lang="en-US" dirty="0" smtClean="0"/>
              <a:t>Riboflavin </a:t>
            </a:r>
            <a:r>
              <a:rPr lang="en-US" dirty="0"/>
              <a:t>covalently bound to protein is released by proteolysis digestion. Phosphorylated forms (FAD, FMN) of the riboflavin are hydrolyzed by phosphatases in the upper gastrointestinal tract to free the vitamin for absorption</a:t>
            </a:r>
            <a:r>
              <a:rPr lang="en-US" dirty="0" smtClean="0"/>
              <a:t>.</a:t>
            </a:r>
          </a:p>
          <a:p>
            <a:r>
              <a:rPr lang="en-US" dirty="0"/>
              <a:t> Free riboflavin enters mucosal cells of the small intestine after apparently </a:t>
            </a:r>
            <a:r>
              <a:rPr lang="en-US" dirty="0" smtClean="0"/>
              <a:t>being </a:t>
            </a:r>
            <a:r>
              <a:rPr lang="en-US" dirty="0"/>
              <a:t>absorbed in all parts of the small intestine. In a comparison between jejunal and ileal cells from guinea pigs, cells from both portions of the small intestine transported riboflavin almost equally (Hegazy and Schwenk, 1983</a:t>
            </a:r>
            <a:r>
              <a:rPr lang="en-US" dirty="0" smtClean="0"/>
              <a:t>).</a:t>
            </a:r>
          </a:p>
          <a:p>
            <a:r>
              <a:rPr lang="en-US" dirty="0"/>
              <a:t>Cells from deficient animals have a greater maximal absorption uptake of riboflavin (Rose et al., 1986). At low </a:t>
            </a:r>
            <a:r>
              <a:rPr lang="en-US" dirty="0" smtClean="0"/>
              <a:t>concentrations</a:t>
            </a:r>
            <a:r>
              <a:rPr lang="en-US" dirty="0"/>
              <a:t>, riboflavin absorption is an active Na+-dependent carrier-mediated process (Hegazy and Schwenk, 1983). However, Said et al. (1993a,b) suggest that the carrier-mediated system in the rabbit is Na+- and pH-in- dependent in nature and transports the substrate rather by an </a:t>
            </a:r>
            <a:r>
              <a:rPr lang="en-US" dirty="0" smtClean="0"/>
              <a:t>electroneutral </a:t>
            </a:r>
            <a:r>
              <a:rPr lang="en-US" dirty="0"/>
              <a:t>process</a:t>
            </a:r>
            <a:r>
              <a:rPr lang="en-US" dirty="0" smtClean="0"/>
              <a:t>.</a:t>
            </a:r>
          </a:p>
          <a:p>
            <a:r>
              <a:rPr lang="en-US" dirty="0"/>
              <a:t> At high concentrations, riboflavin is absorbed by passive diffusion, proportional to concentration (Middleton, 1990). </a:t>
            </a:r>
          </a:p>
        </p:txBody>
      </p:sp>
      <p:sp>
        <p:nvSpPr>
          <p:cNvPr id="4" name="Heptagon 3"/>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12</a:t>
            </a:r>
            <a:endParaRPr lang="en-US" sz="1400" dirty="0"/>
          </a:p>
        </p:txBody>
      </p:sp>
    </p:spTree>
    <p:extLst>
      <p:ext uri="{BB962C8B-B14F-4D97-AF65-F5344CB8AC3E}">
        <p14:creationId xmlns="" xmlns:p14="http://schemas.microsoft.com/office/powerpoint/2010/main" val="3304955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21" y="92109"/>
            <a:ext cx="9404723" cy="1400530"/>
          </a:xfrm>
        </p:spPr>
        <p:txBody>
          <a:bodyPr/>
          <a:lstStyle/>
          <a:p>
            <a:r>
              <a:rPr lang="en-US" dirty="0" smtClean="0"/>
              <a:t>Contin………..</a:t>
            </a:r>
            <a:endParaRPr lang="en-US" dirty="0"/>
          </a:p>
        </p:txBody>
      </p:sp>
      <p:sp>
        <p:nvSpPr>
          <p:cNvPr id="3" name="Content Placeholder 2"/>
          <p:cNvSpPr>
            <a:spLocks noGrp="1"/>
          </p:cNvSpPr>
          <p:nvPr>
            <p:ph idx="1"/>
          </p:nvPr>
        </p:nvSpPr>
        <p:spPr>
          <a:xfrm>
            <a:off x="502277" y="983971"/>
            <a:ext cx="11294772" cy="5558497"/>
          </a:xfrm>
        </p:spPr>
        <p:txBody>
          <a:bodyPr>
            <a:normAutofit lnSpcReduction="10000"/>
          </a:bodyPr>
          <a:lstStyle/>
          <a:p>
            <a:r>
              <a:rPr lang="en-US" dirty="0"/>
              <a:t> In mucosal cells, much of the riboflavin is phosphorylated to FMN by flavokinase. </a:t>
            </a:r>
            <a:endParaRPr lang="en-US" dirty="0" smtClean="0"/>
          </a:p>
          <a:p>
            <a:r>
              <a:rPr lang="en-US" dirty="0"/>
              <a:t>  Riboflavin enters the blood as both FMN and the free vitamin. </a:t>
            </a:r>
            <a:endParaRPr lang="en-US" dirty="0" smtClean="0"/>
          </a:p>
          <a:p>
            <a:r>
              <a:rPr lang="en-US" dirty="0"/>
              <a:t>In tissues, most of the FMN is then converted to the other coenzyme FAD by FAD-</a:t>
            </a:r>
            <a:r>
              <a:rPr lang="en-US" dirty="0" err="1"/>
              <a:t>pyrophosphorylase</a:t>
            </a:r>
            <a:r>
              <a:rPr lang="en-US" dirty="0"/>
              <a:t>. </a:t>
            </a:r>
            <a:endParaRPr lang="en-US" dirty="0" smtClean="0"/>
          </a:p>
          <a:p>
            <a:r>
              <a:rPr lang="en-US" dirty="0"/>
              <a:t>Transport of flavin by blood plasma is known to involve both loose association with albumin and tight associations with some globulins (McCormick, 1990</a:t>
            </a:r>
            <a:r>
              <a:rPr lang="en-US" dirty="0" smtClean="0"/>
              <a:t>).</a:t>
            </a:r>
          </a:p>
          <a:p>
            <a:r>
              <a:rPr lang="en-US" dirty="0" smtClean="0"/>
              <a:t>A </a:t>
            </a:r>
            <a:r>
              <a:rPr lang="en-US" dirty="0"/>
              <a:t>genetically controlled riboflavin-binding protein is present in serum and eggs. There is a hereditary recessive disorder in </a:t>
            </a:r>
            <a:r>
              <a:rPr lang="en-US" dirty="0" smtClean="0"/>
              <a:t>chickens renal riboflavin uriain </a:t>
            </a:r>
            <a:r>
              <a:rPr lang="en-US" dirty="0"/>
              <a:t>which the riboflavin-binding protein is absent (White, 1996). Eggs become riboflavin deficient, and embryos generally do not survive beyond the fourteenth day of incubation (Clagett, 1971). Also, if riboflavin-binding protein is in excess, it can </a:t>
            </a:r>
            <a:r>
              <a:rPr lang="en-US" dirty="0" smtClean="0"/>
              <a:t>diminish </a:t>
            </a:r>
            <a:r>
              <a:rPr lang="en-US" dirty="0"/>
              <a:t>riboflavin availability to the chicken embryo (Lee and White, 1996).</a:t>
            </a:r>
          </a:p>
          <a:p>
            <a:r>
              <a:rPr lang="en-US" dirty="0"/>
              <a:t>Much of the control of riboflavin utilization is at the level of flavo- coenzyme formation. Hormonal control affects riboflavin metabolism, and specific binding proteins can be greatly increased by estrogen ad- ministration (Rivlin, 1984). Thyroid hormones enhance conversion of riboflavin into its coenzyme derivatives and hypothyroidism decreases it. </a:t>
            </a:r>
          </a:p>
        </p:txBody>
      </p:sp>
      <p:sp>
        <p:nvSpPr>
          <p:cNvPr id="4" name="Heptagon 3"/>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13</a:t>
            </a:r>
            <a:endParaRPr lang="en-US" sz="1400" dirty="0"/>
          </a:p>
        </p:txBody>
      </p:sp>
    </p:spTree>
    <p:extLst>
      <p:ext uri="{BB962C8B-B14F-4D97-AF65-F5344CB8AC3E}">
        <p14:creationId xmlns="" xmlns:p14="http://schemas.microsoft.com/office/powerpoint/2010/main" val="3947354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Tissue Distribution, Storage, and </a:t>
            </a:r>
            <a:r>
              <a:rPr lang="en-US" dirty="0" smtClean="0"/>
              <a:t>               Excretion </a:t>
            </a:r>
            <a:endParaRPr lang="en-US" dirty="0"/>
          </a:p>
        </p:txBody>
      </p:sp>
      <p:sp>
        <p:nvSpPr>
          <p:cNvPr id="3" name="Heptagon 2"/>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14</a:t>
            </a:r>
            <a:endParaRPr lang="en-US" sz="1400" dirty="0"/>
          </a:p>
        </p:txBody>
      </p:sp>
    </p:spTree>
    <p:extLst>
      <p:ext uri="{BB962C8B-B14F-4D97-AF65-F5344CB8AC3E}">
        <p14:creationId xmlns="" xmlns:p14="http://schemas.microsoft.com/office/powerpoint/2010/main" val="2003030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35218"/>
            <a:ext cx="9404723" cy="1400530"/>
          </a:xfrm>
        </p:spPr>
        <p:txBody>
          <a:bodyPr/>
          <a:lstStyle/>
          <a:p>
            <a:r>
              <a:rPr lang="en-US" dirty="0" smtClean="0"/>
              <a:t>Contin…….</a:t>
            </a:r>
            <a:endParaRPr lang="en-US" dirty="0"/>
          </a:p>
        </p:txBody>
      </p:sp>
      <p:sp>
        <p:nvSpPr>
          <p:cNvPr id="3" name="Content Placeholder 2"/>
          <p:cNvSpPr>
            <a:spLocks noGrp="1"/>
          </p:cNvSpPr>
          <p:nvPr>
            <p:ph idx="1"/>
          </p:nvPr>
        </p:nvSpPr>
        <p:spPr>
          <a:xfrm>
            <a:off x="645130" y="948018"/>
            <a:ext cx="10949970" cy="5668682"/>
          </a:xfrm>
        </p:spPr>
        <p:txBody>
          <a:bodyPr/>
          <a:lstStyle/>
          <a:p>
            <a:r>
              <a:rPr lang="en-US" dirty="0"/>
              <a:t>Animals do not appear to have the ability to store appreciable amounts of riboflavin; the liver, kidney, and heart have the richest </a:t>
            </a:r>
            <a:r>
              <a:rPr lang="en-US" dirty="0" smtClean="0"/>
              <a:t>concentrations</a:t>
            </a:r>
            <a:r>
              <a:rPr lang="en-US" dirty="0"/>
              <a:t>. </a:t>
            </a:r>
            <a:endParaRPr lang="en-US" dirty="0" smtClean="0"/>
          </a:p>
          <a:p>
            <a:r>
              <a:rPr lang="en-US" dirty="0"/>
              <a:t> Liver, the major site of storage, contains about one-third of the total body flavins. A significant amount of free riboflavin exists in retinal tissue, but its function is unclear. Free riboflavin constitutes less than 5% of the stored flavins, with 70 to 90% in the form of FAD</a:t>
            </a:r>
            <a:r>
              <a:rPr lang="en-US" dirty="0" smtClean="0"/>
              <a:t>.</a:t>
            </a:r>
          </a:p>
          <a:p>
            <a:r>
              <a:rPr lang="en-US" dirty="0"/>
              <a:t> In- takes of riboflavin above current needs are rapidly excreted in urine, </a:t>
            </a:r>
            <a:r>
              <a:rPr lang="en-US" dirty="0" smtClean="0"/>
              <a:t>primarily </a:t>
            </a:r>
            <a:r>
              <a:rPr lang="en-US" dirty="0"/>
              <a:t>as free riboflavin. The kidney excretes both riboflavin and FMN, the latter being dephosphorylated in the bladder. Minor quantities of </a:t>
            </a:r>
            <a:r>
              <a:rPr lang="en-US" dirty="0" smtClean="0"/>
              <a:t>absorbed </a:t>
            </a:r>
            <a:r>
              <a:rPr lang="en-US" dirty="0"/>
              <a:t>riboflavin are excreted in feces, bile, and sweat.</a:t>
            </a:r>
          </a:p>
          <a:p>
            <a:endParaRPr lang="en-US" dirty="0"/>
          </a:p>
          <a:p>
            <a:endParaRPr lang="en-US" dirty="0"/>
          </a:p>
        </p:txBody>
      </p:sp>
      <p:sp>
        <p:nvSpPr>
          <p:cNvPr id="4" name="Heptagon 3"/>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15</a:t>
            </a:r>
            <a:endParaRPr lang="en-US" sz="1400" dirty="0"/>
          </a:p>
        </p:txBody>
      </p:sp>
    </p:spTree>
    <p:extLst>
      <p:ext uri="{BB962C8B-B14F-4D97-AF65-F5344CB8AC3E}">
        <p14:creationId xmlns="" xmlns:p14="http://schemas.microsoft.com/office/powerpoint/2010/main" val="2172417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Heptagon 2"/>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16</a:t>
            </a:r>
            <a:endParaRPr lang="en-US" sz="1400" dirty="0"/>
          </a:p>
        </p:txBody>
      </p:sp>
    </p:spTree>
    <p:extLst>
      <p:ext uri="{BB962C8B-B14F-4D97-AF65-F5344CB8AC3E}">
        <p14:creationId xmlns="" xmlns:p14="http://schemas.microsoft.com/office/powerpoint/2010/main" val="2737064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1" y="97118"/>
            <a:ext cx="9404723" cy="1400530"/>
          </a:xfrm>
        </p:spPr>
        <p:txBody>
          <a:bodyPr/>
          <a:lstStyle/>
          <a:p>
            <a:r>
              <a:rPr lang="en-US" dirty="0" smtClean="0"/>
              <a:t>Contin……</a:t>
            </a:r>
            <a:endParaRPr lang="en-US" dirty="0"/>
          </a:p>
        </p:txBody>
      </p:sp>
      <p:sp>
        <p:nvSpPr>
          <p:cNvPr id="3" name="Content Placeholder 2"/>
          <p:cNvSpPr>
            <a:spLocks noGrp="1"/>
          </p:cNvSpPr>
          <p:nvPr>
            <p:ph idx="1"/>
          </p:nvPr>
        </p:nvSpPr>
        <p:spPr>
          <a:xfrm>
            <a:off x="303212" y="797383"/>
            <a:ext cx="11037888" cy="5819317"/>
          </a:xfrm>
        </p:spPr>
        <p:txBody>
          <a:bodyPr/>
          <a:lstStyle/>
          <a:p>
            <a:r>
              <a:rPr lang="en-US" dirty="0"/>
              <a:t>Riboflavin is required as part of many enzymes essential to </a:t>
            </a:r>
            <a:r>
              <a:rPr lang="en-US" dirty="0" smtClean="0"/>
              <a:t>utilization </a:t>
            </a:r>
            <a:r>
              <a:rPr lang="en-US" dirty="0"/>
              <a:t>of carbohydrates, fat, and protein. More than 100 enzymes are known to bind FAD or FMN in animal and microbial systems. </a:t>
            </a:r>
            <a:endParaRPr lang="en-US" dirty="0" smtClean="0"/>
          </a:p>
          <a:p>
            <a:r>
              <a:rPr lang="en-US" dirty="0"/>
              <a:t> </a:t>
            </a:r>
            <a:r>
              <a:rPr lang="en-US" dirty="0" smtClean="0"/>
              <a:t>Riboflavin </a:t>
            </a:r>
            <a:r>
              <a:rPr lang="en-US" dirty="0"/>
              <a:t>and related natural flavins participate in numerous and diverse reactions, perhaps more than for any other vitamin-coenzyme group</a:t>
            </a:r>
            <a:r>
              <a:rPr lang="en-US" dirty="0" smtClean="0"/>
              <a:t>.</a:t>
            </a:r>
          </a:p>
          <a:p>
            <a:r>
              <a:rPr lang="en-US" dirty="0"/>
              <a:t>FMN and FAD, which contain riboflavin, function as prosthetic groups that combine with specific proteins to form active enzymes called flavo- proteins. Most flavoproteins contain the FAD form, and a few contain FMN. Riboflavin in these coenzyme forms acts as an intermediary in the transfer of electrons in biological oxidation-reduction reactions. The </a:t>
            </a:r>
            <a:r>
              <a:rPr lang="en-US" dirty="0" smtClean="0"/>
              <a:t>enzymes </a:t>
            </a:r>
            <a:r>
              <a:rPr lang="en-US" dirty="0"/>
              <a:t>that function aerobically are called oxidases, and those that </a:t>
            </a:r>
            <a:r>
              <a:rPr lang="en-US" dirty="0" smtClean="0"/>
              <a:t>function </a:t>
            </a:r>
            <a:r>
              <a:rPr lang="en-US" dirty="0"/>
              <a:t>anaerobically are called dehydrogenases. </a:t>
            </a:r>
            <a:endParaRPr lang="en-US" dirty="0" smtClean="0"/>
          </a:p>
          <a:p>
            <a:r>
              <a:rPr lang="en-US" dirty="0" smtClean="0"/>
              <a:t>The </a:t>
            </a:r>
            <a:r>
              <a:rPr lang="en-US" dirty="0"/>
              <a:t>general function is in oxidation of substrate and generation of energy (ATP). By involvement in the hydrogen transport system, flavoproteins function by accepting and passing on hydrogen, undergoing alternate oxidation and reduction. </a:t>
            </a:r>
            <a:endParaRPr lang="en-US" dirty="0" smtClean="0"/>
          </a:p>
          <a:p>
            <a:pPr marL="0" indent="0">
              <a:buNone/>
            </a:pPr>
            <a:endParaRPr lang="en-US" dirty="0"/>
          </a:p>
        </p:txBody>
      </p:sp>
      <p:sp>
        <p:nvSpPr>
          <p:cNvPr id="4" name="Heptagon 3"/>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17</a:t>
            </a:r>
            <a:endParaRPr lang="en-US" sz="1400" dirty="0"/>
          </a:p>
        </p:txBody>
      </p:sp>
    </p:spTree>
    <p:extLst>
      <p:ext uri="{BB962C8B-B14F-4D97-AF65-F5344CB8AC3E}">
        <p14:creationId xmlns="" xmlns:p14="http://schemas.microsoft.com/office/powerpoint/2010/main" val="1940953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09818"/>
            <a:ext cx="9404723" cy="1400530"/>
          </a:xfrm>
        </p:spPr>
        <p:txBody>
          <a:bodyPr/>
          <a:lstStyle/>
          <a:p>
            <a:r>
              <a:rPr lang="en-US" dirty="0" smtClean="0"/>
              <a:t>Contin……</a:t>
            </a:r>
            <a:endParaRPr lang="en-US" dirty="0"/>
          </a:p>
        </p:txBody>
      </p:sp>
      <p:sp>
        <p:nvSpPr>
          <p:cNvPr id="3" name="Content Placeholder 2"/>
          <p:cNvSpPr>
            <a:spLocks noGrp="1"/>
          </p:cNvSpPr>
          <p:nvPr>
            <p:ph idx="1"/>
          </p:nvPr>
        </p:nvSpPr>
        <p:spPr>
          <a:xfrm>
            <a:off x="493712" y="922618"/>
            <a:ext cx="11025188" cy="5744882"/>
          </a:xfrm>
        </p:spPr>
        <p:txBody>
          <a:bodyPr/>
          <a:lstStyle/>
          <a:p>
            <a:r>
              <a:rPr lang="en-US" dirty="0"/>
              <a:t>Collectively, the flavoproteins show great versatility in accepting and transferring one or two electrons with a range of potentials. Many flavo- proteins contain a metal (e.g., iron, molybdenum, copper, zinc), and the combination of flavin and metal ion is often involved in the adjustments of these enzymes in transfers between single- and double-electron donors. Xanthine oxidase contains the metals molybdenum and iron. It converts hypoxanthine to xanthine and the latter to uric acid. It also re- acts with aldehydes to form acids, including the conversion of retinal (</a:t>
            </a:r>
            <a:r>
              <a:rPr lang="en-US" dirty="0" smtClean="0"/>
              <a:t>vitamin </a:t>
            </a:r>
            <a:r>
              <a:rPr lang="en-US" dirty="0"/>
              <a:t>A aldehyde) to retinoic acid</a:t>
            </a:r>
            <a:r>
              <a:rPr lang="en-US" dirty="0" smtClean="0"/>
              <a:t>.</a:t>
            </a:r>
          </a:p>
          <a:p>
            <a:r>
              <a:rPr lang="en-US" dirty="0"/>
              <a:t>Riboflavin functions in flavoprotein-enzyme systems to help </a:t>
            </a:r>
            <a:r>
              <a:rPr lang="en-US" dirty="0" smtClean="0"/>
              <a:t>regulate </a:t>
            </a:r>
            <a:r>
              <a:rPr lang="en-US" dirty="0"/>
              <a:t>cellular metabolism, and is also specifically involved in metabolism of carbohydrates. Riboflavin is also an essential factor in amino acid </a:t>
            </a:r>
            <a:r>
              <a:rPr lang="en-US" dirty="0" smtClean="0"/>
              <a:t>metabolism </a:t>
            </a:r>
            <a:r>
              <a:rPr lang="en-US" dirty="0"/>
              <a:t>as part of amino acid oxidases. These oxidize </a:t>
            </a:r>
            <a:r>
              <a:rPr lang="el-GR" dirty="0"/>
              <a:t>α-</a:t>
            </a:r>
            <a:r>
              <a:rPr lang="en-US" dirty="0"/>
              <a:t>amino acids to corresponding amino acids that decompose to give ammonia and </a:t>
            </a:r>
            <a:r>
              <a:rPr lang="el-GR" dirty="0"/>
              <a:t>α-</a:t>
            </a:r>
            <a:r>
              <a:rPr lang="en-US" dirty="0"/>
              <a:t>keto acid. </a:t>
            </a:r>
          </a:p>
        </p:txBody>
      </p:sp>
      <p:sp>
        <p:nvSpPr>
          <p:cNvPr id="4" name="Heptagon 3"/>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18</a:t>
            </a:r>
            <a:endParaRPr lang="en-US" sz="1400" dirty="0"/>
          </a:p>
        </p:txBody>
      </p:sp>
    </p:spTree>
    <p:extLst>
      <p:ext uri="{BB962C8B-B14F-4D97-AF65-F5344CB8AC3E}">
        <p14:creationId xmlns="" xmlns:p14="http://schemas.microsoft.com/office/powerpoint/2010/main" val="1982751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11" y="97118"/>
            <a:ext cx="9404723" cy="1400530"/>
          </a:xfrm>
        </p:spPr>
        <p:txBody>
          <a:bodyPr/>
          <a:lstStyle/>
          <a:p>
            <a:r>
              <a:rPr lang="en-US" dirty="0"/>
              <a:t>REQUIREMENTS</a:t>
            </a:r>
          </a:p>
        </p:txBody>
      </p:sp>
      <p:sp>
        <p:nvSpPr>
          <p:cNvPr id="3" name="Content Placeholder 2"/>
          <p:cNvSpPr>
            <a:spLocks noGrp="1"/>
          </p:cNvSpPr>
          <p:nvPr>
            <p:ph idx="1"/>
          </p:nvPr>
        </p:nvSpPr>
        <p:spPr>
          <a:xfrm>
            <a:off x="404812" y="831001"/>
            <a:ext cx="11317288" cy="5887299"/>
          </a:xfrm>
        </p:spPr>
        <p:txBody>
          <a:bodyPr/>
          <a:lstStyle/>
          <a:p>
            <a:r>
              <a:rPr lang="en-US" dirty="0"/>
              <a:t>Riboflavin requirements vary with heredity, growth, environment, age, activity, health, other dietary components, and synthesis by host. </a:t>
            </a:r>
            <a:endParaRPr lang="en-US" dirty="0" smtClean="0"/>
          </a:p>
          <a:p>
            <a:r>
              <a:rPr lang="en-US" dirty="0"/>
              <a:t> The majority of species have a requirement between 1 and 4 mg/kg of diet (dry basis). Where sufficient data are available, studies indicate that riboflavin requirements decline with animal maturity and increase for reproductive activity</a:t>
            </a:r>
            <a:r>
              <a:rPr lang="en-US" dirty="0" smtClean="0"/>
              <a:t>.</a:t>
            </a:r>
          </a:p>
          <a:p>
            <a:r>
              <a:rPr lang="en-US" dirty="0"/>
              <a:t>Chicks receiving diets only partially deficient in riboflavin may recover spontaneously, indicating that </a:t>
            </a:r>
            <a:r>
              <a:rPr lang="en-US" dirty="0" smtClean="0"/>
              <a:t>requirement </a:t>
            </a:r>
            <a:r>
              <a:rPr lang="en-US" dirty="0"/>
              <a:t>rapidly decreased with age (Scott et al., 1982). However, Dey- him et al. (1992) reported that 3.6 ppm dietary riboflavin for growing broilers was satisfactory through 4 weeks, but that benefits were </a:t>
            </a:r>
            <a:r>
              <a:rPr lang="en-US" dirty="0" smtClean="0"/>
              <a:t>obtained </a:t>
            </a:r>
            <a:r>
              <a:rPr lang="en-US" dirty="0"/>
              <a:t>by exceeding the 3.6 ppm recommendation through 8 weeks. </a:t>
            </a:r>
            <a:r>
              <a:rPr lang="en-US" dirty="0" smtClean="0"/>
              <a:t>Several </a:t>
            </a:r>
            <a:r>
              <a:rPr lang="en-US" dirty="0"/>
              <a:t>studies have indicated that the riboflavin requirement for </a:t>
            </a:r>
            <a:r>
              <a:rPr lang="en-US" dirty="0" smtClean="0"/>
              <a:t>prevention </a:t>
            </a:r>
            <a:r>
              <a:rPr lang="en-US" dirty="0"/>
              <a:t>of leg paralysis is higher than that for growth (Ruiz and Harms, 1988). </a:t>
            </a:r>
            <a:endParaRPr lang="en-US" dirty="0" smtClean="0"/>
          </a:p>
          <a:p>
            <a:endParaRPr lang="en-US" dirty="0"/>
          </a:p>
        </p:txBody>
      </p:sp>
      <p:sp>
        <p:nvSpPr>
          <p:cNvPr id="4" name="Heptagon 3"/>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19</a:t>
            </a:r>
            <a:endParaRPr lang="en-US" sz="1400" dirty="0"/>
          </a:p>
        </p:txBody>
      </p:sp>
    </p:spTree>
    <p:extLst>
      <p:ext uri="{BB962C8B-B14F-4D97-AF65-F5344CB8AC3E}">
        <p14:creationId xmlns="" xmlns:p14="http://schemas.microsoft.com/office/powerpoint/2010/main" val="516360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97118"/>
            <a:ext cx="9404723" cy="1400530"/>
          </a:xfrm>
        </p:spPr>
        <p:txBody>
          <a:bodyPr/>
          <a:lstStyle/>
          <a:p>
            <a:r>
              <a:rPr lang="en-US" dirty="0"/>
              <a:t>NATURAL SOURCES</a:t>
            </a:r>
            <a:br>
              <a:rPr lang="en-US" dirty="0"/>
            </a:br>
            <a:endParaRPr lang="en-US" dirty="0"/>
          </a:p>
        </p:txBody>
      </p:sp>
      <p:sp>
        <p:nvSpPr>
          <p:cNvPr id="3" name="Content Placeholder 2"/>
          <p:cNvSpPr>
            <a:spLocks noGrp="1"/>
          </p:cNvSpPr>
          <p:nvPr>
            <p:ph idx="1"/>
          </p:nvPr>
        </p:nvSpPr>
        <p:spPr>
          <a:xfrm>
            <a:off x="519112" y="797383"/>
            <a:ext cx="11050588" cy="5857417"/>
          </a:xfrm>
        </p:spPr>
        <p:txBody>
          <a:bodyPr/>
          <a:lstStyle/>
          <a:p>
            <a:r>
              <a:rPr lang="en-US" dirty="0"/>
              <a:t>Riboflavin is synthesized by green plants, yeasts, fungi, and some bacteria. </a:t>
            </a:r>
          </a:p>
          <a:p>
            <a:r>
              <a:rPr lang="en-US" dirty="0" smtClean="0"/>
              <a:t>Rapidly </a:t>
            </a:r>
            <a:r>
              <a:rPr lang="en-US" dirty="0"/>
              <a:t>growing, green, leafy vegetables and forages, </a:t>
            </a:r>
            <a:r>
              <a:rPr lang="en-US" dirty="0" smtClean="0"/>
              <a:t>particularly </a:t>
            </a:r>
            <a:r>
              <a:rPr lang="en-US" dirty="0"/>
              <a:t>alfalfa, are a good source, with the vitamin richest in the leaves. Ce- reals and their by-products have a rather low content, in contrast to their supply of thiamin. Oil meals are fair sources</a:t>
            </a:r>
            <a:r>
              <a:rPr lang="en-US" dirty="0" smtClean="0"/>
              <a:t>.</a:t>
            </a:r>
          </a:p>
          <a:p>
            <a:r>
              <a:rPr lang="en-US" dirty="0"/>
              <a:t> While grains and </a:t>
            </a:r>
            <a:r>
              <a:rPr lang="en-US" dirty="0" smtClean="0"/>
              <a:t>protein </a:t>
            </a:r>
            <a:r>
              <a:rPr lang="en-US" dirty="0"/>
              <a:t>meals contain some riboflavin, they should not be relied on as the sole source of the vitamin. Riboflavin concentrates obtained from whey and distiller’s </a:t>
            </a:r>
            <a:r>
              <a:rPr lang="en-US" dirty="0" smtClean="0"/>
              <a:t>soluble </a:t>
            </a:r>
            <a:r>
              <a:rPr lang="en-US" dirty="0"/>
              <a:t>are important commercial sources, particularly for animal feeds. </a:t>
            </a:r>
            <a:endParaRPr lang="en-US" dirty="0" smtClean="0"/>
          </a:p>
          <a:p>
            <a:r>
              <a:rPr lang="en-US" dirty="0"/>
              <a:t> Although fruits and vegetables are moderately good sources of this vitamin, they are not consumed in sufficient quantities to meet daily requirements (Cooperman and Lopez, 1991) . Riboflavin </a:t>
            </a:r>
            <a:r>
              <a:rPr lang="en-US" dirty="0" smtClean="0"/>
              <a:t>concentration </a:t>
            </a:r>
            <a:r>
              <a:rPr lang="en-US" dirty="0"/>
              <a:t>in various foods and foodstuffs is shown in Table 7.2. . </a:t>
            </a:r>
            <a:endParaRPr lang="en-US" dirty="0" smtClean="0"/>
          </a:p>
          <a:p>
            <a:r>
              <a:rPr lang="en-US" dirty="0"/>
              <a:t>Riboflavin is more bioavailable from animal products than plant sources. Flavin complexes in plants are more stable to digestion and thus less digestible than animal sources (Combs, 1992). </a:t>
            </a:r>
          </a:p>
        </p:txBody>
      </p:sp>
      <p:sp>
        <p:nvSpPr>
          <p:cNvPr id="4" name="Heptagon 3"/>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20</a:t>
            </a:r>
            <a:endParaRPr lang="en-US" sz="1400" dirty="0"/>
          </a:p>
        </p:txBody>
      </p:sp>
    </p:spTree>
    <p:extLst>
      <p:ext uri="{BB962C8B-B14F-4D97-AF65-F5344CB8AC3E}">
        <p14:creationId xmlns="" xmlns:p14="http://schemas.microsoft.com/office/powerpoint/2010/main" val="2835562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About Riboflavin…..</a:t>
            </a:r>
            <a:endParaRPr lang="en-US" dirty="0"/>
          </a:p>
        </p:txBody>
      </p:sp>
      <p:sp>
        <p:nvSpPr>
          <p:cNvPr id="3" name="Content Placeholder 2"/>
          <p:cNvSpPr>
            <a:spLocks noGrp="1"/>
          </p:cNvSpPr>
          <p:nvPr>
            <p:ph idx="1"/>
          </p:nvPr>
        </p:nvSpPr>
        <p:spPr>
          <a:xfrm>
            <a:off x="502276" y="1558344"/>
            <a:ext cx="11165983" cy="5299656"/>
          </a:xfrm>
        </p:spPr>
        <p:txBody>
          <a:bodyPr/>
          <a:lstStyle/>
          <a:p>
            <a:r>
              <a:rPr lang="en-US" dirty="0"/>
              <a:t>After isolation of thiamin (vitamin B1) as the “vitamin B” factor that prevented beriberi and polyneuritis, riboflavin (vitamin B2) was the first growth factor to be characterized from the remaining B-complex </a:t>
            </a:r>
            <a:r>
              <a:rPr lang="en-US" dirty="0" smtClean="0"/>
              <a:t>vitamins</a:t>
            </a:r>
            <a:r>
              <a:rPr lang="en-US" dirty="0"/>
              <a:t>. Riboflavin in the form of flavin mononucleotide (FMN) and flavin adenine dinucleotide (FAD) functions as a coenzyme in diverse </a:t>
            </a:r>
            <a:r>
              <a:rPr lang="en-US" dirty="0" smtClean="0"/>
              <a:t>enzymatic </a:t>
            </a:r>
            <a:r>
              <a:rPr lang="en-US" dirty="0"/>
              <a:t>reactions</a:t>
            </a:r>
            <a:r>
              <a:rPr lang="en-US" dirty="0" smtClean="0"/>
              <a:t>.</a:t>
            </a:r>
          </a:p>
          <a:p>
            <a:r>
              <a:rPr lang="en-US" dirty="0"/>
              <a:t>The vitamin is required in the metabolism of all plants and animals, and every plant and animal cell contains the vitamin. </a:t>
            </a:r>
          </a:p>
        </p:txBody>
      </p:sp>
      <p:sp>
        <p:nvSpPr>
          <p:cNvPr id="4" name="Heptagon 3"/>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Tree>
    <p:extLst>
      <p:ext uri="{BB962C8B-B14F-4D97-AF65-F5344CB8AC3E}">
        <p14:creationId xmlns="" xmlns:p14="http://schemas.microsoft.com/office/powerpoint/2010/main" val="107426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6068" y="491667"/>
            <a:ext cx="9028090" cy="6140370"/>
          </a:xfrm>
          <a:prstGeom prst="rect">
            <a:avLst/>
          </a:prstGeom>
        </p:spPr>
      </p:pic>
      <p:sp>
        <p:nvSpPr>
          <p:cNvPr id="5" name="Heptagon 4"/>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21</a:t>
            </a:r>
            <a:endParaRPr lang="en-US" sz="1400" dirty="0"/>
          </a:p>
        </p:txBody>
      </p:sp>
    </p:spTree>
    <p:extLst>
      <p:ext uri="{BB962C8B-B14F-4D97-AF65-F5344CB8AC3E}">
        <p14:creationId xmlns="" xmlns:p14="http://schemas.microsoft.com/office/powerpoint/2010/main" val="3444017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22518"/>
            <a:ext cx="9404723" cy="1400530"/>
          </a:xfrm>
        </p:spPr>
        <p:txBody>
          <a:bodyPr/>
          <a:lstStyle/>
          <a:p>
            <a:r>
              <a:rPr lang="en-US" dirty="0" smtClean="0"/>
              <a:t>Contin….</a:t>
            </a:r>
            <a:endParaRPr lang="en-US" dirty="0"/>
          </a:p>
        </p:txBody>
      </p:sp>
      <p:sp>
        <p:nvSpPr>
          <p:cNvPr id="3" name="Content Placeholder 2"/>
          <p:cNvSpPr>
            <a:spLocks noGrp="1"/>
          </p:cNvSpPr>
          <p:nvPr>
            <p:ph idx="1"/>
          </p:nvPr>
        </p:nvSpPr>
        <p:spPr>
          <a:xfrm>
            <a:off x="506412" y="822783"/>
            <a:ext cx="10961688" cy="5870117"/>
          </a:xfrm>
        </p:spPr>
        <p:txBody>
          <a:bodyPr/>
          <a:lstStyle/>
          <a:p>
            <a:r>
              <a:rPr lang="en-US" dirty="0"/>
              <a:t>For human </a:t>
            </a:r>
            <a:r>
              <a:rPr lang="en-US" dirty="0" smtClean="0"/>
              <a:t>diets </a:t>
            </a:r>
            <a:r>
              <a:rPr lang="en-US" dirty="0"/>
              <a:t>milk, eggs, liver, heart, kidney, and muscle meat are rich sources. Riboflavin content of milk, such as that of cows and goats, is many times higher than content in their feed because of rumen synthesis</a:t>
            </a:r>
            <a:r>
              <a:rPr lang="en-US" dirty="0" smtClean="0"/>
              <a:t>.</a:t>
            </a:r>
          </a:p>
          <a:p>
            <a:r>
              <a:rPr lang="en-US" dirty="0"/>
              <a:t> Human milk contains about 0.5 mg riboflavin/L, while cow’s milk is three times higher (e.g., 1.7 mg/L). </a:t>
            </a:r>
            <a:endParaRPr lang="en-US" dirty="0" smtClean="0"/>
          </a:p>
          <a:p>
            <a:r>
              <a:rPr lang="en-US" dirty="0"/>
              <a:t> For humans in the United States, it has been estimated that milk and milk products contribute al- most one-half of dietary riboflavin in the diet, with meat, eggs, and legumes contributing about 25%. Fruits, vegetables, and cereal grains contribute about 10% each (Hunt, 1975). </a:t>
            </a:r>
            <a:endParaRPr lang="en-US" dirty="0" smtClean="0"/>
          </a:p>
          <a:p>
            <a:r>
              <a:rPr lang="en-US" dirty="0"/>
              <a:t>Riboflavin is one of the more stable vitamins, but it can be easily </a:t>
            </a:r>
            <a:r>
              <a:rPr lang="en-US" dirty="0" smtClean="0"/>
              <a:t>destroyed </a:t>
            </a:r>
            <a:r>
              <a:rPr lang="en-US" dirty="0"/>
              <a:t>by ultraviolet rays or sunlight. Appreciable amounts may be lost upon exposure to light; up to one-half the riboflavin content is lost in cooking eggs and pork chops in light and most of the vitamin in milk stored in clear glass or plastic bottles. However, processes like </a:t>
            </a:r>
            <a:r>
              <a:rPr lang="en-US" dirty="0" smtClean="0"/>
              <a:t>pasteurization</a:t>
            </a:r>
            <a:r>
              <a:rPr lang="en-US" dirty="0"/>
              <a:t>, evaporation, and condensation have little effect on riboflavin content of milk. Sun-drying of fruits and vegetables is likely to lead to substantial losses of vitamin activity.</a:t>
            </a:r>
          </a:p>
        </p:txBody>
      </p:sp>
      <p:sp>
        <p:nvSpPr>
          <p:cNvPr id="4" name="Heptagon 3"/>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22</a:t>
            </a:r>
            <a:endParaRPr lang="en-US" sz="1400" dirty="0"/>
          </a:p>
        </p:txBody>
      </p:sp>
    </p:spTree>
    <p:extLst>
      <p:ext uri="{BB962C8B-B14F-4D97-AF65-F5344CB8AC3E}">
        <p14:creationId xmlns="" xmlns:p14="http://schemas.microsoft.com/office/powerpoint/2010/main" val="2821037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09818"/>
            <a:ext cx="9404723" cy="1400530"/>
          </a:xfrm>
        </p:spPr>
        <p:txBody>
          <a:bodyPr/>
          <a:lstStyle/>
          <a:p>
            <a:r>
              <a:rPr lang="en-US" dirty="0" smtClean="0"/>
              <a:t>Deficiency</a:t>
            </a:r>
            <a:endParaRPr lang="en-US" dirty="0"/>
          </a:p>
        </p:txBody>
      </p:sp>
      <p:sp>
        <p:nvSpPr>
          <p:cNvPr id="3" name="Content Placeholder 2"/>
          <p:cNvSpPr>
            <a:spLocks noGrp="1"/>
          </p:cNvSpPr>
          <p:nvPr>
            <p:ph idx="1"/>
          </p:nvPr>
        </p:nvSpPr>
        <p:spPr>
          <a:xfrm>
            <a:off x="366712" y="1049618"/>
            <a:ext cx="11190288" cy="5541682"/>
          </a:xfrm>
        </p:spPr>
        <p:txBody>
          <a:bodyPr/>
          <a:lstStyle/>
          <a:p>
            <a:r>
              <a:rPr lang="en-US" dirty="0" smtClean="0"/>
              <a:t> Riboflavin deficiency also results in a decrease in the conversion of the vitamin B6 coenzyme pyridoxal phosphate to the main vitamin B6 urinary excretory product of 4-pyridoxic acid (</a:t>
            </a:r>
            <a:r>
              <a:rPr lang="en-US" dirty="0" err="1" smtClean="0"/>
              <a:t>Kodentsova</a:t>
            </a:r>
            <a:r>
              <a:rPr lang="en-US" dirty="0" smtClean="0"/>
              <a:t> et al., 1993). </a:t>
            </a:r>
          </a:p>
          <a:p>
            <a:r>
              <a:rPr lang="en-US" dirty="0" smtClean="0"/>
              <a:t>Riboflavin </a:t>
            </a:r>
            <a:r>
              <a:rPr lang="en-US" dirty="0"/>
              <a:t>deficiency had an effect on iron metabolism, with less iron absorbed and an increased rate of iron loss due to an accelerated rate of small intestinal epithelial turnover (Powers et al., 1991, 1993</a:t>
            </a:r>
            <a:r>
              <a:rPr lang="en-US" dirty="0" smtClean="0"/>
              <a:t>).</a:t>
            </a:r>
          </a:p>
          <a:p>
            <a:r>
              <a:rPr lang="en-US" dirty="0" smtClean="0"/>
              <a:t> </a:t>
            </a:r>
            <a:r>
              <a:rPr lang="en-US" dirty="0"/>
              <a:t>In Gambian men, riboflavin deficiency reduced iron utilization with </a:t>
            </a:r>
            <a:r>
              <a:rPr lang="en-US" dirty="0" smtClean="0"/>
              <a:t>hemoglobin </a:t>
            </a:r>
            <a:r>
              <a:rPr lang="en-US" dirty="0"/>
              <a:t>levels increased after riboflavin supplementation (</a:t>
            </a:r>
            <a:r>
              <a:rPr lang="en-US" dirty="0" err="1"/>
              <a:t>Fairweather</a:t>
            </a:r>
            <a:r>
              <a:rPr lang="en-US" dirty="0"/>
              <a:t>- </a:t>
            </a:r>
            <a:r>
              <a:rPr lang="en-US" dirty="0" err="1"/>
              <a:t>Tait</a:t>
            </a:r>
            <a:r>
              <a:rPr lang="en-US" dirty="0"/>
              <a:t> et al., 1992</a:t>
            </a:r>
            <a:r>
              <a:rPr lang="en-US" dirty="0" smtClean="0"/>
              <a:t>).</a:t>
            </a:r>
          </a:p>
          <a:p>
            <a:endParaRPr lang="en-US" dirty="0"/>
          </a:p>
        </p:txBody>
      </p:sp>
      <p:sp>
        <p:nvSpPr>
          <p:cNvPr id="4" name="Heptagon 3"/>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23</a:t>
            </a:r>
            <a:endParaRPr lang="en-US" sz="1400" dirty="0"/>
          </a:p>
        </p:txBody>
      </p:sp>
    </p:spTree>
    <p:extLst>
      <p:ext uri="{BB962C8B-B14F-4D97-AF65-F5344CB8AC3E}">
        <p14:creationId xmlns="" xmlns:p14="http://schemas.microsoft.com/office/powerpoint/2010/main" val="655756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11" y="101600"/>
            <a:ext cx="9404723" cy="1400530"/>
          </a:xfrm>
        </p:spPr>
        <p:txBody>
          <a:bodyPr/>
          <a:lstStyle/>
          <a:p>
            <a:r>
              <a:rPr lang="en-US" dirty="0"/>
              <a:t>Effects of Deficiency </a:t>
            </a:r>
          </a:p>
        </p:txBody>
      </p:sp>
      <p:sp>
        <p:nvSpPr>
          <p:cNvPr id="3" name="Content Placeholder 2"/>
          <p:cNvSpPr>
            <a:spLocks noGrp="1"/>
          </p:cNvSpPr>
          <p:nvPr>
            <p:ph idx="1"/>
          </p:nvPr>
        </p:nvSpPr>
        <p:spPr>
          <a:xfrm>
            <a:off x="493712" y="897218"/>
            <a:ext cx="11075988" cy="5795682"/>
          </a:xfrm>
        </p:spPr>
        <p:txBody>
          <a:bodyPr/>
          <a:lstStyle/>
          <a:p>
            <a:r>
              <a:rPr lang="en-US" dirty="0"/>
              <a:t>Animals and humans are unable to synthesize riboflavin within </a:t>
            </a:r>
            <a:r>
              <a:rPr lang="en-US" dirty="0" smtClean="0"/>
              <a:t>tissues</a:t>
            </a:r>
            <a:r>
              <a:rPr lang="en-US" dirty="0"/>
              <a:t>; therefore, requirements are met principally by dietary sources, with some intestinal microbial synthesis. Since riboflavin plays many essential roles in the release of food energy and the assimilation of nutrients, it is understandable why deficiency is reflected in a wide variety of signs that vary among species. </a:t>
            </a:r>
            <a:endParaRPr lang="en-US" dirty="0" smtClean="0"/>
          </a:p>
          <a:p>
            <a:r>
              <a:rPr lang="en-US" dirty="0"/>
              <a:t>. However, it is not possible to relate signs to specific biochemical roles that have been established. A decreased growth rate and lowered feed efficiency are common signs in all species affected. Typical clinical signs often involve the eyes, the skin, and the nervous system. Riboflavin deficiency would not be expected in young nursing animals, as milk is a rich source of the vitamin. </a:t>
            </a:r>
          </a:p>
        </p:txBody>
      </p:sp>
      <p:sp>
        <p:nvSpPr>
          <p:cNvPr id="4" name="Heptagon 3"/>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24</a:t>
            </a:r>
            <a:endParaRPr lang="en-US" sz="1400" dirty="0"/>
          </a:p>
        </p:txBody>
      </p:sp>
    </p:spTree>
    <p:extLst>
      <p:ext uri="{BB962C8B-B14F-4D97-AF65-F5344CB8AC3E}">
        <p14:creationId xmlns="" xmlns:p14="http://schemas.microsoft.com/office/powerpoint/2010/main" val="663466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35218"/>
            <a:ext cx="9404723" cy="1400530"/>
          </a:xfrm>
        </p:spPr>
        <p:txBody>
          <a:bodyPr/>
          <a:lstStyle/>
          <a:p>
            <a:r>
              <a:rPr lang="en-US" dirty="0"/>
              <a:t>Ruminants</a:t>
            </a:r>
          </a:p>
        </p:txBody>
      </p:sp>
      <p:sp>
        <p:nvSpPr>
          <p:cNvPr id="3" name="Content Placeholder 2"/>
          <p:cNvSpPr>
            <a:spLocks noGrp="1"/>
          </p:cNvSpPr>
          <p:nvPr>
            <p:ph idx="1"/>
          </p:nvPr>
        </p:nvSpPr>
        <p:spPr>
          <a:xfrm>
            <a:off x="366712" y="835483"/>
            <a:ext cx="11380788" cy="5895517"/>
          </a:xfrm>
        </p:spPr>
        <p:txBody>
          <a:bodyPr/>
          <a:lstStyle/>
          <a:p>
            <a:r>
              <a:rPr lang="en-US" dirty="0"/>
              <a:t>Riboflavin is not required in the diet of adult ruminants because </a:t>
            </a:r>
            <a:r>
              <a:rPr lang="en-US" dirty="0" smtClean="0"/>
              <a:t>ruminal </a:t>
            </a:r>
            <a:r>
              <a:rPr lang="en-US" dirty="0"/>
              <a:t>microorganisms synthesize this vitamin in adequate amounts. </a:t>
            </a:r>
            <a:r>
              <a:rPr lang="en-US" dirty="0" smtClean="0"/>
              <a:t>Apparently </a:t>
            </a:r>
            <a:r>
              <a:rPr lang="en-US" dirty="0"/>
              <a:t>no response to supplemental riboflavin has been reported in </a:t>
            </a:r>
            <a:r>
              <a:rPr lang="en-US" dirty="0" smtClean="0"/>
              <a:t>animals </a:t>
            </a:r>
            <a:r>
              <a:rPr lang="en-US" dirty="0"/>
              <a:t>with a functional rumen. Confirmation of net synthesis in the rumen can be obtained from work such as that of McElroy and Goss (1940), in which secretion of riboflavin in milk was shown to be </a:t>
            </a:r>
            <a:r>
              <a:rPr lang="en-US" dirty="0" smtClean="0"/>
              <a:t>equivalent </a:t>
            </a:r>
            <a:r>
              <a:rPr lang="en-US" dirty="0"/>
              <a:t>to approximately 10 times dietary intake. </a:t>
            </a:r>
            <a:endParaRPr lang="en-US" dirty="0" smtClean="0"/>
          </a:p>
          <a:p>
            <a:r>
              <a:rPr lang="en-US" dirty="0"/>
              <a:t> A dairy cow producing 21 kg milk per day loses about 36 mg of riboflavin in milk alone, much more than the amount consumed in the diet. Beef cattle and other lactating ruminants that have a much lower loss of riboflavin due to lowered milk production are even less likely to be deficient in the vitamin</a:t>
            </a:r>
            <a:r>
              <a:rPr lang="en-US" dirty="0" smtClean="0"/>
              <a:t>.</a:t>
            </a:r>
          </a:p>
          <a:p>
            <a:r>
              <a:rPr lang="en-US" dirty="0"/>
              <a:t>Riboflavin deficiencies have been demonstrated in young ruminants whose rumen flora is not yet established. Failure to provide riboflavin results in redness of the buccal mucosa, lesions in the corners of the mouth, loss of hair, and excessive tear and saliva production (Radostits and Bell, 1970). Less specific signs are anorexia, diarrhea, and reduced growth. </a:t>
            </a:r>
          </a:p>
        </p:txBody>
      </p:sp>
      <p:sp>
        <p:nvSpPr>
          <p:cNvPr id="4" name="Heptagon 3"/>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25</a:t>
            </a:r>
            <a:endParaRPr lang="en-US" sz="1400" dirty="0"/>
          </a:p>
        </p:txBody>
      </p:sp>
    </p:spTree>
    <p:extLst>
      <p:ext uri="{BB962C8B-B14F-4D97-AF65-F5344CB8AC3E}">
        <p14:creationId xmlns="" xmlns:p14="http://schemas.microsoft.com/office/powerpoint/2010/main" val="369698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011" y="97118"/>
            <a:ext cx="9404723" cy="1400530"/>
          </a:xfrm>
        </p:spPr>
        <p:txBody>
          <a:bodyPr/>
          <a:lstStyle/>
          <a:p>
            <a:r>
              <a:rPr lang="en-US" dirty="0" smtClean="0"/>
              <a:t>Swine</a:t>
            </a:r>
            <a:endParaRPr lang="en-US" dirty="0"/>
          </a:p>
        </p:txBody>
      </p:sp>
      <p:sp>
        <p:nvSpPr>
          <p:cNvPr id="3" name="Content Placeholder 2"/>
          <p:cNvSpPr>
            <a:spLocks noGrp="1"/>
          </p:cNvSpPr>
          <p:nvPr>
            <p:ph idx="1"/>
          </p:nvPr>
        </p:nvSpPr>
        <p:spPr>
          <a:xfrm>
            <a:off x="303212" y="797383"/>
            <a:ext cx="11482388" cy="5516282"/>
          </a:xfrm>
        </p:spPr>
        <p:txBody>
          <a:bodyPr>
            <a:normAutofit fontScale="92500" lnSpcReduction="10000"/>
          </a:bodyPr>
          <a:lstStyle/>
          <a:p>
            <a:r>
              <a:rPr lang="en-US" dirty="0"/>
              <a:t>Typical swine diets based largely on grains are often borderline to deficient in riboflavin. Signs of riboflavin deficiency in the young </a:t>
            </a:r>
            <a:r>
              <a:rPr lang="en-US" dirty="0" smtClean="0"/>
              <a:t>growing </a:t>
            </a:r>
            <a:r>
              <a:rPr lang="en-US" dirty="0"/>
              <a:t>pig include anorexia, slow growth (Fig. 7.3), rough hair coat, </a:t>
            </a:r>
            <a:r>
              <a:rPr lang="en-US" dirty="0" smtClean="0"/>
              <a:t>dermatitis</a:t>
            </a:r>
            <a:r>
              <a:rPr lang="en-US" dirty="0"/>
              <a:t>, alopecia, abnormal stiffness, unsteady gait, scours, ulcerative colitis, inflammation of anal mucosa, vomiting, cataracts, light </a:t>
            </a:r>
            <a:r>
              <a:rPr lang="en-US" dirty="0" smtClean="0"/>
              <a:t>sensitivity</a:t>
            </a:r>
            <a:r>
              <a:rPr lang="en-US" dirty="0"/>
              <a:t>, and eye lens opacities (Cunha, 1977; NRC, 1998</a:t>
            </a:r>
            <a:r>
              <a:rPr lang="en-US" dirty="0" smtClean="0"/>
              <a:t>).</a:t>
            </a:r>
          </a:p>
          <a:p>
            <a:r>
              <a:rPr lang="en-US" dirty="0"/>
              <a:t> Reduced feed in- take was demonstrated in gilts given a lactation diet containing 1.3 mg/kg of riboflavin. These gilts consumed 30% less feed than gilts </a:t>
            </a:r>
            <a:r>
              <a:rPr lang="en-US" dirty="0" smtClean="0"/>
              <a:t>receiving </a:t>
            </a:r>
            <a:r>
              <a:rPr lang="en-US" dirty="0"/>
              <a:t>2.3 to 5.3 mg/kg of riboflavin (Frank et al., 1988). Typical </a:t>
            </a:r>
            <a:r>
              <a:rPr lang="en-US" dirty="0" smtClean="0"/>
              <a:t>clinical </a:t>
            </a:r>
            <a:r>
              <a:rPr lang="en-US" dirty="0"/>
              <a:t>signs often involve the eye, the skin, and the nervous system. In </a:t>
            </a:r>
            <a:r>
              <a:rPr lang="en-US" dirty="0" smtClean="0"/>
              <a:t>severe </a:t>
            </a:r>
            <a:r>
              <a:rPr lang="en-US" dirty="0"/>
              <a:t>riboflavin deficiency of pigs, researchers have observed increased blood neutrophil granulocytes, decreased immune response, discolored liver and kidney tissue, fatty liver, collapsed follicles, degenerating ova, and degenerating myelin of the sciatic and brachial nerves (NRC, 1998). </a:t>
            </a:r>
            <a:endParaRPr lang="en-US" dirty="0" smtClean="0"/>
          </a:p>
          <a:p>
            <a:r>
              <a:rPr lang="en-US" dirty="0"/>
              <a:t>In riboflavin-deficient swine, reproduction is impaired (Fig. 7.4). Cunha (1977) summarized the clinical signs for gilts fed a </a:t>
            </a:r>
            <a:r>
              <a:rPr lang="en-US" dirty="0" smtClean="0"/>
              <a:t>riboflavin-deficient </a:t>
            </a:r>
            <a:r>
              <a:rPr lang="en-US" dirty="0"/>
              <a:t>diet during reproduction and lactation as follows: (1) erratic or, at times, complete loss of appetite; (2) poor gains; (3) parturition 4 to 16 days premature; (4) one case of death of fetus in advanced stage with resorption in evidence; (5) all pigs either dead at birth or within 48 hours thereafter; (6) enlarged front legs in some pigs due to gelatinous edema in the connective tissue and generalized edema in many others; and (7) two hairless litters.</a:t>
            </a:r>
          </a:p>
        </p:txBody>
      </p:sp>
      <p:sp>
        <p:nvSpPr>
          <p:cNvPr id="4" name="Heptagon 3"/>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26</a:t>
            </a:r>
            <a:endParaRPr lang="en-US" sz="1400" dirty="0"/>
          </a:p>
        </p:txBody>
      </p:sp>
    </p:spTree>
    <p:extLst>
      <p:ext uri="{BB962C8B-B14F-4D97-AF65-F5344CB8AC3E}">
        <p14:creationId xmlns="" xmlns:p14="http://schemas.microsoft.com/office/powerpoint/2010/main" val="620523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00765" y="515154"/>
            <a:ext cx="8332631" cy="6164755"/>
          </a:xfrm>
          <a:prstGeom prst="rect">
            <a:avLst/>
          </a:prstGeom>
        </p:spPr>
      </p:pic>
      <p:sp>
        <p:nvSpPr>
          <p:cNvPr id="5" name="Heptagon 4"/>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27</a:t>
            </a:r>
            <a:endParaRPr lang="en-US" sz="1400" dirty="0"/>
          </a:p>
        </p:txBody>
      </p:sp>
    </p:spTree>
    <p:extLst>
      <p:ext uri="{BB962C8B-B14F-4D97-AF65-F5344CB8AC3E}">
        <p14:creationId xmlns="" xmlns:p14="http://schemas.microsoft.com/office/powerpoint/2010/main" val="132807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9854" y="206063"/>
            <a:ext cx="8989451" cy="6503830"/>
          </a:xfrm>
          <a:prstGeom prst="rect">
            <a:avLst/>
          </a:prstGeom>
        </p:spPr>
      </p:pic>
      <p:sp>
        <p:nvSpPr>
          <p:cNvPr id="5" name="Heptagon 4"/>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28</a:t>
            </a:r>
            <a:endParaRPr lang="en-US" sz="1400" dirty="0"/>
          </a:p>
        </p:txBody>
      </p:sp>
    </p:spTree>
    <p:extLst>
      <p:ext uri="{BB962C8B-B14F-4D97-AF65-F5344CB8AC3E}">
        <p14:creationId xmlns="" xmlns:p14="http://schemas.microsoft.com/office/powerpoint/2010/main" val="816532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09818"/>
            <a:ext cx="9404723" cy="1400530"/>
          </a:xfrm>
        </p:spPr>
        <p:txBody>
          <a:bodyPr/>
          <a:lstStyle/>
          <a:p>
            <a:r>
              <a:rPr lang="en-US" dirty="0"/>
              <a:t>Poultry</a:t>
            </a:r>
          </a:p>
        </p:txBody>
      </p:sp>
      <p:sp>
        <p:nvSpPr>
          <p:cNvPr id="3" name="Content Placeholder 2"/>
          <p:cNvSpPr>
            <a:spLocks noGrp="1"/>
          </p:cNvSpPr>
          <p:nvPr>
            <p:ph idx="1"/>
          </p:nvPr>
        </p:nvSpPr>
        <p:spPr>
          <a:xfrm>
            <a:off x="239712" y="810083"/>
            <a:ext cx="11685588" cy="5793917"/>
          </a:xfrm>
        </p:spPr>
        <p:txBody>
          <a:bodyPr>
            <a:normAutofit lnSpcReduction="10000"/>
          </a:bodyPr>
          <a:lstStyle/>
          <a:p>
            <a:r>
              <a:rPr lang="en-US" dirty="0"/>
              <a:t>Only a few of the feedstuffs fed to poultry contain enough riboflavin to meet the requirements of young growing poultry. The most critical </a:t>
            </a:r>
            <a:r>
              <a:rPr lang="en-US" dirty="0" smtClean="0"/>
              <a:t>requirements </a:t>
            </a:r>
            <a:r>
              <a:rPr lang="en-US" dirty="0"/>
              <a:t>for riboflavin are those exhibited by the young chick and the breeder hen. The characteristic sign of riboflavin deficiency in the chick is “curled-toe” paralysis. However, it does not develop when there is ab- solute deficiency, or when the deficiency is very marked, because the chicks die before it </a:t>
            </a:r>
            <a:r>
              <a:rPr lang="en-US" dirty="0" smtClean="0"/>
              <a:t>appears.</a:t>
            </a:r>
          </a:p>
          <a:p>
            <a:r>
              <a:rPr lang="en-US" dirty="0"/>
              <a:t> Chicks are first noted to be walking on their hocks with their toes curled inward. Deficient chicks do not move about except when forced to do so, and their toes are curled inward (Fig. 7.5) both when walking and when resting on their hocks (Scott et al., 1982). Legs become paralyzed, but the birds may otherwise appear normal. </a:t>
            </a:r>
            <a:endParaRPr lang="en-US" dirty="0" smtClean="0"/>
          </a:p>
          <a:p>
            <a:r>
              <a:rPr lang="en-US" dirty="0"/>
              <a:t>Changes in the sciatic nerve produces curled-toe paralysis in </a:t>
            </a:r>
            <a:r>
              <a:rPr lang="en-US" dirty="0" smtClean="0"/>
              <a:t>growing </a:t>
            </a:r>
            <a:r>
              <a:rPr lang="en-US" dirty="0"/>
              <a:t>chicks. There is a marked enlargement of sciatic and brachial nerve sheaths, with the sciatic nerve reaching a diameter four to six times </a:t>
            </a:r>
            <a:r>
              <a:rPr lang="en-US" dirty="0" smtClean="0"/>
              <a:t>normal </a:t>
            </a:r>
            <a:r>
              <a:rPr lang="en-US" dirty="0"/>
              <a:t>size</a:t>
            </a:r>
            <a:r>
              <a:rPr lang="en-US" dirty="0" smtClean="0"/>
              <a:t>.</a:t>
            </a:r>
          </a:p>
          <a:p>
            <a:r>
              <a:rPr lang="en-US" dirty="0"/>
              <a:t>Signs of riboflavin deficiency in the poult and duckling differ from those in the chick. In the poult, dermatitis appears in about 8 days; the vent becomes encrusted, inflamed, and excoriated; growth is retarded or completely stopped by about the seventeenth day; and deaths begin to occur about the twenty-first day. In the duckling, clinical signs include diarrhea and cessation of growth.</a:t>
            </a:r>
          </a:p>
        </p:txBody>
      </p:sp>
      <p:sp>
        <p:nvSpPr>
          <p:cNvPr id="4" name="Heptagon 3"/>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29</a:t>
            </a:r>
            <a:endParaRPr lang="en-US" sz="1400" dirty="0"/>
          </a:p>
        </p:txBody>
      </p:sp>
    </p:spTree>
    <p:extLst>
      <p:ext uri="{BB962C8B-B14F-4D97-AF65-F5344CB8AC3E}">
        <p14:creationId xmlns="" xmlns:p14="http://schemas.microsoft.com/office/powerpoint/2010/main" val="1580601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15922" y="612866"/>
            <a:ext cx="8152326" cy="5079595"/>
          </a:xfrm>
          <a:prstGeom prst="rect">
            <a:avLst/>
          </a:prstGeom>
        </p:spPr>
      </p:pic>
      <p:sp>
        <p:nvSpPr>
          <p:cNvPr id="5" name="Heptagon 4"/>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30</a:t>
            </a:r>
            <a:endParaRPr lang="en-US" sz="1400" dirty="0"/>
          </a:p>
        </p:txBody>
      </p:sp>
    </p:spTree>
    <p:extLst>
      <p:ext uri="{BB962C8B-B14F-4D97-AF65-F5344CB8AC3E}">
        <p14:creationId xmlns="" xmlns:p14="http://schemas.microsoft.com/office/powerpoint/2010/main" val="1889423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HISTORY</a:t>
            </a:r>
            <a:endParaRPr lang="en-US" dirty="0"/>
          </a:p>
        </p:txBody>
      </p:sp>
      <p:sp>
        <p:nvSpPr>
          <p:cNvPr id="3" name="Content Placeholder 2"/>
          <p:cNvSpPr>
            <a:spLocks noGrp="1"/>
          </p:cNvSpPr>
          <p:nvPr>
            <p:ph idx="1"/>
          </p:nvPr>
        </p:nvSpPr>
        <p:spPr>
          <a:xfrm>
            <a:off x="154545" y="1197734"/>
            <a:ext cx="11771291" cy="5499279"/>
          </a:xfrm>
        </p:spPr>
        <p:txBody>
          <a:bodyPr/>
          <a:lstStyle/>
          <a:p>
            <a:r>
              <a:rPr lang="en-US" dirty="0"/>
              <a:t>The historical aspects of riboflavin were reviewed by McCollum (1957), Wagner-</a:t>
            </a:r>
            <a:r>
              <a:rPr lang="en-US" dirty="0" err="1"/>
              <a:t>Jauregg</a:t>
            </a:r>
            <a:r>
              <a:rPr lang="en-US" dirty="0"/>
              <a:t> (1972), Sharman (1977), Scott et al. (1982), and Loosli (1991). In 1915, it was known that a water-soluble factor or factors promoted growth and prevented beriberi in rats. </a:t>
            </a:r>
            <a:endParaRPr lang="en-US" dirty="0" smtClean="0"/>
          </a:p>
          <a:p>
            <a:r>
              <a:rPr lang="en-US" dirty="0"/>
              <a:t> In 1920, it was found that heating feedstuffs (e.g., yeast) destroyed the beriberi </a:t>
            </a:r>
            <a:r>
              <a:rPr lang="en-US" dirty="0" smtClean="0"/>
              <a:t>preventive </a:t>
            </a:r>
            <a:r>
              <a:rPr lang="en-US" dirty="0"/>
              <a:t>effect more readily than the growth-promoting effect. Therefore, it was determined that this water-soluble B vitamin contained two essential factors, one of which was more stable to heat than the other. The less stable factor was labeled vitamin F (B1 or thiamin) and the </a:t>
            </a:r>
            <a:r>
              <a:rPr lang="en-US" dirty="0" smtClean="0"/>
              <a:t>heat stable </a:t>
            </a:r>
            <a:r>
              <a:rPr lang="en-US" dirty="0"/>
              <a:t>factor vitamin G (B2 or riboflavin</a:t>
            </a:r>
            <a:r>
              <a:rPr lang="en-US" dirty="0" smtClean="0"/>
              <a:t>).</a:t>
            </a:r>
          </a:p>
          <a:p>
            <a:r>
              <a:rPr lang="en-US" dirty="0"/>
              <a:t>The biological importance of certain yellow pigments became </a:t>
            </a:r>
            <a:r>
              <a:rPr lang="en-US" dirty="0" smtClean="0"/>
              <a:t>apparent </a:t>
            </a:r>
            <a:r>
              <a:rPr lang="en-US" dirty="0"/>
              <a:t>in 1932, when Warburg and Christain (Germany) isolated an </a:t>
            </a:r>
            <a:r>
              <a:rPr lang="en-US" dirty="0" smtClean="0"/>
              <a:t>oxidative </a:t>
            </a:r>
            <a:r>
              <a:rPr lang="en-US" dirty="0"/>
              <a:t>enzyme (“old yellow enzyme”) from yeast that was yellow with green fluorescence. </a:t>
            </a:r>
            <a:endParaRPr lang="en-US" dirty="0" smtClean="0"/>
          </a:p>
          <a:p>
            <a:r>
              <a:rPr lang="en-US" dirty="0"/>
              <a:t>In </a:t>
            </a:r>
            <a:r>
              <a:rPr lang="en-US" b="1" dirty="0">
                <a:solidFill>
                  <a:schemeClr val="accent1">
                    <a:lumMod val="60000"/>
                    <a:lumOff val="40000"/>
                  </a:schemeClr>
                </a:solidFill>
              </a:rPr>
              <a:t>1933, Kuhn (Germany) </a:t>
            </a:r>
            <a:r>
              <a:rPr lang="en-US" dirty="0"/>
              <a:t>isolated a yellow pigment from egg white that showed green fluorescence and had oxidative properties. </a:t>
            </a:r>
            <a:r>
              <a:rPr lang="en-US" dirty="0">
                <a:solidFill>
                  <a:schemeClr val="accent1">
                    <a:lumMod val="60000"/>
                    <a:lumOff val="40000"/>
                  </a:schemeClr>
                </a:solidFill>
              </a:rPr>
              <a:t>Kuhn</a:t>
            </a:r>
            <a:r>
              <a:rPr lang="en-US" dirty="0"/>
              <a:t> </a:t>
            </a:r>
            <a:r>
              <a:rPr lang="en-US" dirty="0" smtClean="0"/>
              <a:t>suggested </a:t>
            </a:r>
            <a:r>
              <a:rPr lang="en-US" dirty="0"/>
              <a:t>that this growth factor for rats be given the name </a:t>
            </a:r>
            <a:r>
              <a:rPr lang="en-US" b="1" dirty="0">
                <a:solidFill>
                  <a:schemeClr val="accent1">
                    <a:lumMod val="60000"/>
                    <a:lumOff val="40000"/>
                  </a:schemeClr>
                </a:solidFill>
              </a:rPr>
              <a:t>F</a:t>
            </a:r>
            <a:r>
              <a:rPr lang="en-US" b="1" dirty="0" smtClean="0">
                <a:solidFill>
                  <a:schemeClr val="accent1">
                    <a:lumMod val="60000"/>
                    <a:lumOff val="40000"/>
                  </a:schemeClr>
                </a:solidFill>
              </a:rPr>
              <a:t>lavin</a:t>
            </a:r>
            <a:r>
              <a:rPr lang="en-US" dirty="0"/>
              <a:t>. </a:t>
            </a:r>
            <a:r>
              <a:rPr lang="en-US" dirty="0" smtClean="0"/>
              <a:t>Therefore</a:t>
            </a:r>
            <a:r>
              <a:rPr lang="en-US" dirty="0"/>
              <a:t>, the terms </a:t>
            </a:r>
            <a:r>
              <a:rPr lang="en-US" u="sng" dirty="0" err="1">
                <a:solidFill>
                  <a:schemeClr val="accent1">
                    <a:lumMod val="60000"/>
                    <a:lumOff val="40000"/>
                  </a:schemeClr>
                </a:solidFill>
              </a:rPr>
              <a:t>ovoflavin</a:t>
            </a:r>
            <a:r>
              <a:rPr lang="en-US" u="sng" dirty="0">
                <a:solidFill>
                  <a:schemeClr val="accent1">
                    <a:lumMod val="60000"/>
                    <a:lumOff val="40000"/>
                  </a:schemeClr>
                </a:solidFill>
              </a:rPr>
              <a:t> from eggs</a:t>
            </a:r>
            <a:r>
              <a:rPr lang="en-US" dirty="0"/>
              <a:t>, </a:t>
            </a:r>
            <a:r>
              <a:rPr lang="en-US" u="sng" dirty="0" err="1">
                <a:solidFill>
                  <a:schemeClr val="accent1">
                    <a:lumMod val="60000"/>
                    <a:lumOff val="40000"/>
                  </a:schemeClr>
                </a:solidFill>
              </a:rPr>
              <a:t>lactoflavin</a:t>
            </a:r>
            <a:r>
              <a:rPr lang="en-US" u="sng" dirty="0">
                <a:solidFill>
                  <a:schemeClr val="accent1">
                    <a:lumMod val="60000"/>
                    <a:lumOff val="40000"/>
                  </a:schemeClr>
                </a:solidFill>
              </a:rPr>
              <a:t> from milk</a:t>
            </a:r>
            <a:r>
              <a:rPr lang="en-US" dirty="0"/>
              <a:t>, </a:t>
            </a:r>
            <a:r>
              <a:rPr lang="en-US" u="sng" dirty="0" err="1">
                <a:solidFill>
                  <a:schemeClr val="accent1">
                    <a:lumMod val="60000"/>
                    <a:lumOff val="40000"/>
                  </a:schemeClr>
                </a:solidFill>
              </a:rPr>
              <a:t>hepatoflavin</a:t>
            </a:r>
            <a:r>
              <a:rPr lang="en-US" u="sng" dirty="0">
                <a:solidFill>
                  <a:schemeClr val="accent1">
                    <a:lumMod val="60000"/>
                    <a:lumOff val="40000"/>
                  </a:schemeClr>
                </a:solidFill>
              </a:rPr>
              <a:t> from liver</a:t>
            </a:r>
            <a:r>
              <a:rPr lang="en-US" dirty="0"/>
              <a:t>, and </a:t>
            </a:r>
            <a:r>
              <a:rPr lang="en-US" u="sng" dirty="0" err="1">
                <a:solidFill>
                  <a:schemeClr val="accent1">
                    <a:lumMod val="60000"/>
                    <a:lumOff val="40000"/>
                  </a:schemeClr>
                </a:solidFill>
              </a:rPr>
              <a:t>uroflavin</a:t>
            </a:r>
            <a:r>
              <a:rPr lang="en-US" u="sng" dirty="0">
                <a:solidFill>
                  <a:schemeClr val="accent1">
                    <a:lumMod val="60000"/>
                    <a:lumOff val="40000"/>
                  </a:schemeClr>
                </a:solidFill>
              </a:rPr>
              <a:t> from urine </a:t>
            </a:r>
            <a:r>
              <a:rPr lang="en-US" dirty="0"/>
              <a:t>were used. </a:t>
            </a:r>
            <a:r>
              <a:rPr lang="en-US" u="sng" dirty="0">
                <a:solidFill>
                  <a:schemeClr val="accent1">
                    <a:lumMod val="60000"/>
                    <a:lumOff val="40000"/>
                  </a:schemeClr>
                </a:solidFill>
              </a:rPr>
              <a:t>Pure crystalline flavin compounds were found to contain ribose, and thus, the name riboflavin became popular</a:t>
            </a:r>
            <a:r>
              <a:rPr lang="en-US" dirty="0"/>
              <a:t>. </a:t>
            </a:r>
            <a:endParaRPr lang="en-US" dirty="0" smtClean="0"/>
          </a:p>
          <a:p>
            <a:endParaRPr lang="en-US" dirty="0"/>
          </a:p>
        </p:txBody>
      </p:sp>
      <p:sp>
        <p:nvSpPr>
          <p:cNvPr id="4" name="Heptagon 3"/>
          <p:cNvSpPr/>
          <p:nvPr/>
        </p:nvSpPr>
        <p:spPr>
          <a:xfrm>
            <a:off x="10460301" y="377402"/>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 xmlns:p14="http://schemas.microsoft.com/office/powerpoint/2010/main" val="1145490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09818"/>
            <a:ext cx="9404723" cy="1400530"/>
          </a:xfrm>
        </p:spPr>
        <p:txBody>
          <a:bodyPr/>
          <a:lstStyle/>
          <a:p>
            <a:r>
              <a:rPr lang="en-US" dirty="0" smtClean="0"/>
              <a:t>Contin….</a:t>
            </a:r>
            <a:endParaRPr lang="en-US" dirty="0"/>
          </a:p>
        </p:txBody>
      </p:sp>
      <p:sp>
        <p:nvSpPr>
          <p:cNvPr id="3" name="Content Placeholder 2"/>
          <p:cNvSpPr>
            <a:spLocks noGrp="1"/>
          </p:cNvSpPr>
          <p:nvPr>
            <p:ph idx="1"/>
          </p:nvPr>
        </p:nvSpPr>
        <p:spPr>
          <a:xfrm>
            <a:off x="0" y="962483"/>
            <a:ext cx="11355388" cy="5895517"/>
          </a:xfrm>
        </p:spPr>
        <p:txBody>
          <a:bodyPr/>
          <a:lstStyle/>
          <a:p>
            <a:r>
              <a:rPr lang="en-US" dirty="0"/>
              <a:t>In laying poultry, hatchability of incubated eggs is first reduced, and subsequently, egg production is decreased, roughly in proportion to </a:t>
            </a:r>
            <a:r>
              <a:rPr lang="en-US" dirty="0" smtClean="0"/>
              <a:t>degree </a:t>
            </a:r>
            <a:r>
              <a:rPr lang="en-US" dirty="0"/>
              <a:t>of deficiency. Embryonic mortality typically has two peaks, and of- ten a third peak. </a:t>
            </a:r>
            <a:endParaRPr lang="en-US" dirty="0" smtClean="0"/>
          </a:p>
          <a:p>
            <a:r>
              <a:rPr lang="en-US" dirty="0"/>
              <a:t>These are, respectively, on the fourth and twentieth days and on the fourteenth day of incubation. Embryos that fail to hatch from eggs of hens receiving low-riboflavin diets are dwarfed and exhibit pronounced micromelia; some embryos are edematous. </a:t>
            </a:r>
            <a:endParaRPr lang="en-US" dirty="0" smtClean="0"/>
          </a:p>
          <a:p>
            <a:r>
              <a:rPr lang="en-US" dirty="0"/>
              <a:t> The down fails to emerge properly, resulting in a typical abnormality termed “clubbed” down, which is most common in neck areas and around the vent. The nervous systems of these embryos show degenerative changes much like those described for riboflavin-deficient chicks. When dietary riboflavin provided to breeder hens was decreased from 9.7 to 1.7 mg/kg, embryo mortality increased to 83.3% and hatchability to 3.1%; decreasing </a:t>
            </a:r>
            <a:r>
              <a:rPr lang="en-US" dirty="0" smtClean="0"/>
              <a:t>riboflavin </a:t>
            </a:r>
            <a:r>
              <a:rPr lang="en-US" dirty="0"/>
              <a:t>from 9.7 to 7.0, or 4.4 mg/kg had no effect on these variables (Flores-Garcia and Scholtyssek, 1992</a:t>
            </a:r>
            <a:r>
              <a:rPr lang="en-US" dirty="0" smtClean="0"/>
              <a:t>).</a:t>
            </a:r>
          </a:p>
          <a:p>
            <a:r>
              <a:rPr lang="en-US" dirty="0"/>
              <a:t>Chicks fed a diet only marginally deficient in riboflavin often re- cover spontaneously. The condition is curable in the early stages, but in its acute stage, it is irreversible (NRC, 1994). There is increasing </a:t>
            </a:r>
            <a:r>
              <a:rPr lang="en-US" dirty="0" smtClean="0"/>
              <a:t>evidence </a:t>
            </a:r>
            <a:r>
              <a:rPr lang="en-US" dirty="0"/>
              <a:t>that vigor and livability of the baby chick are directly tied to amount of riboflavin in the hen’s diet (Anonymous, 1969). </a:t>
            </a:r>
          </a:p>
          <a:p>
            <a:pPr marL="0" indent="0">
              <a:buNone/>
            </a:pPr>
            <a:endParaRPr lang="en-US" dirty="0"/>
          </a:p>
        </p:txBody>
      </p:sp>
      <p:sp>
        <p:nvSpPr>
          <p:cNvPr id="4" name="Heptagon 3"/>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31</a:t>
            </a:r>
            <a:endParaRPr lang="en-US" sz="1400" dirty="0"/>
          </a:p>
        </p:txBody>
      </p:sp>
    </p:spTree>
    <p:extLst>
      <p:ext uri="{BB962C8B-B14F-4D97-AF65-F5344CB8AC3E}">
        <p14:creationId xmlns="" xmlns:p14="http://schemas.microsoft.com/office/powerpoint/2010/main" val="1692185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97118"/>
            <a:ext cx="9404723" cy="1400530"/>
          </a:xfrm>
        </p:spPr>
        <p:txBody>
          <a:bodyPr/>
          <a:lstStyle/>
          <a:p>
            <a:r>
              <a:rPr lang="en-US" dirty="0" smtClean="0"/>
              <a:t>Horses</a:t>
            </a:r>
            <a:endParaRPr lang="en-US" dirty="0"/>
          </a:p>
        </p:txBody>
      </p:sp>
      <p:sp>
        <p:nvSpPr>
          <p:cNvPr id="3" name="Content Placeholder 2"/>
          <p:cNvSpPr>
            <a:spLocks noGrp="1"/>
          </p:cNvSpPr>
          <p:nvPr>
            <p:ph idx="1"/>
          </p:nvPr>
        </p:nvSpPr>
        <p:spPr>
          <a:xfrm>
            <a:off x="314660" y="1132234"/>
            <a:ext cx="11253788" cy="5946317"/>
          </a:xfrm>
        </p:spPr>
        <p:txBody>
          <a:bodyPr/>
          <a:lstStyle/>
          <a:p>
            <a:r>
              <a:rPr lang="en-US" dirty="0"/>
              <a:t>It is generally felt that riboflavin synthesis in the cecum and colon provides some of the horse’s requirement. When Carroll et al. (1949) fed a diet containing 0.4 mg of riboflavin per kilogram of dry matter, </a:t>
            </a:r>
            <a:r>
              <a:rPr lang="en-US" dirty="0" smtClean="0"/>
              <a:t>riboflavin </a:t>
            </a:r>
            <a:r>
              <a:rPr lang="en-US" dirty="0"/>
              <a:t>concentrations (mg/kg of ingesta dry matter) in the various </a:t>
            </a:r>
            <a:r>
              <a:rPr lang="en-US" dirty="0" smtClean="0"/>
              <a:t>intestinal </a:t>
            </a:r>
            <a:r>
              <a:rPr lang="en-US" dirty="0"/>
              <a:t>sections were as follows: duodenum, 3.8; ileum, 1.1; cecum, 7.0; anterior large colon, 9.2; and anterior small colon, 12.2. Horses fed low- riboflavin diets demonstrated anorexia, sporadic but severe weight loss, general weakness, and poor growth (Pearson et al., 1944</a:t>
            </a:r>
            <a:r>
              <a:rPr lang="en-US" dirty="0" smtClean="0"/>
              <a:t>).</a:t>
            </a:r>
          </a:p>
          <a:p>
            <a:endParaRPr lang="en-US" dirty="0"/>
          </a:p>
        </p:txBody>
      </p:sp>
      <p:sp>
        <p:nvSpPr>
          <p:cNvPr id="4" name="Heptagon 3"/>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32</a:t>
            </a:r>
            <a:endParaRPr lang="en-US" sz="1400" dirty="0"/>
          </a:p>
        </p:txBody>
      </p:sp>
    </p:spTree>
    <p:extLst>
      <p:ext uri="{BB962C8B-B14F-4D97-AF65-F5344CB8AC3E}">
        <p14:creationId xmlns="" xmlns:p14="http://schemas.microsoft.com/office/powerpoint/2010/main" val="3113922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97118"/>
            <a:ext cx="9404723" cy="1400530"/>
          </a:xfrm>
        </p:spPr>
        <p:txBody>
          <a:bodyPr/>
          <a:lstStyle/>
          <a:p>
            <a:r>
              <a:rPr lang="en-US" dirty="0" smtClean="0"/>
              <a:t>Cats and Dogs</a:t>
            </a:r>
            <a:endParaRPr lang="en-US" dirty="0"/>
          </a:p>
        </p:txBody>
      </p:sp>
      <p:sp>
        <p:nvSpPr>
          <p:cNvPr id="3" name="Content Placeholder 2"/>
          <p:cNvSpPr>
            <a:spLocks noGrp="1"/>
          </p:cNvSpPr>
          <p:nvPr>
            <p:ph idx="1"/>
          </p:nvPr>
        </p:nvSpPr>
        <p:spPr>
          <a:xfrm>
            <a:off x="162081" y="1244769"/>
            <a:ext cx="11495088" cy="5859182"/>
          </a:xfrm>
        </p:spPr>
        <p:txBody>
          <a:bodyPr/>
          <a:lstStyle/>
          <a:p>
            <a:r>
              <a:rPr lang="en-US" dirty="0"/>
              <a:t>Riboflavin-deficient dogs exhibit low growth rates, anemia, and corneal lesions (NRC, 1985a). The animals collapse, become comatose, and die. During the deficiency state, dermatitis develops on the chest, abdomen, inner thigh, axilla, and scrotum. In the final stages of the </a:t>
            </a:r>
            <a:r>
              <a:rPr lang="en-US" dirty="0" smtClean="0"/>
              <a:t>deficiency </a:t>
            </a:r>
            <a:r>
              <a:rPr lang="en-US" dirty="0"/>
              <a:t>disease, muscular weakness develops and progresses within a few days to ataxia, followed by collapse, coma, and death (Hoffmann- La Roche, 2000). Cats deficient in the vitamin develop cataracts, fatty livers, </a:t>
            </a:r>
            <a:r>
              <a:rPr lang="en-US" dirty="0" smtClean="0"/>
              <a:t>testicular </a:t>
            </a:r>
            <a:r>
              <a:rPr lang="en-US" dirty="0"/>
              <a:t>hypoplasia, and alopecia with epidermal atrophy (NRC, 1986). </a:t>
            </a:r>
            <a:r>
              <a:rPr lang="en-US" dirty="0" smtClean="0"/>
              <a:t>Riboflavin </a:t>
            </a:r>
            <a:r>
              <a:rPr lang="en-US" dirty="0"/>
              <a:t>deficiency manifests itself in cats after 4 to 8 weeks with anorexia, weight loss, and death. Anorexia resulting in weight loss and death is the principal deficiency sign in cats (Gershoff et al., 1959). Chronic riboflavin deficiency in cats results in hair loss extending to the chest and feet, cataracts, and alopecia with epidermal atrophy. </a:t>
            </a:r>
            <a:endParaRPr lang="en-US" dirty="0" smtClean="0"/>
          </a:p>
          <a:p>
            <a:endParaRPr lang="en-US" dirty="0"/>
          </a:p>
          <a:p>
            <a:endParaRPr lang="en-US" dirty="0"/>
          </a:p>
        </p:txBody>
      </p:sp>
      <p:sp>
        <p:nvSpPr>
          <p:cNvPr id="4" name="Heptagon 3"/>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33</a:t>
            </a:r>
            <a:endParaRPr lang="en-US" sz="1400" dirty="0"/>
          </a:p>
        </p:txBody>
      </p:sp>
    </p:spTree>
    <p:extLst>
      <p:ext uri="{BB962C8B-B14F-4D97-AF65-F5344CB8AC3E}">
        <p14:creationId xmlns="" xmlns:p14="http://schemas.microsoft.com/office/powerpoint/2010/main" val="2321243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011" y="97118"/>
            <a:ext cx="9404723" cy="1400530"/>
          </a:xfrm>
        </p:spPr>
        <p:txBody>
          <a:bodyPr/>
          <a:lstStyle/>
          <a:p>
            <a:r>
              <a:rPr lang="en-US" dirty="0" smtClean="0"/>
              <a:t>Fish</a:t>
            </a:r>
            <a:endParaRPr lang="en-US" dirty="0"/>
          </a:p>
        </p:txBody>
      </p:sp>
      <p:sp>
        <p:nvSpPr>
          <p:cNvPr id="3" name="Content Placeholder 2"/>
          <p:cNvSpPr>
            <a:spLocks noGrp="1"/>
          </p:cNvSpPr>
          <p:nvPr>
            <p:ph idx="1"/>
          </p:nvPr>
        </p:nvSpPr>
        <p:spPr>
          <a:xfrm>
            <a:off x="148665" y="1176618"/>
            <a:ext cx="11215688" cy="5681382"/>
          </a:xfrm>
        </p:spPr>
        <p:txBody>
          <a:bodyPr/>
          <a:lstStyle/>
          <a:p>
            <a:r>
              <a:rPr lang="en-US" dirty="0"/>
              <a:t>Signs of riboflavin deficiency in fish are species specific (NRC, 1993). </a:t>
            </a:r>
            <a:r>
              <a:rPr lang="en-US" dirty="0" smtClean="0"/>
              <a:t>The </a:t>
            </a:r>
            <a:r>
              <a:rPr lang="en-US" dirty="0"/>
              <a:t>only common signs are anorexia and poor growth. The first sign of riboflavin deficiency observed in salmonids (Halver, 1957; Stef- fens, 1970) appeared in the eyes and included photophobia, cataracts, corneal vascularization, and hemorrhages. Lack of coordinated </a:t>
            </a:r>
            <a:r>
              <a:rPr lang="en-US" dirty="0" smtClean="0"/>
              <a:t>swimming </a:t>
            </a:r>
            <a:r>
              <a:rPr lang="en-US" dirty="0"/>
              <a:t>and dark skin color were also reported for riboflavin-deficient chi- nook salmon (Halver, 1957) and rainbow trout (Steffens, 1970). </a:t>
            </a:r>
            <a:r>
              <a:rPr lang="en-US" dirty="0" smtClean="0"/>
              <a:t>Additional </a:t>
            </a:r>
            <a:r>
              <a:rPr lang="en-US" dirty="0"/>
              <a:t>signs of riboflavin deficiency in trout include slow growth, anorexia, inefficient conversion of feed, and opaque lens and cornea (NRC, 1993</a:t>
            </a:r>
            <a:r>
              <a:rPr lang="en-US" dirty="0" smtClean="0"/>
              <a:t>).</a:t>
            </a:r>
          </a:p>
          <a:p>
            <a:r>
              <a:rPr lang="en-US" dirty="0" smtClean="0"/>
              <a:t> </a:t>
            </a:r>
            <a:r>
              <a:rPr lang="en-US" dirty="0"/>
              <a:t>Channel catfish fed riboflavin-deficient diets developed deficiency signs including anorexia, poor growth, short-body dwarfism, and cataracts. Common carp exhibited nervousness, photophobia, and </a:t>
            </a:r>
            <a:r>
              <a:rPr lang="en-US" dirty="0" smtClean="0"/>
              <a:t>hemorrhages</a:t>
            </a:r>
            <a:r>
              <a:rPr lang="en-US" dirty="0"/>
              <a:t>, with the initial deficiency signs of anorexia and nervousness. Signs of deficiency in Japanese eels were poor growth, anorexia, </a:t>
            </a:r>
            <a:r>
              <a:rPr lang="en-US" dirty="0" smtClean="0"/>
              <a:t>hemorrhage </a:t>
            </a:r>
            <a:r>
              <a:rPr lang="en-US" dirty="0"/>
              <a:t>in fins and abdomen, photophobia, and lethargy (NRC, 1993). </a:t>
            </a:r>
          </a:p>
        </p:txBody>
      </p:sp>
      <p:sp>
        <p:nvSpPr>
          <p:cNvPr id="4" name="Heptagon 3"/>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34</a:t>
            </a:r>
            <a:endParaRPr lang="en-US" sz="1400" dirty="0"/>
          </a:p>
        </p:txBody>
      </p:sp>
    </p:spTree>
    <p:extLst>
      <p:ext uri="{BB962C8B-B14F-4D97-AF65-F5344CB8AC3E}">
        <p14:creationId xmlns="" xmlns:p14="http://schemas.microsoft.com/office/powerpoint/2010/main" val="83358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04988"/>
            <a:ext cx="9404723" cy="1400530"/>
          </a:xfrm>
        </p:spPr>
        <p:txBody>
          <a:bodyPr/>
          <a:lstStyle/>
          <a:p>
            <a:r>
              <a:rPr lang="en-US" dirty="0"/>
              <a:t>FOXES AND MINK</a:t>
            </a:r>
          </a:p>
        </p:txBody>
      </p:sp>
      <p:sp>
        <p:nvSpPr>
          <p:cNvPr id="3" name="Content Placeholder 2"/>
          <p:cNvSpPr>
            <a:spLocks noGrp="1"/>
          </p:cNvSpPr>
          <p:nvPr>
            <p:ph idx="1"/>
          </p:nvPr>
        </p:nvSpPr>
        <p:spPr>
          <a:xfrm>
            <a:off x="201791" y="1127225"/>
            <a:ext cx="11582378" cy="5917519"/>
          </a:xfrm>
        </p:spPr>
        <p:txBody>
          <a:bodyPr/>
          <a:lstStyle/>
          <a:p>
            <a:r>
              <a:rPr lang="en-US" dirty="0"/>
              <a:t>Riboflavin deficiency in foxes results in decreased growth rate, signs of muscular weakness, chronic spasms, coma, opacity of the cornea, and decreased pigment production in the fur (Fig. 7.8). Foxes on a </a:t>
            </a:r>
            <a:r>
              <a:rPr lang="en-US" dirty="0" smtClean="0"/>
              <a:t>riboflavin-deficient </a:t>
            </a:r>
            <a:r>
              <a:rPr lang="en-US" dirty="0"/>
              <a:t>diet show signs similar to those seen in </a:t>
            </a:r>
            <a:r>
              <a:rPr lang="en-US" dirty="0" smtClean="0"/>
              <a:t>riboflavin-deficient </a:t>
            </a:r>
            <a:r>
              <a:rPr lang="en-US" dirty="0"/>
              <a:t>dogs. Mink on a riboflavin-deficient diet exhibit anorexia, weight loss, extreme weakness, and poor breeding results (NRC, 1982a). </a:t>
            </a:r>
          </a:p>
        </p:txBody>
      </p:sp>
      <p:pic>
        <p:nvPicPr>
          <p:cNvPr id="4" name="Picture 3"/>
          <p:cNvPicPr>
            <a:picLocks noChangeAspect="1"/>
          </p:cNvPicPr>
          <p:nvPr/>
        </p:nvPicPr>
        <p:blipFill>
          <a:blip r:embed="rId2"/>
          <a:stretch>
            <a:fillRect/>
          </a:stretch>
        </p:blipFill>
        <p:spPr>
          <a:xfrm>
            <a:off x="1648495" y="2743200"/>
            <a:ext cx="8401357" cy="3979572"/>
          </a:xfrm>
          <a:prstGeom prst="rect">
            <a:avLst/>
          </a:prstGeom>
        </p:spPr>
      </p:pic>
      <p:sp>
        <p:nvSpPr>
          <p:cNvPr id="5" name="Heptagon 4"/>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35</a:t>
            </a:r>
            <a:endParaRPr lang="en-US" sz="1400" dirty="0"/>
          </a:p>
        </p:txBody>
      </p:sp>
    </p:spTree>
    <p:extLst>
      <p:ext uri="{BB962C8B-B14F-4D97-AF65-F5344CB8AC3E}">
        <p14:creationId xmlns="" xmlns:p14="http://schemas.microsoft.com/office/powerpoint/2010/main" val="3358812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17867"/>
            <a:ext cx="9404723" cy="1400530"/>
          </a:xfrm>
        </p:spPr>
        <p:txBody>
          <a:bodyPr/>
          <a:lstStyle/>
          <a:p>
            <a:r>
              <a:rPr lang="en-US" dirty="0" smtClean="0"/>
              <a:t>Humans</a:t>
            </a:r>
            <a:endParaRPr lang="en-US" dirty="0"/>
          </a:p>
        </p:txBody>
      </p:sp>
      <p:sp>
        <p:nvSpPr>
          <p:cNvPr id="3" name="Content Placeholder 2"/>
          <p:cNvSpPr>
            <a:spLocks noGrp="1"/>
          </p:cNvSpPr>
          <p:nvPr>
            <p:ph idx="1"/>
          </p:nvPr>
        </p:nvSpPr>
        <p:spPr>
          <a:xfrm>
            <a:off x="645130" y="849067"/>
            <a:ext cx="10804188" cy="5744916"/>
          </a:xfrm>
        </p:spPr>
        <p:txBody>
          <a:bodyPr/>
          <a:lstStyle/>
          <a:p>
            <a:r>
              <a:rPr lang="en-US" dirty="0"/>
              <a:t>Riboflavin deficiency signs have been observed in humans </a:t>
            </a:r>
            <a:r>
              <a:rPr lang="en-US" dirty="0" smtClean="0"/>
              <a:t>consuming </a:t>
            </a:r>
            <a:r>
              <a:rPr lang="en-US" dirty="0"/>
              <a:t>nutritionally poor diets and under experimental conditions. As in </a:t>
            </a:r>
            <a:r>
              <a:rPr lang="en-US" dirty="0" smtClean="0"/>
              <a:t>animals</a:t>
            </a:r>
            <a:r>
              <a:rPr lang="en-US" dirty="0"/>
              <a:t>, riboflavin deficiency is believed to retard growth in humans, al- though no growth experiments have been undertaken. Clinically, riboflavin deficiency in humans is usually observed in conjunction with deficiencies of other B vitamins. </a:t>
            </a:r>
            <a:endParaRPr lang="en-US" dirty="0" smtClean="0"/>
          </a:p>
          <a:p>
            <a:r>
              <a:rPr lang="en-US" dirty="0"/>
              <a:t>Clinical features of riboflavin deficiency include seborrheic </a:t>
            </a:r>
            <a:r>
              <a:rPr lang="en-US" dirty="0" smtClean="0"/>
              <a:t>dermatitis </a:t>
            </a:r>
            <a:r>
              <a:rPr lang="en-US" dirty="0"/>
              <a:t>around the nose and mouth; soreness and burning of the lips, mouth, and tongue; photophobia; burning and itching of the eyes; superficial vascularization of the cornea; cheilosis; angular stomatitis; glossitis; </a:t>
            </a:r>
            <a:r>
              <a:rPr lang="en-US" dirty="0" smtClean="0"/>
              <a:t>anemia</a:t>
            </a:r>
            <a:r>
              <a:rPr lang="en-US" dirty="0"/>
              <a:t>; and neuropathy (Fig. 7.10) (Rivlin, 1984</a:t>
            </a:r>
            <a:r>
              <a:rPr lang="en-US" dirty="0" smtClean="0"/>
              <a:t>).</a:t>
            </a:r>
          </a:p>
          <a:p>
            <a:r>
              <a:rPr lang="en-US" dirty="0"/>
              <a:t>Clinical signs of glossitis begin with flattening, followed by </a:t>
            </a:r>
            <a:r>
              <a:rPr lang="en-US" dirty="0" smtClean="0"/>
              <a:t>disappearance </a:t>
            </a:r>
            <a:r>
              <a:rPr lang="en-US" dirty="0"/>
              <a:t>of the tongue filiform papilla. The fungiform papillae become enlarged, the tongue color changes to a beefy red, the tongue is sore, and loss of taste sensation develops (Cooperman and Lopez, 1991). </a:t>
            </a:r>
            <a:r>
              <a:rPr lang="en-US" dirty="0" smtClean="0"/>
              <a:t>Dermatitis </a:t>
            </a:r>
            <a:r>
              <a:rPr lang="en-US" dirty="0"/>
              <a:t>due to riboflavin deficiency begins most often in the nasolabial fold and is scaly and oily. Similar lesions may also appear around the eyes and on the ears. </a:t>
            </a:r>
          </a:p>
        </p:txBody>
      </p:sp>
      <p:sp>
        <p:nvSpPr>
          <p:cNvPr id="4" name="Heptagon 3"/>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36</a:t>
            </a:r>
            <a:endParaRPr lang="en-US" sz="1400" dirty="0"/>
          </a:p>
        </p:txBody>
      </p:sp>
    </p:spTree>
    <p:extLst>
      <p:ext uri="{BB962C8B-B14F-4D97-AF65-F5344CB8AC3E}">
        <p14:creationId xmlns="" xmlns:p14="http://schemas.microsoft.com/office/powerpoint/2010/main" val="645139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6827" y="700102"/>
            <a:ext cx="8362317" cy="5674940"/>
          </a:xfrm>
          <a:prstGeom prst="rect">
            <a:avLst/>
          </a:prstGeom>
        </p:spPr>
      </p:pic>
      <p:sp>
        <p:nvSpPr>
          <p:cNvPr id="5" name="Heptagon 4"/>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37</a:t>
            </a:r>
            <a:endParaRPr lang="en-US" sz="1400" dirty="0"/>
          </a:p>
        </p:txBody>
      </p:sp>
    </p:spTree>
    <p:extLst>
      <p:ext uri="{BB962C8B-B14F-4D97-AF65-F5344CB8AC3E}">
        <p14:creationId xmlns="" xmlns:p14="http://schemas.microsoft.com/office/powerpoint/2010/main" val="1748764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04989"/>
            <a:ext cx="9404723" cy="1400530"/>
          </a:xfrm>
        </p:spPr>
        <p:txBody>
          <a:bodyPr/>
          <a:lstStyle/>
          <a:p>
            <a:r>
              <a:rPr lang="en-US" dirty="0" smtClean="0"/>
              <a:t>Contin…..</a:t>
            </a:r>
            <a:endParaRPr lang="en-US" dirty="0"/>
          </a:p>
        </p:txBody>
      </p:sp>
      <p:sp>
        <p:nvSpPr>
          <p:cNvPr id="3" name="Content Placeholder 2"/>
          <p:cNvSpPr>
            <a:spLocks noGrp="1"/>
          </p:cNvSpPr>
          <p:nvPr>
            <p:ph idx="1"/>
          </p:nvPr>
        </p:nvSpPr>
        <p:spPr>
          <a:xfrm>
            <a:off x="645130" y="1164276"/>
            <a:ext cx="10907219" cy="5159251"/>
          </a:xfrm>
        </p:spPr>
        <p:txBody>
          <a:bodyPr/>
          <a:lstStyle/>
          <a:p>
            <a:r>
              <a:rPr lang="en-US" dirty="0"/>
              <a:t> Dermatitis of the scrotum or vulva is frequently present (Marks, 1975). Corneal vascularization due to riboflavin </a:t>
            </a:r>
            <a:r>
              <a:rPr lang="en-US" dirty="0" smtClean="0"/>
              <a:t>deficiency </a:t>
            </a:r>
            <a:r>
              <a:rPr lang="en-US" dirty="0"/>
              <a:t>always occurs in the entire circumference of the cornea and is nearly always bilateral. Corneal vascularization may be a result of the oxygen requirement of the corneal epithelium. Cells of the cornea have no hemoglobin supply but maintain integrity by intracellular oxidative processes that depend on riboflavin activity. Tears are a rich source of </a:t>
            </a:r>
            <a:r>
              <a:rPr lang="en-US" dirty="0" smtClean="0"/>
              <a:t>riboflavin</a:t>
            </a:r>
            <a:r>
              <a:rPr lang="en-US" dirty="0"/>
              <a:t>. Foy and Mbaya (1977) stated that in vitamin A deficiency the tear ducts are blocked with keratin, and vascularization of the cornea follows from lack of tears. Thus, such patients should be </a:t>
            </a:r>
            <a:r>
              <a:rPr lang="en-US" dirty="0" smtClean="0"/>
              <a:t>given </a:t>
            </a:r>
            <a:r>
              <a:rPr lang="en-US" dirty="0"/>
              <a:t>both </a:t>
            </a:r>
            <a:r>
              <a:rPr lang="en-US" dirty="0" smtClean="0"/>
              <a:t>vitamin </a:t>
            </a:r>
            <a:r>
              <a:rPr lang="en-US" dirty="0"/>
              <a:t>A and riboflavin</a:t>
            </a:r>
            <a:r>
              <a:rPr lang="en-US" dirty="0" smtClean="0"/>
              <a:t>.</a:t>
            </a:r>
          </a:p>
          <a:p>
            <a:r>
              <a:rPr lang="en-US" dirty="0"/>
              <a:t>One of the first systemic experimental studies in humans resulted in cheilosis in 10 of 18 women consuming a low-riboflavin diet during a 94- to 130-day period (Sebrell and Butler, 1938). Cheilosis began with pallor of the lips in the angles of the mouth, followed by maceration. Within a few days, superficial transverse fissures appeared in the angles of the mouth. </a:t>
            </a:r>
            <a:r>
              <a:rPr lang="en-US" dirty="0" smtClean="0"/>
              <a:t> </a:t>
            </a:r>
            <a:endParaRPr lang="en-US" dirty="0"/>
          </a:p>
        </p:txBody>
      </p:sp>
      <p:sp>
        <p:nvSpPr>
          <p:cNvPr id="4" name="Heptagon 3"/>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38</a:t>
            </a:r>
            <a:endParaRPr lang="en-US" sz="1400" dirty="0"/>
          </a:p>
        </p:txBody>
      </p:sp>
    </p:spTree>
    <p:extLst>
      <p:ext uri="{BB962C8B-B14F-4D97-AF65-F5344CB8AC3E}">
        <p14:creationId xmlns="" xmlns:p14="http://schemas.microsoft.com/office/powerpoint/2010/main" val="3723041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21" y="92109"/>
            <a:ext cx="9404723" cy="1400530"/>
          </a:xfrm>
        </p:spPr>
        <p:txBody>
          <a:bodyPr/>
          <a:lstStyle/>
          <a:p>
            <a:r>
              <a:rPr lang="en-US" dirty="0"/>
              <a:t>Assessment of Status </a:t>
            </a:r>
          </a:p>
        </p:txBody>
      </p:sp>
      <p:sp>
        <p:nvSpPr>
          <p:cNvPr id="3" name="Content Placeholder 2"/>
          <p:cNvSpPr>
            <a:spLocks noGrp="1"/>
          </p:cNvSpPr>
          <p:nvPr>
            <p:ph idx="1"/>
          </p:nvPr>
        </p:nvSpPr>
        <p:spPr>
          <a:xfrm>
            <a:off x="468951" y="1158159"/>
            <a:ext cx="10516727" cy="5332793"/>
          </a:xfrm>
        </p:spPr>
        <p:txBody>
          <a:bodyPr>
            <a:normAutofit lnSpcReduction="10000"/>
          </a:bodyPr>
          <a:lstStyle/>
          <a:p>
            <a:r>
              <a:rPr lang="en-US" dirty="0"/>
              <a:t>Several methods have been used to assess nutritional status of </a:t>
            </a:r>
            <a:r>
              <a:rPr lang="en-US" dirty="0" smtClean="0"/>
              <a:t>riboflavin</a:t>
            </a:r>
            <a:r>
              <a:rPr lang="en-US" dirty="0"/>
              <a:t>. These include clinical signs, blood and urine levels of the vita- min, and measurement of enzymatic coenzyme activity. The most certain way of identifying a riboflavin deficiency seems to be to cause a </a:t>
            </a:r>
            <a:r>
              <a:rPr lang="en-US" dirty="0" smtClean="0"/>
              <a:t>remission </a:t>
            </a:r>
            <a:r>
              <a:rPr lang="en-US" dirty="0"/>
              <a:t>of the clinical signs in question by feeding riboflavin alone. </a:t>
            </a:r>
            <a:r>
              <a:rPr lang="en-US" dirty="0" smtClean="0"/>
              <a:t>Measuring </a:t>
            </a:r>
            <a:r>
              <a:rPr lang="en-US" dirty="0"/>
              <a:t>riboflavin excretion in the urine is of some value, with the </a:t>
            </a:r>
            <a:r>
              <a:rPr lang="en-US" dirty="0" smtClean="0"/>
              <a:t>limitation </a:t>
            </a:r>
            <a:r>
              <a:rPr lang="en-US" dirty="0"/>
              <a:t>that daily output of riboflavin is usually an estimate of dietary intake. Riboflavin red blood cell content appears to be a better measure on the basis of human studies. For the laying hen, riboflavin </a:t>
            </a:r>
            <a:r>
              <a:rPr lang="en-US" dirty="0" smtClean="0"/>
              <a:t>concentration </a:t>
            </a:r>
            <a:r>
              <a:rPr lang="en-US" dirty="0"/>
              <a:t>in egg albumen is an excellent status indicator of the vitamin(Squires and Naber, 1993). The estimated minimum critical egg albumen riboflavin concentrations needed to support maximum reproductive function are between 1.9 and 2.9 ppm</a:t>
            </a:r>
            <a:r>
              <a:rPr lang="en-US" dirty="0" smtClean="0"/>
              <a:t>.</a:t>
            </a:r>
          </a:p>
          <a:p>
            <a:r>
              <a:rPr lang="en-US" dirty="0" smtClean="0"/>
              <a:t> </a:t>
            </a:r>
            <a:r>
              <a:rPr lang="en-US" dirty="0"/>
              <a:t>The most rapid and dramatic biochemical method of determining </a:t>
            </a:r>
            <a:r>
              <a:rPr lang="en-US" dirty="0" smtClean="0"/>
              <a:t>riboflavin </a:t>
            </a:r>
            <a:r>
              <a:rPr lang="en-US" dirty="0"/>
              <a:t>status is loss of erythrocyte glutathione reductase (EGR) </a:t>
            </a:r>
            <a:r>
              <a:rPr lang="en-US" dirty="0" smtClean="0"/>
              <a:t>activity</a:t>
            </a:r>
            <a:r>
              <a:rPr lang="en-US" dirty="0"/>
              <a:t>, an FAD-containing enzyme. The ratio of EGR activity in </a:t>
            </a:r>
            <a:r>
              <a:rPr lang="en-US" dirty="0" smtClean="0"/>
              <a:t>erythrocytes </a:t>
            </a:r>
            <a:r>
              <a:rPr lang="en-US" dirty="0"/>
              <a:t>with and without added FAD is considered the activity coefficient. Experimental </a:t>
            </a:r>
            <a:r>
              <a:rPr lang="en-US" dirty="0" smtClean="0"/>
              <a:t>studies including </a:t>
            </a:r>
            <a:r>
              <a:rPr lang="en-US" dirty="0"/>
              <a:t>those with livestock, laboratory </a:t>
            </a:r>
            <a:r>
              <a:rPr lang="en-US" dirty="0" smtClean="0"/>
              <a:t>animals</a:t>
            </a:r>
            <a:r>
              <a:rPr lang="en-US" dirty="0"/>
              <a:t>, humans, and even </a:t>
            </a:r>
            <a:r>
              <a:rPr lang="en-US" dirty="0" smtClean="0"/>
              <a:t>fish have </a:t>
            </a:r>
            <a:r>
              <a:rPr lang="en-US" dirty="0"/>
              <a:t>shown that EGR activity is a very sensitive and specific indicator of riboflavin deficiency (Frank et al., 1988; Boisvert et al., 1993; Pettigrew et al., 1996).</a:t>
            </a:r>
          </a:p>
          <a:p>
            <a:endParaRPr lang="en-US" dirty="0"/>
          </a:p>
          <a:p>
            <a:endParaRPr lang="en-US" dirty="0"/>
          </a:p>
        </p:txBody>
      </p:sp>
      <p:sp>
        <p:nvSpPr>
          <p:cNvPr id="4" name="Heptagon 3"/>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39</a:t>
            </a:r>
            <a:endParaRPr lang="en-US" sz="1400" dirty="0"/>
          </a:p>
        </p:txBody>
      </p:sp>
    </p:spTree>
    <p:extLst>
      <p:ext uri="{BB962C8B-B14F-4D97-AF65-F5344CB8AC3E}">
        <p14:creationId xmlns="" xmlns:p14="http://schemas.microsoft.com/office/powerpoint/2010/main" val="1381818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92109"/>
            <a:ext cx="9404723" cy="1400530"/>
          </a:xfrm>
        </p:spPr>
        <p:txBody>
          <a:bodyPr/>
          <a:lstStyle/>
          <a:p>
            <a:r>
              <a:rPr lang="en-US" dirty="0"/>
              <a:t>SUPPLEMENTATION</a:t>
            </a:r>
          </a:p>
        </p:txBody>
      </p:sp>
      <p:sp>
        <p:nvSpPr>
          <p:cNvPr id="3" name="Content Placeholder 2"/>
          <p:cNvSpPr>
            <a:spLocks noGrp="1"/>
          </p:cNvSpPr>
          <p:nvPr>
            <p:ph idx="1"/>
          </p:nvPr>
        </p:nvSpPr>
        <p:spPr>
          <a:xfrm>
            <a:off x="343458" y="1112760"/>
            <a:ext cx="11595257" cy="5622891"/>
          </a:xfrm>
        </p:spPr>
        <p:txBody>
          <a:bodyPr/>
          <a:lstStyle/>
          <a:p>
            <a:r>
              <a:rPr lang="en-US" dirty="0"/>
              <a:t>Riboflavin is one of the vitamins most likely to be deficient for both </a:t>
            </a:r>
            <a:r>
              <a:rPr lang="en-US" dirty="0" smtClean="0"/>
              <a:t>non ruminant </a:t>
            </a:r>
            <a:r>
              <a:rPr lang="en-US" dirty="0"/>
              <a:t>animals and humans. Before their rumens are developed, young ruminants (up to 2 months of age), if early weaned or dependent on milk replacer, have a dietary need for riboflavin. Cereal grains, though poor sources of riboflavin, are important for people in many </a:t>
            </a:r>
            <a:r>
              <a:rPr lang="en-US" dirty="0" smtClean="0"/>
              <a:t>developing </a:t>
            </a:r>
            <a:r>
              <a:rPr lang="en-US" dirty="0"/>
              <a:t>countries where cereals constitute the major dietary </a:t>
            </a:r>
            <a:r>
              <a:rPr lang="en-US" dirty="0" smtClean="0"/>
              <a:t>component</a:t>
            </a:r>
            <a:r>
              <a:rPr lang="en-US" dirty="0"/>
              <a:t>. Often, individuals in developing countries do not have the </a:t>
            </a:r>
            <a:r>
              <a:rPr lang="en-US" dirty="0" smtClean="0"/>
              <a:t>economic </a:t>
            </a:r>
            <a:r>
              <a:rPr lang="en-US" dirty="0"/>
              <a:t>resources to consume the major dietary sources of riboflavin of meat, milk, and dairy products</a:t>
            </a:r>
            <a:r>
              <a:rPr lang="en-US" dirty="0" smtClean="0"/>
              <a:t>.</a:t>
            </a:r>
          </a:p>
          <a:p>
            <a:r>
              <a:rPr lang="en-US" dirty="0"/>
              <a:t>Supplementation and education programs for humans need to be implemented in developing countries to ensure adequate riboflavin in- take. Growing children and pregnant-lactating mothers are groups at risk of deficiency. In India, children who received 5 mg of riboflavin daily for 1 year had elevated EGR levels, improved hand steadiness, and reduced incidence of </a:t>
            </a:r>
            <a:r>
              <a:rPr lang="en-US" dirty="0" err="1"/>
              <a:t>glossitis</a:t>
            </a:r>
            <a:r>
              <a:rPr lang="en-US" dirty="0"/>
              <a:t> (Prasad et al., 1990). Additional risk groups for whom supplemental riboflavin is required are people who exercise, alcoholics, diabetics, drug users, patients with chronic heart disease, patients on diuretics or undergoing hemodialysis, preterm in- </a:t>
            </a:r>
            <a:r>
              <a:rPr lang="en-US" dirty="0" err="1"/>
              <a:t>fants</a:t>
            </a:r>
            <a:r>
              <a:rPr lang="en-US" dirty="0"/>
              <a:t>, and people with other disease conditions (see Requirements).  </a:t>
            </a:r>
            <a:endParaRPr lang="en-US" dirty="0" smtClean="0"/>
          </a:p>
          <a:p>
            <a:endParaRPr lang="en-US" dirty="0"/>
          </a:p>
        </p:txBody>
      </p:sp>
      <p:sp>
        <p:nvSpPr>
          <p:cNvPr id="4" name="Heptagon 3"/>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40</a:t>
            </a:r>
            <a:endParaRPr lang="en-US" sz="1400" dirty="0"/>
          </a:p>
        </p:txBody>
      </p:sp>
    </p:spTree>
    <p:extLst>
      <p:ext uri="{BB962C8B-B14F-4D97-AF65-F5344CB8AC3E}">
        <p14:creationId xmlns="" xmlns:p14="http://schemas.microsoft.com/office/powerpoint/2010/main" val="485886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571" y="24448"/>
            <a:ext cx="9404723" cy="1400530"/>
          </a:xfrm>
        </p:spPr>
        <p:txBody>
          <a:bodyPr/>
          <a:lstStyle/>
          <a:p>
            <a:r>
              <a:rPr lang="en-US" dirty="0" smtClean="0"/>
              <a:t>         History…….</a:t>
            </a:r>
            <a:endParaRPr lang="en-US" dirty="0"/>
          </a:p>
        </p:txBody>
      </p:sp>
      <p:sp>
        <p:nvSpPr>
          <p:cNvPr id="3" name="Content Placeholder 2"/>
          <p:cNvSpPr>
            <a:spLocks noGrp="1"/>
          </p:cNvSpPr>
          <p:nvPr>
            <p:ph idx="1"/>
          </p:nvPr>
        </p:nvSpPr>
        <p:spPr>
          <a:xfrm>
            <a:off x="227549" y="829425"/>
            <a:ext cx="11530862" cy="5751679"/>
          </a:xfrm>
        </p:spPr>
        <p:txBody>
          <a:bodyPr/>
          <a:lstStyle/>
          <a:p>
            <a:r>
              <a:rPr lang="en-US" dirty="0"/>
              <a:t>In 1934–1935, riboflavin was synthesized by two groups—Kuhn’s in Germany </a:t>
            </a:r>
            <a:endParaRPr lang="en-US" dirty="0" smtClean="0"/>
          </a:p>
          <a:p>
            <a:pPr marL="0" indent="0">
              <a:buNone/>
            </a:pPr>
            <a:r>
              <a:rPr lang="en-US" dirty="0"/>
              <a:t> </a:t>
            </a:r>
            <a:r>
              <a:rPr lang="en-US" dirty="0" smtClean="0"/>
              <a:t>    and </a:t>
            </a:r>
            <a:r>
              <a:rPr lang="en-US" dirty="0"/>
              <a:t>Karrer’s in Switzerland. </a:t>
            </a:r>
            <a:endParaRPr lang="en-US" dirty="0" smtClean="0"/>
          </a:p>
          <a:p>
            <a:r>
              <a:rPr lang="en-US" dirty="0"/>
              <a:t>At the same time, </a:t>
            </a:r>
            <a:r>
              <a:rPr lang="en-US" dirty="0" err="1"/>
              <a:t>Györgi</a:t>
            </a:r>
            <a:r>
              <a:rPr lang="en-US" dirty="0"/>
              <a:t> in Germany proved that the biological activity of the synthetic form was the same as that of the natural vitamin. </a:t>
            </a:r>
            <a:endParaRPr lang="en-US" dirty="0" smtClean="0"/>
          </a:p>
          <a:p>
            <a:r>
              <a:rPr lang="en-US" dirty="0"/>
              <a:t>The synthesis of FMN was </a:t>
            </a:r>
            <a:r>
              <a:rPr lang="en-US" dirty="0" smtClean="0"/>
              <a:t>accomplished </a:t>
            </a:r>
            <a:r>
              <a:rPr lang="en-US" dirty="0"/>
              <a:t>in 1936 by Kuhn and Rudy. In 1938, Warburg discovered FAD as the coenzyme of D-amino acid oxidase. Other flavin-dependent enzymes were discovered thereafter at a rapid rate.</a:t>
            </a:r>
          </a:p>
          <a:p>
            <a:pPr marL="0" indent="0">
              <a:buNone/>
            </a:pPr>
            <a:endParaRPr lang="en-US" dirty="0"/>
          </a:p>
        </p:txBody>
      </p:sp>
      <p:sp>
        <p:nvSpPr>
          <p:cNvPr id="4" name="Heptagon 3"/>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Tree>
    <p:extLst>
      <p:ext uri="{BB962C8B-B14F-4D97-AF65-F5344CB8AC3E}">
        <p14:creationId xmlns="" xmlns:p14="http://schemas.microsoft.com/office/powerpoint/2010/main" val="1456916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43625"/>
            <a:ext cx="9404723" cy="1400530"/>
          </a:xfrm>
        </p:spPr>
        <p:txBody>
          <a:bodyPr/>
          <a:lstStyle/>
          <a:p>
            <a:r>
              <a:rPr lang="en-US" dirty="0" smtClean="0"/>
              <a:t>Contin….</a:t>
            </a:r>
            <a:endParaRPr lang="en-US" dirty="0"/>
          </a:p>
        </p:txBody>
      </p:sp>
      <p:sp>
        <p:nvSpPr>
          <p:cNvPr id="3" name="Content Placeholder 2"/>
          <p:cNvSpPr>
            <a:spLocks noGrp="1"/>
          </p:cNvSpPr>
          <p:nvPr>
            <p:ph idx="1"/>
          </p:nvPr>
        </p:nvSpPr>
        <p:spPr>
          <a:xfrm>
            <a:off x="472247" y="1184856"/>
            <a:ext cx="11002829" cy="5537916"/>
          </a:xfrm>
        </p:spPr>
        <p:txBody>
          <a:bodyPr>
            <a:normAutofit lnSpcReduction="10000"/>
          </a:bodyPr>
          <a:lstStyle/>
          <a:p>
            <a:r>
              <a:rPr lang="en-US" dirty="0"/>
              <a:t>Riboflavin is commercially available as a crystalline compound </a:t>
            </a:r>
            <a:r>
              <a:rPr lang="en-US" dirty="0" smtClean="0"/>
              <a:t>produced </a:t>
            </a:r>
            <a:r>
              <a:rPr lang="en-US" dirty="0"/>
              <a:t>by chemical synthesis or fermentation. Most of the commercially available riboflavin is made by bacterial synthesis, a cheap and </a:t>
            </a:r>
            <a:r>
              <a:rPr lang="en-US" dirty="0" smtClean="0"/>
              <a:t>convenient </a:t>
            </a:r>
            <a:r>
              <a:rPr lang="en-US" dirty="0"/>
              <a:t>way to produce crystalline riboflavin. It is available to the feed, food, and pharmaceutical industries as a high-potency U.S. </a:t>
            </a:r>
            <a:r>
              <a:rPr lang="en-US" dirty="0" smtClean="0"/>
              <a:t>Pharmacopeia </a:t>
            </a:r>
            <a:r>
              <a:rPr lang="en-US" dirty="0"/>
              <a:t>(USP) or feed-grade powder, spray-dried powders, and dry </a:t>
            </a:r>
            <a:r>
              <a:rPr lang="en-US" dirty="0" smtClean="0"/>
              <a:t>dilutions</a:t>
            </a:r>
            <a:r>
              <a:rPr lang="en-US" dirty="0"/>
              <a:t>. The water-soluble, riboflavin 5-phosphate salt is available for </a:t>
            </a:r>
            <a:r>
              <a:rPr lang="en-US" dirty="0" smtClean="0"/>
              <a:t>liquid </a:t>
            </a:r>
            <a:r>
              <a:rPr lang="en-US" dirty="0"/>
              <a:t>oral and parenteral pharmaceuticals. High-potency USP or feed-grade powders are electrostatic, hygroscopic, and dusty; thus they do not flow freely, and they show poor distribution in feeds. In contrast, dilution of riboflavin as a spray-dried powder or dry dilution product, or including it in a premix, reduces its electrostacity and hygroscopicity for better flowability and distribution in feeds (Adams, 1978). Diluted riboflavin is added to feeds to increase its mixing properties. </a:t>
            </a:r>
            <a:endParaRPr lang="en-US" dirty="0" smtClean="0"/>
          </a:p>
          <a:p>
            <a:r>
              <a:rPr lang="en-US" dirty="0"/>
              <a:t>Riboflavin is remarkably stable during heat processing (see </a:t>
            </a:r>
            <a:r>
              <a:rPr lang="en-US" dirty="0" smtClean="0"/>
              <a:t>Chemical </a:t>
            </a:r>
            <a:r>
              <a:rPr lang="en-US" dirty="0"/>
              <a:t>Structure, Properties, and Antagonists; Natural Resources). How- ever, considerable loss may occur if foods are exposed to light during cooking, and some losses occur in feed administered to animals out of doors. Only the portion of the feed exposed to light would be destroyed; therefore, this may be of little significance as only the top of concentrate mixtures in automatic feeders would be affected. In dry form, riboflavin is extremely resistant to oxidation even when heated in air for long </a:t>
            </a:r>
            <a:r>
              <a:rPr lang="en-US" dirty="0" smtClean="0"/>
              <a:t>periods</a:t>
            </a:r>
            <a:r>
              <a:rPr lang="en-US" dirty="0"/>
              <a:t>.</a:t>
            </a:r>
            <a:endParaRPr lang="en-US" dirty="0" smtClean="0"/>
          </a:p>
          <a:p>
            <a:endParaRPr lang="en-US" dirty="0"/>
          </a:p>
        </p:txBody>
      </p:sp>
      <p:sp>
        <p:nvSpPr>
          <p:cNvPr id="4" name="Heptagon 3"/>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41</a:t>
            </a:r>
            <a:endParaRPr lang="en-US" sz="1400" dirty="0"/>
          </a:p>
        </p:txBody>
      </p:sp>
    </p:spTree>
    <p:extLst>
      <p:ext uri="{BB962C8B-B14F-4D97-AF65-F5344CB8AC3E}">
        <p14:creationId xmlns="" xmlns:p14="http://schemas.microsoft.com/office/powerpoint/2010/main" val="3803270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92109"/>
            <a:ext cx="9404723" cy="1400530"/>
          </a:xfrm>
        </p:spPr>
        <p:txBody>
          <a:bodyPr/>
          <a:lstStyle/>
          <a:p>
            <a:r>
              <a:rPr lang="en-US" dirty="0"/>
              <a:t>TOXICITY</a:t>
            </a:r>
          </a:p>
        </p:txBody>
      </p:sp>
      <p:sp>
        <p:nvSpPr>
          <p:cNvPr id="3" name="Content Placeholder 2"/>
          <p:cNvSpPr>
            <a:spLocks noGrp="1"/>
          </p:cNvSpPr>
          <p:nvPr>
            <p:ph idx="1"/>
          </p:nvPr>
        </p:nvSpPr>
        <p:spPr>
          <a:xfrm>
            <a:off x="321972" y="1236373"/>
            <a:ext cx="11359165" cy="5383368"/>
          </a:xfrm>
        </p:spPr>
        <p:txBody>
          <a:bodyPr/>
          <a:lstStyle/>
          <a:p>
            <a:r>
              <a:rPr lang="en-US" dirty="0"/>
              <a:t>A large body of evidence has accumulated indicating that treatment with riboflavin in excess of nutritional requirements has very little </a:t>
            </a:r>
            <a:r>
              <a:rPr lang="en-US" dirty="0" smtClean="0"/>
              <a:t>toxicity </a:t>
            </a:r>
            <a:r>
              <a:rPr lang="en-US" dirty="0"/>
              <a:t>for experimental animals or for humans (Rivlin, 1978). Most data from rats suggest that dietary levels between 10 and 20 times the </a:t>
            </a:r>
            <a:r>
              <a:rPr lang="en-US" dirty="0" smtClean="0"/>
              <a:t>requirement </a:t>
            </a:r>
            <a:r>
              <a:rPr lang="en-US" dirty="0"/>
              <a:t>(possibly 100 times) can be tolerated safely (NRC, 1987). When massive amounts of riboflavin are administered orally, only a small fraction of the dose is absorbed; the remainder is excreted in the feces. Toxicity is lacking probably because the transport system </a:t>
            </a:r>
            <a:r>
              <a:rPr lang="en-US" dirty="0" smtClean="0"/>
              <a:t>necessary </a:t>
            </a:r>
            <a:r>
              <a:rPr lang="en-US" dirty="0"/>
              <a:t>for the absorption of riboflavin across the gastrointestinal mucosa becomes saturated, limiting riboflavin absorption (Christensen, 1973</a:t>
            </a:r>
            <a:r>
              <a:rPr lang="en-US" dirty="0" smtClean="0"/>
              <a:t>).</a:t>
            </a:r>
          </a:p>
          <a:p>
            <a:r>
              <a:rPr lang="en-US" dirty="0"/>
              <a:t>Also, capacity of the tissues to store riboflavin and its coenzyme </a:t>
            </a:r>
            <a:r>
              <a:rPr lang="en-US" dirty="0" err="1"/>
              <a:t>deriva</a:t>
            </a:r>
            <a:r>
              <a:rPr lang="en-US" dirty="0"/>
              <a:t>- </a:t>
            </a:r>
            <a:r>
              <a:rPr lang="en-US" dirty="0" err="1"/>
              <a:t>tives</a:t>
            </a:r>
            <a:r>
              <a:rPr lang="en-US" dirty="0"/>
              <a:t> appears to be limited when excessive amounts are administered. No case of riboflavin toxicity in humans has been reported, and oral doses per kilogram of body weight of 340 mg for mice, 10 g for rats, and 2 g for dogs produced no toxic effects (Cooperman and Lopez, 1991). </a:t>
            </a:r>
          </a:p>
        </p:txBody>
      </p:sp>
      <p:sp>
        <p:nvSpPr>
          <p:cNvPr id="4" name="Heptagon 3"/>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42</a:t>
            </a:r>
            <a:endParaRPr lang="en-US" sz="1400" dirty="0"/>
          </a:p>
        </p:txBody>
      </p:sp>
    </p:spTree>
    <p:extLst>
      <p:ext uri="{BB962C8B-B14F-4D97-AF65-F5344CB8AC3E}">
        <p14:creationId xmlns="" xmlns:p14="http://schemas.microsoft.com/office/powerpoint/2010/main" val="8910970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92109"/>
            <a:ext cx="9404723" cy="1400530"/>
          </a:xfrm>
        </p:spPr>
        <p:txBody>
          <a:bodyPr/>
          <a:lstStyle/>
          <a:p>
            <a:r>
              <a:rPr lang="en-US" dirty="0" smtClean="0"/>
              <a:t>Contin…</a:t>
            </a:r>
            <a:endParaRPr lang="en-US" dirty="0"/>
          </a:p>
        </p:txBody>
      </p:sp>
      <p:sp>
        <p:nvSpPr>
          <p:cNvPr id="3" name="Content Placeholder 2"/>
          <p:cNvSpPr>
            <a:spLocks noGrp="1"/>
          </p:cNvSpPr>
          <p:nvPr>
            <p:ph idx="1"/>
          </p:nvPr>
        </p:nvSpPr>
        <p:spPr>
          <a:xfrm>
            <a:off x="472248" y="1241549"/>
            <a:ext cx="10835403" cy="5442586"/>
          </a:xfrm>
        </p:spPr>
        <p:txBody>
          <a:bodyPr/>
          <a:lstStyle/>
          <a:p>
            <a:r>
              <a:rPr lang="en-US" dirty="0"/>
              <a:t>Riboflavin is somewhat more toxic when administered </a:t>
            </a:r>
            <a:r>
              <a:rPr lang="en-US" dirty="0" smtClean="0"/>
              <a:t>parentally. </a:t>
            </a:r>
            <a:r>
              <a:rPr lang="en-US" dirty="0"/>
              <a:t>Only when doses of 600 mg/kg body weight were administered </a:t>
            </a:r>
            <a:r>
              <a:rPr lang="en-US" dirty="0" smtClean="0"/>
              <a:t>in traperitoneally </a:t>
            </a:r>
            <a:r>
              <a:rPr lang="en-US" dirty="0"/>
              <a:t>to rats were ill effects evident (Unna and Greslin, 1942). Then anuria developed, and at autopsy, crystals were apparent in the collecting tubules and renal pelvis. Rainbow trout, like other animals, were insensitive to excess dietary riboflavin, as levels of 600 mg/kg of diet produced no undesirable effect on growth (Hughes, 1984).</a:t>
            </a:r>
          </a:p>
          <a:p>
            <a:endParaRPr lang="en-US" dirty="0"/>
          </a:p>
        </p:txBody>
      </p:sp>
      <p:sp>
        <p:nvSpPr>
          <p:cNvPr id="4" name="Heptagon 3"/>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43</a:t>
            </a:r>
            <a:endParaRPr lang="en-US" sz="1400" dirty="0"/>
          </a:p>
        </p:txBody>
      </p:sp>
    </p:spTree>
    <p:extLst>
      <p:ext uri="{BB962C8B-B14F-4D97-AF65-F5344CB8AC3E}">
        <p14:creationId xmlns="" xmlns:p14="http://schemas.microsoft.com/office/powerpoint/2010/main" val="1483109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55772" y="1223493"/>
            <a:ext cx="9003597" cy="4984124"/>
          </a:xfrm>
          <a:prstGeom prst="rect">
            <a:avLst/>
          </a:prstGeom>
        </p:spPr>
      </p:pic>
      <p:sp>
        <p:nvSpPr>
          <p:cNvPr id="5" name="Heptagon 4"/>
          <p:cNvSpPr/>
          <p:nvPr/>
        </p:nvSpPr>
        <p:spPr>
          <a:xfrm>
            <a:off x="10457645" y="296214"/>
            <a:ext cx="592428"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44</a:t>
            </a:r>
            <a:endParaRPr lang="en-US" sz="1400" dirty="0"/>
          </a:p>
        </p:txBody>
      </p:sp>
    </p:spTree>
    <p:extLst>
      <p:ext uri="{BB962C8B-B14F-4D97-AF65-F5344CB8AC3E}">
        <p14:creationId xmlns="" xmlns:p14="http://schemas.microsoft.com/office/powerpoint/2010/main" val="2602709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27715"/>
            <a:ext cx="9404723" cy="1400530"/>
          </a:xfrm>
        </p:spPr>
        <p:txBody>
          <a:bodyPr/>
          <a:lstStyle/>
          <a:p>
            <a:r>
              <a:rPr lang="en-US" sz="4000" dirty="0" smtClean="0"/>
              <a:t>Chemical Structure &amp; Importance</a:t>
            </a:r>
            <a:endParaRPr lang="en-US" sz="4000" dirty="0"/>
          </a:p>
        </p:txBody>
      </p:sp>
      <p:sp>
        <p:nvSpPr>
          <p:cNvPr id="3" name="Content Placeholder 2"/>
          <p:cNvSpPr>
            <a:spLocks noGrp="1"/>
          </p:cNvSpPr>
          <p:nvPr>
            <p:ph idx="1"/>
          </p:nvPr>
        </p:nvSpPr>
        <p:spPr>
          <a:xfrm>
            <a:off x="142854" y="880940"/>
            <a:ext cx="11564042" cy="5816073"/>
          </a:xfrm>
        </p:spPr>
        <p:txBody>
          <a:bodyPr/>
          <a:lstStyle/>
          <a:p>
            <a:r>
              <a:rPr lang="en-US" dirty="0"/>
              <a:t>Riboflavin consists of a dimethylisoalloxazine nucleus combined with the alcohol of ribose as a side chain. All flavins are isoalloxazines, which are 10-substituted derivatives of alloxazine, the parent tricyclic ring system, with nitrogens in positions 1, 3, 5, and 10. Riboflavin </a:t>
            </a:r>
            <a:r>
              <a:rPr lang="en-US" dirty="0" smtClean="0"/>
              <a:t>exists </a:t>
            </a:r>
            <a:r>
              <a:rPr lang="en-US" dirty="0"/>
              <a:t>in three forms: as the free riboflavin and as the coenzyme derivatives FMN (also called riboflavin 5-phosphate) and </a:t>
            </a:r>
            <a:r>
              <a:rPr lang="en-US" dirty="0" smtClean="0"/>
              <a:t>FAD in Table 7.1.</a:t>
            </a:r>
          </a:p>
          <a:p>
            <a:r>
              <a:rPr lang="en-US" dirty="0"/>
              <a:t> The </a:t>
            </a:r>
            <a:r>
              <a:rPr lang="en-US" dirty="0" smtClean="0"/>
              <a:t>coenzyme </a:t>
            </a:r>
            <a:r>
              <a:rPr lang="en-US" dirty="0"/>
              <a:t>derivatives are synthesized sequentially from riboflavin. In the first step, catalyzed by flavokinase, riboflavin reacts with adenosine </a:t>
            </a:r>
            <a:r>
              <a:rPr lang="en-US" dirty="0" smtClean="0"/>
              <a:t>triphosphate </a:t>
            </a:r>
            <a:r>
              <a:rPr lang="en-US" dirty="0"/>
              <a:t>(ATP) to form FMN; then FMN combines with a second molecule of ATP to form FAD in a reaction catalyzed by the enzyme FAD </a:t>
            </a:r>
            <a:r>
              <a:rPr lang="en-US" dirty="0" smtClean="0"/>
              <a:t>pyrophosphorylase</a:t>
            </a:r>
            <a:r>
              <a:rPr lang="en-US" dirty="0"/>
              <a:t>.  </a:t>
            </a:r>
            <a:endParaRPr lang="en-US" dirty="0" smtClean="0"/>
          </a:p>
          <a:p>
            <a:r>
              <a:rPr lang="en-US" dirty="0"/>
              <a:t>Riboflavin is an odorless, bitter orange-yellow compound that melts at about 280oC. Its empirical formula is C17H20N4O6, with an </a:t>
            </a:r>
            <a:r>
              <a:rPr lang="en-US" dirty="0" smtClean="0"/>
              <a:t>elemental </a:t>
            </a:r>
            <a:r>
              <a:rPr lang="en-US" dirty="0"/>
              <a:t>analysis of carbon 54.25%, hydrogen 5.36%, and nitrogen 14.89%. </a:t>
            </a:r>
            <a:endParaRPr lang="en-US" dirty="0" smtClean="0"/>
          </a:p>
          <a:p>
            <a:r>
              <a:rPr lang="en-US" dirty="0"/>
              <a:t>Riboflavin is only slightly soluble in water but readily soluble in dilute basic or strong acidic solutions. It is quite stable to heat in neutral and acid, but not alkaline solutions; very little is lost in cooking. Aqueous </a:t>
            </a:r>
            <a:r>
              <a:rPr lang="en-US" dirty="0" smtClean="0"/>
              <a:t>solutions </a:t>
            </a:r>
            <a:r>
              <a:rPr lang="en-US" dirty="0"/>
              <a:t>are unstable to visible and ultraviolet light, and instability is increased  by heat and alkalinity. When dry, it is not affected appreciably by light, but in solution, it is quickly destroyed. </a:t>
            </a:r>
          </a:p>
          <a:p>
            <a:endParaRPr lang="en-US" dirty="0"/>
          </a:p>
        </p:txBody>
      </p:sp>
      <p:sp>
        <p:nvSpPr>
          <p:cNvPr id="4" name="Heptagon 3"/>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Tree>
    <p:extLst>
      <p:ext uri="{BB962C8B-B14F-4D97-AF65-F5344CB8AC3E}">
        <p14:creationId xmlns="" xmlns:p14="http://schemas.microsoft.com/office/powerpoint/2010/main" val="2011009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36372" y="529408"/>
            <a:ext cx="8062173" cy="6066921"/>
          </a:xfrm>
          <a:prstGeom prst="rect">
            <a:avLst/>
          </a:prstGeom>
        </p:spPr>
      </p:pic>
      <p:sp>
        <p:nvSpPr>
          <p:cNvPr id="5" name="Heptagon 4"/>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Tree>
    <p:extLst>
      <p:ext uri="{BB962C8B-B14F-4D97-AF65-F5344CB8AC3E}">
        <p14:creationId xmlns="" xmlns:p14="http://schemas.microsoft.com/office/powerpoint/2010/main" val="1304175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40594"/>
            <a:ext cx="9404723" cy="1400530"/>
          </a:xfrm>
        </p:spPr>
        <p:txBody>
          <a:bodyPr/>
          <a:lstStyle/>
          <a:p>
            <a:r>
              <a:rPr lang="en-US" dirty="0" smtClean="0"/>
              <a:t>Chemical Structure &amp; Imp……</a:t>
            </a:r>
            <a:endParaRPr lang="en-US" dirty="0"/>
          </a:p>
        </p:txBody>
      </p:sp>
      <p:sp>
        <p:nvSpPr>
          <p:cNvPr id="3" name="Content Placeholder 2"/>
          <p:cNvSpPr>
            <a:spLocks noGrp="1"/>
          </p:cNvSpPr>
          <p:nvPr>
            <p:ph idx="1"/>
          </p:nvPr>
        </p:nvSpPr>
        <p:spPr>
          <a:xfrm>
            <a:off x="103031" y="1056068"/>
            <a:ext cx="11758410" cy="5653826"/>
          </a:xfrm>
        </p:spPr>
        <p:txBody>
          <a:bodyPr/>
          <a:lstStyle/>
          <a:p>
            <a:r>
              <a:rPr lang="en-US" dirty="0"/>
              <a:t>Loss in milk during pasteurization and exposure to light is 10 to 20%. Much larger losses (50 to 70%) can occur if bottled milk is left standing in bright sunlight for more than 2 hours. Poultry mashes left exposed to direct sunlight for several days and frequently stirred are </a:t>
            </a:r>
            <a:r>
              <a:rPr lang="en-US" dirty="0" smtClean="0"/>
              <a:t>subject </a:t>
            </a:r>
            <a:r>
              <a:rPr lang="en-US" dirty="0"/>
              <a:t>to some </a:t>
            </a:r>
            <a:r>
              <a:rPr lang="en-US" dirty="0" smtClean="0"/>
              <a:t>loss.</a:t>
            </a:r>
          </a:p>
          <a:p>
            <a:r>
              <a:rPr lang="en-US" dirty="0"/>
              <a:t>Many </a:t>
            </a:r>
            <a:r>
              <a:rPr lang="en-US" dirty="0" smtClean="0"/>
              <a:t>flavins which </a:t>
            </a:r>
            <a:r>
              <a:rPr lang="en-US" dirty="0"/>
              <a:t>differ structurally and functionally from </a:t>
            </a:r>
            <a:r>
              <a:rPr lang="en-US" dirty="0" smtClean="0"/>
              <a:t>riboflavin</a:t>
            </a:r>
            <a:r>
              <a:rPr lang="en-US" dirty="0"/>
              <a:t>, FMN, and FAD—have been discovered, with physiological roles often unknown. </a:t>
            </a:r>
            <a:endParaRPr lang="en-US" dirty="0" smtClean="0"/>
          </a:p>
          <a:p>
            <a:r>
              <a:rPr lang="en-US" dirty="0"/>
              <a:t> The </a:t>
            </a:r>
            <a:r>
              <a:rPr lang="en-US" dirty="0" smtClean="0"/>
              <a:t>phenothiazine's </a:t>
            </a:r>
            <a:r>
              <a:rPr lang="en-US" dirty="0"/>
              <a:t>(e.g., chlorpromazine, used in the treatment of schizophrenia) and the tricyclic antidepressant drugs (e.g., imipramine) are structural analogues of riboflavin and inhibit flavokinase. In experimental animals, administration of these drugs at doses equivalent to those used clinically results in increased urinary excretion of riboflavin, with reduced tissue concentrations of FMN and FAD, despite feeding diets providing more riboflavin than is needed to meet </a:t>
            </a:r>
            <a:r>
              <a:rPr lang="en-US" dirty="0" smtClean="0"/>
              <a:t>requirements.</a:t>
            </a:r>
          </a:p>
          <a:p>
            <a:pPr marL="0" indent="0">
              <a:buNone/>
            </a:pPr>
            <a:r>
              <a:rPr lang="en-US" dirty="0" smtClean="0"/>
              <a:t> </a:t>
            </a:r>
            <a:endParaRPr lang="en-US" dirty="0"/>
          </a:p>
        </p:txBody>
      </p:sp>
      <p:sp>
        <p:nvSpPr>
          <p:cNvPr id="4" name="Heptagon 3"/>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Tree>
    <p:extLst>
      <p:ext uri="{BB962C8B-B14F-4D97-AF65-F5344CB8AC3E}">
        <p14:creationId xmlns="" xmlns:p14="http://schemas.microsoft.com/office/powerpoint/2010/main" val="3342720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17868"/>
            <a:ext cx="9404723" cy="1400530"/>
          </a:xfrm>
        </p:spPr>
        <p:txBody>
          <a:bodyPr/>
          <a:lstStyle/>
          <a:p>
            <a:r>
              <a:rPr lang="en-US" dirty="0" smtClean="0"/>
              <a:t>Analytical Procedures</a:t>
            </a:r>
            <a:endParaRPr lang="en-US" dirty="0"/>
          </a:p>
        </p:txBody>
      </p:sp>
      <p:sp>
        <p:nvSpPr>
          <p:cNvPr id="3" name="Content Placeholder 2"/>
          <p:cNvSpPr>
            <a:spLocks noGrp="1"/>
          </p:cNvSpPr>
          <p:nvPr>
            <p:ph idx="1"/>
          </p:nvPr>
        </p:nvSpPr>
        <p:spPr>
          <a:xfrm>
            <a:off x="343459" y="836189"/>
            <a:ext cx="11724045" cy="5809310"/>
          </a:xfrm>
        </p:spPr>
        <p:txBody>
          <a:bodyPr>
            <a:normAutofit fontScale="92500"/>
          </a:bodyPr>
          <a:lstStyle/>
          <a:p>
            <a:r>
              <a:rPr lang="en-US" dirty="0"/>
              <a:t>Analytical methods for riboflavin determination in feeds and bio- logical tissues employ fluorometric or microbiological assays. The first assays measured the biological response in the rat and the chicken, but riboflavin can be assayed more readily by chemical or microbiological methods, so animal assays have given way to these. </a:t>
            </a:r>
            <a:endParaRPr lang="en-US" dirty="0" smtClean="0"/>
          </a:p>
          <a:p>
            <a:r>
              <a:rPr lang="en-US" dirty="0"/>
              <a:t> Growth and </a:t>
            </a:r>
            <a:r>
              <a:rPr lang="en-US" dirty="0" smtClean="0"/>
              <a:t>production </a:t>
            </a:r>
            <a:r>
              <a:rPr lang="en-US" dirty="0"/>
              <a:t>of lactic acid by Lactobacillus casei are dependent on presence of riboflavin in the medium. Turbidity from the growth of the bacteria can be read in a colorimeter after 16 to 24 hours of incubation at 37oC. </a:t>
            </a:r>
            <a:endParaRPr lang="en-US" dirty="0" smtClean="0"/>
          </a:p>
          <a:p>
            <a:r>
              <a:rPr lang="en-US" dirty="0"/>
              <a:t>Riboflavin rarely occurs free in nature, so natural products usually must be treated with acid or enzymes to liberate the riboflavin. </a:t>
            </a:r>
            <a:endParaRPr lang="en-US" dirty="0" smtClean="0"/>
          </a:p>
          <a:p>
            <a:r>
              <a:rPr lang="en-US" dirty="0"/>
              <a:t> If FMN or FAD are to be measured, special </a:t>
            </a:r>
            <a:r>
              <a:rPr lang="en-US" dirty="0" smtClean="0"/>
              <a:t>non hydrolytic </a:t>
            </a:r>
            <a:r>
              <a:rPr lang="en-US" dirty="0"/>
              <a:t>extraction procedures are required</a:t>
            </a:r>
            <a:r>
              <a:rPr lang="en-US" dirty="0" smtClean="0"/>
              <a:t>.</a:t>
            </a:r>
          </a:p>
          <a:p>
            <a:r>
              <a:rPr lang="en-US" dirty="0"/>
              <a:t> Unique properties of riboflavin allowing for successful fluorometric analysis include the </a:t>
            </a:r>
            <a:r>
              <a:rPr lang="en-US" dirty="0" smtClean="0"/>
              <a:t>following</a:t>
            </a:r>
          </a:p>
          <a:p>
            <a:r>
              <a:rPr lang="en-US" dirty="0"/>
              <a:t> (1) </a:t>
            </a:r>
            <a:r>
              <a:rPr lang="en-US" dirty="0" smtClean="0"/>
              <a:t>Riboflavin </a:t>
            </a:r>
            <a:r>
              <a:rPr lang="en-US" dirty="0"/>
              <a:t>gives off an intense greenish fluorescence, with intensity </a:t>
            </a:r>
            <a:r>
              <a:rPr lang="en-US" dirty="0" smtClean="0"/>
              <a:t>proportional </a:t>
            </a:r>
            <a:r>
              <a:rPr lang="en-US" dirty="0"/>
              <a:t>to the </a:t>
            </a:r>
            <a:r>
              <a:rPr lang="en-US" dirty="0" smtClean="0"/>
              <a:t>concentration.</a:t>
            </a:r>
          </a:p>
          <a:p>
            <a:r>
              <a:rPr lang="en-US" dirty="0" smtClean="0"/>
              <a:t> </a:t>
            </a:r>
            <a:r>
              <a:rPr lang="en-US" dirty="0"/>
              <a:t>(2) it is stable to heat and acid, allowing release from </a:t>
            </a:r>
            <a:r>
              <a:rPr lang="en-US" dirty="0" smtClean="0"/>
              <a:t>proteins.</a:t>
            </a:r>
          </a:p>
          <a:p>
            <a:r>
              <a:rPr lang="en-US" dirty="0" smtClean="0"/>
              <a:t>(3</a:t>
            </a:r>
            <a:r>
              <a:rPr lang="en-US" dirty="0"/>
              <a:t>) it is stable to oxidizing agents (e.g., </a:t>
            </a:r>
            <a:r>
              <a:rPr lang="en-US" dirty="0" smtClean="0"/>
              <a:t>potassium </a:t>
            </a:r>
            <a:r>
              <a:rPr lang="en-US" dirty="0"/>
              <a:t>permanganate) needed to destroy other fluorescing materials. </a:t>
            </a:r>
          </a:p>
        </p:txBody>
      </p:sp>
      <p:sp>
        <p:nvSpPr>
          <p:cNvPr id="4" name="Heptagon 3"/>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Tree>
    <p:extLst>
      <p:ext uri="{BB962C8B-B14F-4D97-AF65-F5344CB8AC3E}">
        <p14:creationId xmlns="" xmlns:p14="http://schemas.microsoft.com/office/powerpoint/2010/main" val="1080455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4836"/>
            <a:ext cx="9404723" cy="1400530"/>
          </a:xfrm>
        </p:spPr>
        <p:txBody>
          <a:bodyPr/>
          <a:lstStyle/>
          <a:p>
            <a:r>
              <a:rPr lang="en-US" dirty="0" smtClean="0"/>
              <a:t>Analytical Procedures……...</a:t>
            </a:r>
            <a:endParaRPr lang="en-US" dirty="0"/>
          </a:p>
        </p:txBody>
      </p:sp>
      <p:sp>
        <p:nvSpPr>
          <p:cNvPr id="3" name="Content Placeholder 2"/>
          <p:cNvSpPr>
            <a:spLocks noGrp="1"/>
          </p:cNvSpPr>
          <p:nvPr>
            <p:ph idx="1"/>
          </p:nvPr>
        </p:nvSpPr>
        <p:spPr>
          <a:xfrm>
            <a:off x="343459" y="1254428"/>
            <a:ext cx="11402073" cy="5481223"/>
          </a:xfrm>
        </p:spPr>
        <p:txBody>
          <a:bodyPr/>
          <a:lstStyle/>
          <a:p>
            <a:r>
              <a:rPr lang="en-US" dirty="0"/>
              <a:t> </a:t>
            </a:r>
            <a:r>
              <a:rPr lang="en-US" dirty="0" smtClean="0"/>
              <a:t>Because </a:t>
            </a:r>
            <a:r>
              <a:rPr lang="en-US" dirty="0"/>
              <a:t>riboflavin is readily destroyed by blue or violet light, operations must be done in dim light or in amber or red glassware. Also, at a pH of greater than 7.0  dilute solutions may be destroyed by alkali even on clean glassware</a:t>
            </a:r>
            <a:r>
              <a:rPr lang="en-US" dirty="0" smtClean="0"/>
              <a:t>.</a:t>
            </a:r>
          </a:p>
          <a:p>
            <a:r>
              <a:rPr lang="en-US" dirty="0"/>
              <a:t>A high-performance liquid chromatographic (HPLC) methodology has been developed to determine riboflavin in plant (Fernando and Mur- phy, 1990</a:t>
            </a:r>
            <a:r>
              <a:rPr lang="en-US" dirty="0" smtClean="0"/>
              <a:t>)</a:t>
            </a:r>
          </a:p>
          <a:p>
            <a:r>
              <a:rPr lang="en-US" dirty="0" smtClean="0"/>
              <a:t>And Animal </a:t>
            </a:r>
            <a:r>
              <a:rPr lang="en-US" dirty="0"/>
              <a:t>(Li et al., 1993) sources that compares with </a:t>
            </a:r>
            <a:r>
              <a:rPr lang="en-US" dirty="0" smtClean="0"/>
              <a:t>fluorometric </a:t>
            </a:r>
            <a:r>
              <a:rPr lang="en-US" dirty="0"/>
              <a:t>procedures</a:t>
            </a:r>
            <a:r>
              <a:rPr lang="en-US" dirty="0" smtClean="0"/>
              <a:t>.</a:t>
            </a:r>
          </a:p>
          <a:p>
            <a:r>
              <a:rPr lang="en-US" dirty="0"/>
              <a:t> Using HPLC, it is possible to simultaneously </a:t>
            </a:r>
            <a:r>
              <a:rPr lang="en-US" dirty="0" smtClean="0"/>
              <a:t>determine </a:t>
            </a:r>
            <a:r>
              <a:rPr lang="en-US" dirty="0"/>
              <a:t>the three principal forms of the vitamin, riboflavin, FMN, and FAD in foods (Russell and Vanderslice, 1991).</a:t>
            </a:r>
          </a:p>
          <a:p>
            <a:endParaRPr lang="en-US" dirty="0"/>
          </a:p>
        </p:txBody>
      </p:sp>
      <p:sp>
        <p:nvSpPr>
          <p:cNvPr id="4" name="Heptagon 3"/>
          <p:cNvSpPr/>
          <p:nvPr/>
        </p:nvSpPr>
        <p:spPr>
          <a:xfrm>
            <a:off x="10457645" y="296214"/>
            <a:ext cx="528034" cy="56872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10</a:t>
            </a:r>
            <a:endParaRPr lang="en-US" sz="1400" dirty="0"/>
          </a:p>
        </p:txBody>
      </p:sp>
    </p:spTree>
    <p:extLst>
      <p:ext uri="{BB962C8B-B14F-4D97-AF65-F5344CB8AC3E}">
        <p14:creationId xmlns="" xmlns:p14="http://schemas.microsoft.com/office/powerpoint/2010/main" val="883996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579</TotalTime>
  <Words>5915</Words>
  <Application>Microsoft Office PowerPoint</Application>
  <PresentationFormat>Custom</PresentationFormat>
  <Paragraphs>179</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Ion</vt:lpstr>
      <vt:lpstr>Riboflavin</vt:lpstr>
      <vt:lpstr>Introduction About Riboflavin…..</vt:lpstr>
      <vt:lpstr>                  HISTORY</vt:lpstr>
      <vt:lpstr>         History…….</vt:lpstr>
      <vt:lpstr>Chemical Structure &amp; Importance</vt:lpstr>
      <vt:lpstr>Slide 6</vt:lpstr>
      <vt:lpstr>Chemical Structure &amp; Imp……</vt:lpstr>
      <vt:lpstr>Analytical Procedures</vt:lpstr>
      <vt:lpstr>Analytical Procedures……...</vt:lpstr>
      <vt:lpstr>            Metabolism</vt:lpstr>
      <vt:lpstr>Contin………..</vt:lpstr>
      <vt:lpstr>Contin………..</vt:lpstr>
      <vt:lpstr>Tissue Distribution, Storage, and                Excretion </vt:lpstr>
      <vt:lpstr>Contin…….</vt:lpstr>
      <vt:lpstr>Functions</vt:lpstr>
      <vt:lpstr>Contin……</vt:lpstr>
      <vt:lpstr>Contin……</vt:lpstr>
      <vt:lpstr>REQUIREMENTS</vt:lpstr>
      <vt:lpstr>NATURAL SOURCES </vt:lpstr>
      <vt:lpstr>Slide 20</vt:lpstr>
      <vt:lpstr>Contin….</vt:lpstr>
      <vt:lpstr>Deficiency</vt:lpstr>
      <vt:lpstr>Effects of Deficiency </vt:lpstr>
      <vt:lpstr>Ruminants</vt:lpstr>
      <vt:lpstr>Swine</vt:lpstr>
      <vt:lpstr>Slide 26</vt:lpstr>
      <vt:lpstr>Slide 27</vt:lpstr>
      <vt:lpstr>Poultry</vt:lpstr>
      <vt:lpstr>Slide 29</vt:lpstr>
      <vt:lpstr>Contin….</vt:lpstr>
      <vt:lpstr>Horses</vt:lpstr>
      <vt:lpstr>Cats and Dogs</vt:lpstr>
      <vt:lpstr>Fish</vt:lpstr>
      <vt:lpstr>FOXES AND MINK</vt:lpstr>
      <vt:lpstr>Humans</vt:lpstr>
      <vt:lpstr>Slide 36</vt:lpstr>
      <vt:lpstr>Contin…..</vt:lpstr>
      <vt:lpstr>Assessment of Status </vt:lpstr>
      <vt:lpstr>SUPPLEMENTATION</vt:lpstr>
      <vt:lpstr>Contin….</vt:lpstr>
      <vt:lpstr>TOXICITY</vt:lpstr>
      <vt:lpstr>Contin…</vt:lpstr>
      <vt:lpstr>Slide 43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Qaseem Ashraf</dc:creator>
  <cp:lastModifiedBy>Dr.Muhammd Arif</cp:lastModifiedBy>
  <cp:revision>48</cp:revision>
  <dcterms:created xsi:type="dcterms:W3CDTF">2016-04-02T04:16:03Z</dcterms:created>
  <dcterms:modified xsi:type="dcterms:W3CDTF">2016-11-13T07:33:46Z</dcterms:modified>
</cp:coreProperties>
</file>