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4" r:id="rId1"/>
  </p:sldMasterIdLst>
  <p:notesMasterIdLst>
    <p:notesMasterId r:id="rId10"/>
  </p:notesMasterIdLst>
  <p:sldIdLst>
    <p:sldId id="307" r:id="rId2"/>
    <p:sldId id="329" r:id="rId3"/>
    <p:sldId id="338" r:id="rId4"/>
    <p:sldId id="339" r:id="rId5"/>
    <p:sldId id="340" r:id="rId6"/>
    <p:sldId id="343" r:id="rId7"/>
    <p:sldId id="333" r:id="rId8"/>
    <p:sldId id="306" r:id="rId9"/>
  </p:sldIdLst>
  <p:sldSz cx="9144000" cy="6858000" type="screen4x3"/>
  <p:notesSz cx="6858000" cy="9144000"/>
  <p:defaultTextStyle>
    <a:defPPr>
      <a:defRPr lang="en-US"/>
    </a:defPPr>
    <a:lvl1pPr algn="l" rtl="0" eaLnBrk="0" fontAlgn="base" hangingPunct="0">
      <a:spcBef>
        <a:spcPct val="0"/>
      </a:spcBef>
      <a:spcAft>
        <a:spcPct val="0"/>
      </a:spcAft>
      <a:defRPr kern="1200" baseline="-25000">
        <a:solidFill>
          <a:schemeClr val="tx1"/>
        </a:solidFill>
        <a:latin typeface="Arial" charset="0"/>
        <a:ea typeface="+mn-ea"/>
        <a:cs typeface="+mn-cs"/>
      </a:defRPr>
    </a:lvl1pPr>
    <a:lvl2pPr marL="457200" algn="l" rtl="0" eaLnBrk="0" fontAlgn="base" hangingPunct="0">
      <a:spcBef>
        <a:spcPct val="0"/>
      </a:spcBef>
      <a:spcAft>
        <a:spcPct val="0"/>
      </a:spcAft>
      <a:defRPr kern="1200" baseline="-25000">
        <a:solidFill>
          <a:schemeClr val="tx1"/>
        </a:solidFill>
        <a:latin typeface="Arial" charset="0"/>
        <a:ea typeface="+mn-ea"/>
        <a:cs typeface="+mn-cs"/>
      </a:defRPr>
    </a:lvl2pPr>
    <a:lvl3pPr marL="914400" algn="l" rtl="0" eaLnBrk="0" fontAlgn="base" hangingPunct="0">
      <a:spcBef>
        <a:spcPct val="0"/>
      </a:spcBef>
      <a:spcAft>
        <a:spcPct val="0"/>
      </a:spcAft>
      <a:defRPr kern="1200" baseline="-25000">
        <a:solidFill>
          <a:schemeClr val="tx1"/>
        </a:solidFill>
        <a:latin typeface="Arial" charset="0"/>
        <a:ea typeface="+mn-ea"/>
        <a:cs typeface="+mn-cs"/>
      </a:defRPr>
    </a:lvl3pPr>
    <a:lvl4pPr marL="1371600" algn="l" rtl="0" eaLnBrk="0" fontAlgn="base" hangingPunct="0">
      <a:spcBef>
        <a:spcPct val="0"/>
      </a:spcBef>
      <a:spcAft>
        <a:spcPct val="0"/>
      </a:spcAft>
      <a:defRPr kern="1200" baseline="-25000">
        <a:solidFill>
          <a:schemeClr val="tx1"/>
        </a:solidFill>
        <a:latin typeface="Arial" charset="0"/>
        <a:ea typeface="+mn-ea"/>
        <a:cs typeface="+mn-cs"/>
      </a:defRPr>
    </a:lvl4pPr>
    <a:lvl5pPr marL="1828800" algn="l" rtl="0" eaLnBrk="0" fontAlgn="base" hangingPunct="0">
      <a:spcBef>
        <a:spcPct val="0"/>
      </a:spcBef>
      <a:spcAft>
        <a:spcPct val="0"/>
      </a:spcAft>
      <a:defRPr kern="1200" baseline="-25000">
        <a:solidFill>
          <a:schemeClr val="tx1"/>
        </a:solidFill>
        <a:latin typeface="Arial" charset="0"/>
        <a:ea typeface="+mn-ea"/>
        <a:cs typeface="+mn-cs"/>
      </a:defRPr>
    </a:lvl5pPr>
    <a:lvl6pPr marL="2286000" algn="l" defTabSz="914400" rtl="0" eaLnBrk="1" latinLnBrk="0" hangingPunct="1">
      <a:defRPr kern="1200" baseline="-25000">
        <a:solidFill>
          <a:schemeClr val="tx1"/>
        </a:solidFill>
        <a:latin typeface="Arial" charset="0"/>
        <a:ea typeface="+mn-ea"/>
        <a:cs typeface="+mn-cs"/>
      </a:defRPr>
    </a:lvl6pPr>
    <a:lvl7pPr marL="2743200" algn="l" defTabSz="914400" rtl="0" eaLnBrk="1" latinLnBrk="0" hangingPunct="1">
      <a:defRPr kern="1200" baseline="-25000">
        <a:solidFill>
          <a:schemeClr val="tx1"/>
        </a:solidFill>
        <a:latin typeface="Arial" charset="0"/>
        <a:ea typeface="+mn-ea"/>
        <a:cs typeface="+mn-cs"/>
      </a:defRPr>
    </a:lvl7pPr>
    <a:lvl8pPr marL="3200400" algn="l" defTabSz="914400" rtl="0" eaLnBrk="1" latinLnBrk="0" hangingPunct="1">
      <a:defRPr kern="1200" baseline="-25000">
        <a:solidFill>
          <a:schemeClr val="tx1"/>
        </a:solidFill>
        <a:latin typeface="Arial" charset="0"/>
        <a:ea typeface="+mn-ea"/>
        <a:cs typeface="+mn-cs"/>
      </a:defRPr>
    </a:lvl8pPr>
    <a:lvl9pPr marL="3657600" algn="l" defTabSz="914400" rtl="0" eaLnBrk="1" latinLnBrk="0" hangingPunct="1">
      <a:defRPr kern="1200" baseline="-250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71" autoAdjust="0"/>
  </p:normalViewPr>
  <p:slideViewPr>
    <p:cSldViewPr>
      <p:cViewPr varScale="1">
        <p:scale>
          <a:sx n="68" d="100"/>
          <a:sy n="68" d="100"/>
        </p:scale>
        <p:origin x="1440" y="66"/>
      </p:cViewPr>
      <p:guideLst>
        <p:guide orient="horz" pos="2160"/>
        <p:guide pos="2880"/>
      </p:guideLst>
    </p:cSldViewPr>
  </p:slideViewPr>
  <p:outlineViewPr>
    <p:cViewPr>
      <p:scale>
        <a:sx n="33" d="100"/>
        <a:sy n="33" d="100"/>
      </p:scale>
      <p:origin x="0" y="27690"/>
    </p:cViewPr>
  </p:outlineViewPr>
  <p:notesTextViewPr>
    <p:cViewPr>
      <p:scale>
        <a:sx n="100" d="100"/>
        <a:sy n="100" d="100"/>
      </p:scale>
      <p:origin x="0" y="0"/>
    </p:cViewPr>
  </p:notesTextViewPr>
  <p:sorterViewPr>
    <p:cViewPr>
      <p:scale>
        <a:sx n="66" d="100"/>
        <a:sy n="66" d="100"/>
      </p:scale>
      <p:origin x="0" y="135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3F03BB-A6DA-4CD4-92C8-997CB0402F89}" type="datetimeFigureOut">
              <a:rPr lang="en-US" smtClean="0"/>
              <a:pPr/>
              <a:t>5/1/2020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6EC05C-BD86-4316-8A9D-3C73AE8F8E8B}" type="slidenum">
              <a:rPr lang="en-US" smtClean="0"/>
              <a:pPr/>
              <a:t>‹#›</a:t>
            </a:fld>
            <a:endParaRPr lang="en-US" dirty="0"/>
          </a:p>
        </p:txBody>
      </p:sp>
    </p:spTree>
    <p:extLst>
      <p:ext uri="{BB962C8B-B14F-4D97-AF65-F5344CB8AC3E}">
        <p14:creationId xmlns:p14="http://schemas.microsoft.com/office/powerpoint/2010/main" val="574408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pPr>
              <a:defRPr/>
            </a:pPr>
            <a:endParaRPr lang="en-US" dirty="0"/>
          </a:p>
        </p:txBody>
      </p:sp>
      <p:sp>
        <p:nvSpPr>
          <p:cNvPr id="2" name="Footer Placeholder 1"/>
          <p:cNvSpPr>
            <a:spLocks noGrp="1"/>
          </p:cNvSpPr>
          <p:nvPr>
            <p:ph type="ftr" sz="quarter" idx="11"/>
          </p:nvPr>
        </p:nvSpPr>
        <p:spPr/>
        <p:txBody>
          <a:bodyPr/>
          <a:lstStyle/>
          <a:p>
            <a:pPr>
              <a:defRPr/>
            </a:pPr>
            <a:endParaRPr lang="en-US" dirty="0"/>
          </a:p>
        </p:txBody>
      </p:sp>
      <p:sp>
        <p:nvSpPr>
          <p:cNvPr id="15" name="Slide Number Placeholder 14"/>
          <p:cNvSpPr>
            <a:spLocks noGrp="1"/>
          </p:cNvSpPr>
          <p:nvPr>
            <p:ph type="sldNum" sz="quarter" idx="12"/>
          </p:nvPr>
        </p:nvSpPr>
        <p:spPr>
          <a:xfrm>
            <a:off x="8229600" y="6473952"/>
            <a:ext cx="758952" cy="246888"/>
          </a:xfrm>
        </p:spPr>
        <p:txBody>
          <a:bodyPr/>
          <a:lstStyle/>
          <a:p>
            <a:pPr>
              <a:defRPr/>
            </a:pPr>
            <a:fld id="{ABEE437E-95F2-4D60-A778-530F228C0E27}"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A728485-D9B7-4FBF-95A0-B13B43E8E7B7}"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514FC49-BE9B-4F44-8AA6-8A2C3EF798FC}"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pPr>
              <a:defRPr/>
            </a:pPr>
            <a:endParaRPr lang="en-US" dirty="0"/>
          </a:p>
        </p:txBody>
      </p:sp>
      <p:sp>
        <p:nvSpPr>
          <p:cNvPr id="19" name="Footer Placeholder 18"/>
          <p:cNvSpPr>
            <a:spLocks noGrp="1"/>
          </p:cNvSpPr>
          <p:nvPr>
            <p:ph type="ftr" sz="quarter" idx="11"/>
          </p:nvPr>
        </p:nvSpPr>
        <p:spPr>
          <a:xfrm>
            <a:off x="3581400" y="76200"/>
            <a:ext cx="2895600" cy="288925"/>
          </a:xfrm>
        </p:spPr>
        <p:txBody>
          <a:bodyPr/>
          <a:lstStyle/>
          <a:p>
            <a:pPr>
              <a:defRPr/>
            </a:pPr>
            <a:endParaRPr lang="en-US" dirty="0"/>
          </a:p>
        </p:txBody>
      </p:sp>
      <p:sp>
        <p:nvSpPr>
          <p:cNvPr id="16" name="Slide Number Placeholder 15"/>
          <p:cNvSpPr>
            <a:spLocks noGrp="1"/>
          </p:cNvSpPr>
          <p:nvPr>
            <p:ph type="sldNum" sz="quarter" idx="12"/>
          </p:nvPr>
        </p:nvSpPr>
        <p:spPr>
          <a:xfrm>
            <a:off x="8229600" y="6473952"/>
            <a:ext cx="758952" cy="246888"/>
          </a:xfrm>
        </p:spPr>
        <p:txBody>
          <a:bodyPr/>
          <a:lstStyle/>
          <a:p>
            <a:pPr>
              <a:defRPr/>
            </a:pPr>
            <a:fld id="{FDF323C2-776B-488B-89B3-70FBB73F2316}"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pPr>
              <a:defRPr/>
            </a:pPr>
            <a:endParaRPr lang="en-US" dirty="0"/>
          </a:p>
        </p:txBody>
      </p:sp>
      <p:sp>
        <p:nvSpPr>
          <p:cNvPr id="11" name="Footer Placeholder 10"/>
          <p:cNvSpPr>
            <a:spLocks noGrp="1"/>
          </p:cNvSpPr>
          <p:nvPr>
            <p:ph type="ftr" sz="quarter" idx="11"/>
          </p:nvPr>
        </p:nvSpPr>
        <p:spPr/>
        <p:txBody>
          <a:bodyPr/>
          <a:lstStyle/>
          <a:p>
            <a:pPr>
              <a:defRPr/>
            </a:pPr>
            <a:endParaRPr lang="en-US" dirty="0"/>
          </a:p>
        </p:txBody>
      </p:sp>
      <p:sp>
        <p:nvSpPr>
          <p:cNvPr id="16" name="Slide Number Placeholder 15"/>
          <p:cNvSpPr>
            <a:spLocks noGrp="1"/>
          </p:cNvSpPr>
          <p:nvPr>
            <p:ph type="sldNum" sz="quarter" idx="12"/>
          </p:nvPr>
        </p:nvSpPr>
        <p:spPr/>
        <p:txBody>
          <a:bodyPr/>
          <a:lstStyle/>
          <a:p>
            <a:pPr>
              <a:defRPr/>
            </a:pPr>
            <a:fld id="{33901AD1-B500-4EC6-A822-2194BE4C648B}" type="slidenum">
              <a:rPr lang="en-US" smtClean="0"/>
              <a:pPr>
                <a:defRPr/>
              </a:pPr>
              <a:t>‹#›</a:t>
            </a:fld>
            <a:endParaRPr lang="en-US" dirty="0"/>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pPr>
              <a:defRPr/>
            </a:pPr>
            <a:endParaRPr lang="en-US" dirty="0"/>
          </a:p>
        </p:txBody>
      </p:sp>
      <p:sp>
        <p:nvSpPr>
          <p:cNvPr id="10" name="Footer Placeholder 9"/>
          <p:cNvSpPr>
            <a:spLocks noGrp="1"/>
          </p:cNvSpPr>
          <p:nvPr>
            <p:ph type="ftr" sz="quarter" idx="11"/>
          </p:nvPr>
        </p:nvSpPr>
        <p:spPr/>
        <p:txBody>
          <a:bodyPr/>
          <a:lstStyle/>
          <a:p>
            <a:pPr>
              <a:defRPr/>
            </a:pPr>
            <a:endParaRPr lang="en-US" dirty="0"/>
          </a:p>
        </p:txBody>
      </p:sp>
      <p:sp>
        <p:nvSpPr>
          <p:cNvPr id="31" name="Slide Number Placeholder 30"/>
          <p:cNvSpPr>
            <a:spLocks noGrp="1"/>
          </p:cNvSpPr>
          <p:nvPr>
            <p:ph type="sldNum" sz="quarter" idx="12"/>
          </p:nvPr>
        </p:nvSpPr>
        <p:spPr/>
        <p:txBody>
          <a:bodyPr/>
          <a:lstStyle/>
          <a:p>
            <a:pPr>
              <a:defRPr/>
            </a:pPr>
            <a:fld id="{EE8985DF-49FF-418E-B076-47DA61549DBA}"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a:xfrm>
            <a:off x="8229600" y="6477000"/>
            <a:ext cx="762000" cy="246888"/>
          </a:xfrm>
        </p:spPr>
        <p:txBody>
          <a:bodyPr/>
          <a:lstStyle/>
          <a:p>
            <a:pPr>
              <a:defRPr/>
            </a:pPr>
            <a:fld id="{65C50A4B-27BB-4CC8-9014-ADCC1A9164B8}" type="slidenum">
              <a:rPr lang="en-US" smtClean="0"/>
              <a:pPr>
                <a:defRPr/>
              </a:pPr>
              <a:t>‹#›</a:t>
            </a:fld>
            <a:endParaRPr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a:defRPr/>
            </a:pPr>
            <a:endParaRPr lang="en-US" dirty="0"/>
          </a:p>
        </p:txBody>
      </p:sp>
      <p:sp>
        <p:nvSpPr>
          <p:cNvPr id="21" name="Footer Placeholder 20"/>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98A0245-C8E3-49A2-AAF1-1A941CCE570C}"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dirty="0"/>
          </a:p>
        </p:txBody>
      </p:sp>
      <p:sp>
        <p:nvSpPr>
          <p:cNvPr id="24" name="Footer Placeholder 23"/>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D3E22CA4-39B4-4E1B-9AC9-403E37131FFF}"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pPr>
              <a:defRPr/>
            </a:pPr>
            <a:endParaRPr lang="en-US" dirty="0"/>
          </a:p>
        </p:txBody>
      </p:sp>
      <p:sp>
        <p:nvSpPr>
          <p:cNvPr id="29" name="Footer Placeholder 28"/>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70A4ABA1-92CA-4E6B-8CD1-7F3AD3D7AF1B}"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31" name="Slide Number Placeholder 30"/>
          <p:cNvSpPr>
            <a:spLocks noGrp="1"/>
          </p:cNvSpPr>
          <p:nvPr>
            <p:ph type="sldNum" sz="quarter" idx="12"/>
          </p:nvPr>
        </p:nvSpPr>
        <p:spPr/>
        <p:txBody>
          <a:bodyPr/>
          <a:lstStyle/>
          <a:p>
            <a:pPr>
              <a:defRPr/>
            </a:pPr>
            <a:fld id="{01B5B7AA-FE60-4BCD-8189-A3F70196FA28}" type="slidenum">
              <a:rPr lang="en-US" smtClean="0"/>
              <a:pPr>
                <a:defRPr/>
              </a:pPr>
              <a:t>‹#›</a:t>
            </a:fld>
            <a:endParaRPr lang="en-US" dirty="0"/>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fld id="{76DDFA5D-C372-4000-AA74-A8C03EF2EA22}" type="slidenum">
              <a:rPr lang="en-US" smtClean="0"/>
              <a:pPr>
                <a:defRPr/>
              </a:pPr>
              <a:t>‹#›</a:t>
            </a:fld>
            <a:endParaRPr lang="en-US"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975" r:id="rId1"/>
    <p:sldLayoutId id="2147483976" r:id="rId2"/>
    <p:sldLayoutId id="2147483977" r:id="rId3"/>
    <p:sldLayoutId id="2147483978" r:id="rId4"/>
    <p:sldLayoutId id="2147483979" r:id="rId5"/>
    <p:sldLayoutId id="2147483980" r:id="rId6"/>
    <p:sldLayoutId id="2147483981" r:id="rId7"/>
    <p:sldLayoutId id="2147483982" r:id="rId8"/>
    <p:sldLayoutId id="2147483983" r:id="rId9"/>
    <p:sldLayoutId id="2147483984" r:id="rId10"/>
    <p:sldLayoutId id="214748398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tretch>
            <a:fillRect/>
          </a:stretch>
        </p:blipFill>
        <p:spPr bwMode="auto">
          <a:xfrm>
            <a:off x="1" y="0"/>
            <a:ext cx="9143998" cy="6857999"/>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cSld>
  <p:clrMapOvr>
    <a:masterClrMapping/>
  </p:clrMapOvr>
  <p:transition spd="slow">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7162800"/>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444494238"/>
      </p:ext>
    </p:extLst>
  </p:cSld>
  <p:clrMapOvr>
    <a:masterClrMapping/>
  </p:clrMapOvr>
  <p:transition spd="slow">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p:cNvSpPr/>
          <p:nvPr/>
        </p:nvSpPr>
        <p:spPr>
          <a:xfrm>
            <a:off x="381000" y="1447800"/>
            <a:ext cx="8534400" cy="5181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200" dirty="0" smtClean="0">
                <a:solidFill>
                  <a:schemeClr val="tx1"/>
                </a:solidFill>
                <a:latin typeface="Calibri" pitchFamily="34" charset="0"/>
              </a:rPr>
              <a:t>An important utility of any scientific research is to measure the variables and establish the relationship between variables. The term measurement means assigning numbers or some other symbols to the characteristics of certain objects. The measurement means not measuring the object but characteristics of it. Most of the time social science studies variables that are qualitative in nature. As Attitude, Perception, Satisfaction, Loyalty, empowerment etc.  Scaling is an extension of measurement. Scaling involves creating a continuum on which measurements on the object are located . For example suppose you want to measure the customer satisfaction level towards services provided by a particular restaurant and five-point Likert item statement is used for the same purpose, where 1 indicate Highly Dissatisfied and 5 indicate Highly Satisfied. Basically, there are four levels of measurement; they are Nominal, Ordinal, Interval and Ratio</a:t>
            </a:r>
            <a:endParaRPr lang="en-US" sz="3200" dirty="0">
              <a:solidFill>
                <a:schemeClr val="tx1"/>
              </a:solidFill>
              <a:latin typeface="Calibri" pitchFamily="34" charset="0"/>
            </a:endParaRPr>
          </a:p>
        </p:txBody>
      </p:sp>
      <p:sp>
        <p:nvSpPr>
          <p:cNvPr id="5" name="Flowchart: Punched Tape 4"/>
          <p:cNvSpPr/>
          <p:nvPr/>
        </p:nvSpPr>
        <p:spPr>
          <a:xfrm>
            <a:off x="990600" y="228600"/>
            <a:ext cx="7086600" cy="1066800"/>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eaLnBrk="1" hangingPunct="1"/>
            <a:r>
              <a:rPr lang="en-US" sz="2800" baseline="0" dirty="0" smtClean="0">
                <a:solidFill>
                  <a:schemeClr val="tx1"/>
                </a:solidFill>
                <a:latin typeface="Arial" pitchFamily="34" charset="0"/>
                <a:ea typeface="Times New Roman" pitchFamily="18" charset="0"/>
                <a:cs typeface="Arial" pitchFamily="34" charset="0"/>
              </a:rPr>
              <a:t>Measurement and scaling technique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Alternate Process 4"/>
          <p:cNvSpPr/>
          <p:nvPr/>
        </p:nvSpPr>
        <p:spPr>
          <a:xfrm>
            <a:off x="228600" y="533400"/>
            <a:ext cx="8686800" cy="60960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600" b="1" u="sng" dirty="0" smtClean="0">
                <a:solidFill>
                  <a:schemeClr val="tx1"/>
                </a:solidFill>
                <a:latin typeface="Calibri" pitchFamily="34" charset="0"/>
              </a:rPr>
              <a:t>Nominal scale:</a:t>
            </a:r>
            <a:r>
              <a:rPr lang="en-US" sz="3200" dirty="0" smtClean="0">
                <a:solidFill>
                  <a:schemeClr val="tx1"/>
                </a:solidFill>
                <a:latin typeface="Calibri" pitchFamily="34" charset="0"/>
              </a:rPr>
              <a:t> Nominal scale is simply a system of assigning number symbols to events in order to label them. The numbers function as a name or label and do not have numeric meaning. </a:t>
            </a:r>
          </a:p>
          <a:p>
            <a:pPr algn="just"/>
            <a:r>
              <a:rPr lang="en-US" sz="3200" dirty="0" smtClean="0">
                <a:solidFill>
                  <a:schemeClr val="tx1"/>
                </a:solidFill>
                <a:latin typeface="Calibri" pitchFamily="34" charset="0"/>
              </a:rPr>
              <a:t> </a:t>
            </a:r>
            <a:r>
              <a:rPr lang="en-US" sz="3600" b="1" u="sng" dirty="0" smtClean="0">
                <a:solidFill>
                  <a:schemeClr val="tx1"/>
                </a:solidFill>
                <a:latin typeface="Calibri" pitchFamily="34" charset="0"/>
              </a:rPr>
              <a:t>Ordinal Data:</a:t>
            </a:r>
            <a:r>
              <a:rPr lang="en-US" sz="3200" dirty="0" smtClean="0">
                <a:solidFill>
                  <a:schemeClr val="tx1"/>
                </a:solidFill>
                <a:latin typeface="Calibri" pitchFamily="34" charset="0"/>
              </a:rPr>
              <a:t> Ordinal data refers to data that has some meaningful order so that higher values represent more of some character than lower values.</a:t>
            </a:r>
          </a:p>
          <a:p>
            <a:pPr algn="just"/>
            <a:r>
              <a:rPr lang="en-US" sz="3600" b="1" u="sng" dirty="0" smtClean="0">
                <a:solidFill>
                  <a:schemeClr val="tx1"/>
                </a:solidFill>
                <a:latin typeface="Calibri" pitchFamily="34" charset="0"/>
              </a:rPr>
              <a:t> Interval Data:</a:t>
            </a:r>
            <a:r>
              <a:rPr lang="en-US" sz="3200" dirty="0" smtClean="0">
                <a:solidFill>
                  <a:schemeClr val="tx1"/>
                </a:solidFill>
                <a:latin typeface="Calibri" pitchFamily="34" charset="0"/>
              </a:rPr>
              <a:t> Interval data has a meaningful order and also has the quality that measures equal intervals between measurements, represent equal changes in the quantity of whatever is being measured.</a:t>
            </a:r>
            <a:r>
              <a:rPr lang="en-US" sz="3600" b="1" u="sng" dirty="0" smtClean="0">
                <a:solidFill>
                  <a:schemeClr val="tx1"/>
                </a:solidFill>
                <a:latin typeface="Calibri" pitchFamily="34" charset="0"/>
              </a:rPr>
              <a:t> Ratio Data:</a:t>
            </a:r>
            <a:r>
              <a:rPr lang="en-US" sz="3200" dirty="0" smtClean="0">
                <a:solidFill>
                  <a:schemeClr val="tx1"/>
                </a:solidFill>
                <a:latin typeface="Calibri" pitchFamily="34" charset="0"/>
              </a:rPr>
              <a:t> Ratio data has all the qualities of interval data (natural order, equal intervals) plus a natural zero point. Many physical measurements are ratio data, for instance, height, weight, and age.  </a:t>
            </a:r>
            <a:endParaRPr lang="en-US" sz="3200" dirty="0">
              <a:solidFill>
                <a:schemeClr val="tx1"/>
              </a:solidFill>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Punched Tape 2"/>
          <p:cNvSpPr/>
          <p:nvPr/>
        </p:nvSpPr>
        <p:spPr>
          <a:xfrm>
            <a:off x="1219200" y="457200"/>
            <a:ext cx="7086600" cy="1066800"/>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eaLnBrk="1" hangingPunct="1"/>
            <a:r>
              <a:rPr lang="en-US" sz="2800" baseline="0" dirty="0" smtClean="0">
                <a:solidFill>
                  <a:schemeClr val="tx1"/>
                </a:solidFill>
                <a:latin typeface="Arial" pitchFamily="34" charset="0"/>
                <a:ea typeface="Times New Roman" pitchFamily="18" charset="0"/>
                <a:cs typeface="Arial" pitchFamily="34" charset="0"/>
              </a:rPr>
              <a:t>CHI-SQUARE TEST (X2 )</a:t>
            </a:r>
          </a:p>
        </p:txBody>
      </p:sp>
      <p:sp>
        <p:nvSpPr>
          <p:cNvPr id="4" name="Flowchart: Alternate Process 3"/>
          <p:cNvSpPr/>
          <p:nvPr/>
        </p:nvSpPr>
        <p:spPr>
          <a:xfrm>
            <a:off x="990600" y="1676400"/>
            <a:ext cx="7696200" cy="47244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4000" dirty="0" smtClean="0">
              <a:solidFill>
                <a:schemeClr val="tx1"/>
              </a:solidFill>
              <a:latin typeface="Calibri" pitchFamily="34" charset="0"/>
            </a:endParaRPr>
          </a:p>
          <a:p>
            <a:pPr algn="just"/>
            <a:r>
              <a:rPr lang="en-US" sz="4000" dirty="0" smtClean="0">
                <a:solidFill>
                  <a:schemeClr val="tx1"/>
                </a:solidFill>
                <a:latin typeface="Calibri" pitchFamily="34" charset="0"/>
              </a:rPr>
              <a:t>• Analysis &gt; Descriptive Statistics &gt; Cross Table. </a:t>
            </a:r>
          </a:p>
          <a:p>
            <a:pPr algn="just"/>
            <a:r>
              <a:rPr lang="en-US" sz="4000" dirty="0" smtClean="0">
                <a:solidFill>
                  <a:schemeClr val="tx1"/>
                </a:solidFill>
                <a:latin typeface="Calibri" pitchFamily="34" charset="0"/>
              </a:rPr>
              <a:t>• This will open cross table dialogue box. Transfer “Types”  to Rows Box, and “Levels” to Column(s) box.  </a:t>
            </a:r>
          </a:p>
          <a:p>
            <a:pPr algn="just"/>
            <a:r>
              <a:rPr lang="en-US" sz="4000" dirty="0" smtClean="0">
                <a:solidFill>
                  <a:schemeClr val="tx1"/>
                </a:solidFill>
                <a:latin typeface="Calibri" pitchFamily="34" charset="0"/>
              </a:rPr>
              <a:t>• Click – Statistics – this will open cross table statistics box. Activate Chi-square box.  </a:t>
            </a:r>
          </a:p>
          <a:p>
            <a:pPr algn="just"/>
            <a:r>
              <a:rPr lang="en-US" sz="4000" dirty="0" smtClean="0">
                <a:solidFill>
                  <a:schemeClr val="tx1"/>
                </a:solidFill>
                <a:latin typeface="Calibri" pitchFamily="34" charset="0"/>
              </a:rPr>
              <a:t>• Click- Continue – you will be directed to cross table dialog box.  </a:t>
            </a:r>
          </a:p>
          <a:p>
            <a:pPr algn="just"/>
            <a:r>
              <a:rPr lang="en-US" sz="4000" dirty="0" smtClean="0">
                <a:solidFill>
                  <a:schemeClr val="tx1"/>
                </a:solidFill>
                <a:latin typeface="Calibri" pitchFamily="34" charset="0"/>
              </a:rPr>
              <a:t>• Click OK.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unched Tape 3"/>
          <p:cNvSpPr/>
          <p:nvPr/>
        </p:nvSpPr>
        <p:spPr>
          <a:xfrm>
            <a:off x="1066800" y="152400"/>
            <a:ext cx="7086600" cy="1066800"/>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eaLnBrk="1" hangingPunct="1"/>
            <a:r>
              <a:rPr lang="en-US" sz="3600" baseline="0" dirty="0" smtClean="0">
                <a:solidFill>
                  <a:schemeClr val="tx1"/>
                </a:solidFill>
                <a:latin typeface="Arial" pitchFamily="34" charset="0"/>
                <a:ea typeface="Times New Roman" pitchFamily="18" charset="0"/>
                <a:cs typeface="Arial" pitchFamily="34" charset="0"/>
              </a:rPr>
              <a:t>The Kruskal-Wallis Test</a:t>
            </a:r>
          </a:p>
        </p:txBody>
      </p:sp>
      <p:sp>
        <p:nvSpPr>
          <p:cNvPr id="5" name="Flowchart: Alternate Process 4"/>
          <p:cNvSpPr/>
          <p:nvPr/>
        </p:nvSpPr>
        <p:spPr>
          <a:xfrm>
            <a:off x="609600" y="1371600"/>
            <a:ext cx="8153400" cy="5181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200" dirty="0" smtClean="0">
                <a:solidFill>
                  <a:schemeClr val="tx1"/>
                </a:solidFill>
                <a:latin typeface="Calibri" pitchFamily="34" charset="0"/>
              </a:rPr>
              <a:t>• Analysis &gt; Nonparametric Tests &gt; Independent Samples. </a:t>
            </a:r>
          </a:p>
          <a:p>
            <a:pPr algn="just"/>
            <a:r>
              <a:rPr lang="en-US" sz="3200" dirty="0" smtClean="0">
                <a:solidFill>
                  <a:schemeClr val="tx1"/>
                </a:solidFill>
                <a:latin typeface="Calibri" pitchFamily="34" charset="0"/>
              </a:rPr>
              <a:t>• This will open Nonparametric Tests: Two or More Independent Samples Dialog box.   </a:t>
            </a:r>
          </a:p>
          <a:p>
            <a:pPr algn="just"/>
            <a:r>
              <a:rPr lang="en-US" sz="3200" dirty="0" smtClean="0">
                <a:solidFill>
                  <a:schemeClr val="tx1"/>
                </a:solidFill>
                <a:latin typeface="Calibri" pitchFamily="34" charset="0"/>
              </a:rPr>
              <a:t>• From Menu Click “Objective” and activate “Customize Analysis”. </a:t>
            </a:r>
          </a:p>
          <a:p>
            <a:pPr algn="just"/>
            <a:r>
              <a:rPr lang="en-US" sz="3200" dirty="0" smtClean="0">
                <a:solidFill>
                  <a:schemeClr val="tx1"/>
                </a:solidFill>
                <a:latin typeface="Calibri" pitchFamily="34" charset="0"/>
              </a:rPr>
              <a:t>• From Menu Click “Fields” and activate “Use custom field assignments”. </a:t>
            </a:r>
          </a:p>
          <a:p>
            <a:pPr algn="just"/>
            <a:r>
              <a:rPr lang="en-US" sz="3200" dirty="0" smtClean="0">
                <a:solidFill>
                  <a:schemeClr val="tx1"/>
                </a:solidFill>
                <a:latin typeface="Calibri" pitchFamily="34" charset="0"/>
              </a:rPr>
              <a:t>• From Fields column, transfer dependent Variable (Data) to “Test Fields” and an independent variable into “Groups” (Coding). </a:t>
            </a:r>
          </a:p>
          <a:p>
            <a:pPr algn="just"/>
            <a:r>
              <a:rPr lang="en-US" sz="3200" dirty="0" smtClean="0">
                <a:solidFill>
                  <a:schemeClr val="tx1"/>
                </a:solidFill>
                <a:latin typeface="Calibri" pitchFamily="34" charset="0"/>
              </a:rPr>
              <a:t>• From Menu Click “Settings”. </a:t>
            </a:r>
          </a:p>
          <a:p>
            <a:pPr algn="just"/>
            <a:r>
              <a:rPr lang="en-US" sz="3200" dirty="0" smtClean="0">
                <a:solidFill>
                  <a:schemeClr val="tx1"/>
                </a:solidFill>
                <a:latin typeface="Calibri" pitchFamily="34" charset="0"/>
              </a:rPr>
              <a:t>• From select an Item Column-“Click Choose Test” and Select “Customize Tests”. </a:t>
            </a:r>
          </a:p>
          <a:p>
            <a:pPr algn="just"/>
            <a:r>
              <a:rPr lang="en-US" sz="3200" dirty="0" smtClean="0">
                <a:solidFill>
                  <a:schemeClr val="tx1"/>
                </a:solidFill>
                <a:latin typeface="Calibri" pitchFamily="34" charset="0"/>
              </a:rPr>
              <a:t>• Activate Checkbox at front of “Kruskal-Wallis 1-way ANOVA (k samples)”. </a:t>
            </a:r>
          </a:p>
          <a:p>
            <a:pPr algn="just"/>
            <a:r>
              <a:rPr lang="en-US" sz="3200" dirty="0" smtClean="0">
                <a:solidFill>
                  <a:schemeClr val="tx1"/>
                </a:solidFill>
                <a:latin typeface="Calibri" pitchFamily="34" charset="0"/>
              </a:rPr>
              <a:t>• Finally Click “Run”.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533400"/>
            <a:ext cx="9296400" cy="7391400"/>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218738406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2588</TotalTime>
  <Words>498</Words>
  <Application>Microsoft Office PowerPoint</Application>
  <PresentationFormat>On-screen Show (4:3)</PresentationFormat>
  <Paragraphs>22</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Franklin Gothic Book</vt:lpstr>
      <vt:lpstr>Franklin Gothic Medium</vt:lpstr>
      <vt:lpstr>Times New Roman</vt:lpstr>
      <vt:lpstr>Wingdings 2</vt:lpstr>
      <vt:lpstr>Trek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Ball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Covariance</dc:title>
  <dc:creator>lab</dc:creator>
  <cp:lastModifiedBy>Ali</cp:lastModifiedBy>
  <cp:revision>165</cp:revision>
  <dcterms:created xsi:type="dcterms:W3CDTF">2010-04-16T16:19:20Z</dcterms:created>
  <dcterms:modified xsi:type="dcterms:W3CDTF">2020-05-01T09:33:07Z</dcterms:modified>
</cp:coreProperties>
</file>