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8" r:id="rId3"/>
    <p:sldId id="260" r:id="rId4"/>
    <p:sldId id="264" r:id="rId5"/>
    <p:sldId id="261" r:id="rId6"/>
    <p:sldId id="262" r:id="rId7"/>
    <p:sldId id="263" r:id="rId8"/>
    <p:sldId id="257" r:id="rId9"/>
    <p:sldId id="265" r:id="rId10"/>
    <p:sldId id="266" r:id="rId11"/>
    <p:sldId id="267" r:id="rId12"/>
    <p:sldId id="269" r:id="rId13"/>
    <p:sldId id="270" r:id="rId14"/>
    <p:sldId id="271" r:id="rId15"/>
    <p:sldId id="268" r:id="rId16"/>
    <p:sldId id="27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AB298B-EBB8-46E7-AC36-F2DAA5C9E3B0}"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DFCC2B-8F2A-4047-9746-ECA26B7278E9}" type="slidenum">
              <a:rPr lang="en-GB" smtClean="0"/>
              <a:t>‹#›</a:t>
            </a:fld>
            <a:endParaRPr lang="en-GB"/>
          </a:p>
        </p:txBody>
      </p:sp>
    </p:spTree>
    <p:extLst>
      <p:ext uri="{BB962C8B-B14F-4D97-AF65-F5344CB8AC3E}">
        <p14:creationId xmlns:p14="http://schemas.microsoft.com/office/powerpoint/2010/main" val="2993658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AB298B-EBB8-46E7-AC36-F2DAA5C9E3B0}"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DFCC2B-8F2A-4047-9746-ECA26B7278E9}" type="slidenum">
              <a:rPr lang="en-GB" smtClean="0"/>
              <a:t>‹#›</a:t>
            </a:fld>
            <a:endParaRPr lang="en-GB"/>
          </a:p>
        </p:txBody>
      </p:sp>
    </p:spTree>
    <p:extLst>
      <p:ext uri="{BB962C8B-B14F-4D97-AF65-F5344CB8AC3E}">
        <p14:creationId xmlns:p14="http://schemas.microsoft.com/office/powerpoint/2010/main" val="19445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AB298B-EBB8-46E7-AC36-F2DAA5C9E3B0}"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DFCC2B-8F2A-4047-9746-ECA26B7278E9}"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637125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AB298B-EBB8-46E7-AC36-F2DAA5C9E3B0}"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DFCC2B-8F2A-4047-9746-ECA26B7278E9}" type="slidenum">
              <a:rPr lang="en-GB" smtClean="0"/>
              <a:t>‹#›</a:t>
            </a:fld>
            <a:endParaRPr lang="en-GB"/>
          </a:p>
        </p:txBody>
      </p:sp>
    </p:spTree>
    <p:extLst>
      <p:ext uri="{BB962C8B-B14F-4D97-AF65-F5344CB8AC3E}">
        <p14:creationId xmlns:p14="http://schemas.microsoft.com/office/powerpoint/2010/main" val="13489577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AB298B-EBB8-46E7-AC36-F2DAA5C9E3B0}"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DFCC2B-8F2A-4047-9746-ECA26B7278E9}"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428432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AB298B-EBB8-46E7-AC36-F2DAA5C9E3B0}"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DFCC2B-8F2A-4047-9746-ECA26B7278E9}" type="slidenum">
              <a:rPr lang="en-GB" smtClean="0"/>
              <a:t>‹#›</a:t>
            </a:fld>
            <a:endParaRPr lang="en-GB"/>
          </a:p>
        </p:txBody>
      </p:sp>
    </p:spTree>
    <p:extLst>
      <p:ext uri="{BB962C8B-B14F-4D97-AF65-F5344CB8AC3E}">
        <p14:creationId xmlns:p14="http://schemas.microsoft.com/office/powerpoint/2010/main" val="38681363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AB298B-EBB8-46E7-AC36-F2DAA5C9E3B0}"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DFCC2B-8F2A-4047-9746-ECA26B7278E9}" type="slidenum">
              <a:rPr lang="en-GB" smtClean="0"/>
              <a:t>‹#›</a:t>
            </a:fld>
            <a:endParaRPr lang="en-GB"/>
          </a:p>
        </p:txBody>
      </p:sp>
    </p:spTree>
    <p:extLst>
      <p:ext uri="{BB962C8B-B14F-4D97-AF65-F5344CB8AC3E}">
        <p14:creationId xmlns:p14="http://schemas.microsoft.com/office/powerpoint/2010/main" val="31887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AB298B-EBB8-46E7-AC36-F2DAA5C9E3B0}"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DFCC2B-8F2A-4047-9746-ECA26B7278E9}" type="slidenum">
              <a:rPr lang="en-GB" smtClean="0"/>
              <a:t>‹#›</a:t>
            </a:fld>
            <a:endParaRPr lang="en-GB"/>
          </a:p>
        </p:txBody>
      </p:sp>
    </p:spTree>
    <p:extLst>
      <p:ext uri="{BB962C8B-B14F-4D97-AF65-F5344CB8AC3E}">
        <p14:creationId xmlns:p14="http://schemas.microsoft.com/office/powerpoint/2010/main" val="3500105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AB298B-EBB8-46E7-AC36-F2DAA5C9E3B0}"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DFCC2B-8F2A-4047-9746-ECA26B7278E9}" type="slidenum">
              <a:rPr lang="en-GB" smtClean="0"/>
              <a:t>‹#›</a:t>
            </a:fld>
            <a:endParaRPr lang="en-GB"/>
          </a:p>
        </p:txBody>
      </p:sp>
    </p:spTree>
    <p:extLst>
      <p:ext uri="{BB962C8B-B14F-4D97-AF65-F5344CB8AC3E}">
        <p14:creationId xmlns:p14="http://schemas.microsoft.com/office/powerpoint/2010/main" val="3407672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AB298B-EBB8-46E7-AC36-F2DAA5C9E3B0}" type="datetimeFigureOut">
              <a:rPr lang="en-GB" smtClean="0"/>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DFCC2B-8F2A-4047-9746-ECA26B7278E9}" type="slidenum">
              <a:rPr lang="en-GB" smtClean="0"/>
              <a:t>‹#›</a:t>
            </a:fld>
            <a:endParaRPr lang="en-GB"/>
          </a:p>
        </p:txBody>
      </p:sp>
    </p:spTree>
    <p:extLst>
      <p:ext uri="{BB962C8B-B14F-4D97-AF65-F5344CB8AC3E}">
        <p14:creationId xmlns:p14="http://schemas.microsoft.com/office/powerpoint/2010/main" val="324361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AB298B-EBB8-46E7-AC36-F2DAA5C9E3B0}" type="datetimeFigureOut">
              <a:rPr lang="en-GB" smtClean="0"/>
              <a:t>23/04/2020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DFCC2B-8F2A-4047-9746-ECA26B7278E9}" type="slidenum">
              <a:rPr lang="en-GB" smtClean="0"/>
              <a:t>‹#›</a:t>
            </a:fld>
            <a:endParaRPr lang="en-GB"/>
          </a:p>
        </p:txBody>
      </p:sp>
    </p:spTree>
    <p:extLst>
      <p:ext uri="{BB962C8B-B14F-4D97-AF65-F5344CB8AC3E}">
        <p14:creationId xmlns:p14="http://schemas.microsoft.com/office/powerpoint/2010/main" val="645698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AB298B-EBB8-46E7-AC36-F2DAA5C9E3B0}" type="datetimeFigureOut">
              <a:rPr lang="en-GB" smtClean="0"/>
              <a:t>23/04/2020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6DFCC2B-8F2A-4047-9746-ECA26B7278E9}" type="slidenum">
              <a:rPr lang="en-GB" smtClean="0"/>
              <a:t>‹#›</a:t>
            </a:fld>
            <a:endParaRPr lang="en-GB"/>
          </a:p>
        </p:txBody>
      </p:sp>
    </p:spTree>
    <p:extLst>
      <p:ext uri="{BB962C8B-B14F-4D97-AF65-F5344CB8AC3E}">
        <p14:creationId xmlns:p14="http://schemas.microsoft.com/office/powerpoint/2010/main" val="205018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AB298B-EBB8-46E7-AC36-F2DAA5C9E3B0}" type="datetimeFigureOut">
              <a:rPr lang="en-GB" smtClean="0"/>
              <a:t>23/04/2020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6DFCC2B-8F2A-4047-9746-ECA26B7278E9}" type="slidenum">
              <a:rPr lang="en-GB" smtClean="0"/>
              <a:t>‹#›</a:t>
            </a:fld>
            <a:endParaRPr lang="en-GB"/>
          </a:p>
        </p:txBody>
      </p:sp>
    </p:spTree>
    <p:extLst>
      <p:ext uri="{BB962C8B-B14F-4D97-AF65-F5344CB8AC3E}">
        <p14:creationId xmlns:p14="http://schemas.microsoft.com/office/powerpoint/2010/main" val="196046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B298B-EBB8-46E7-AC36-F2DAA5C9E3B0}" type="datetimeFigureOut">
              <a:rPr lang="en-GB" smtClean="0"/>
              <a:t>23/04/2020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6DFCC2B-8F2A-4047-9746-ECA26B7278E9}" type="slidenum">
              <a:rPr lang="en-GB" smtClean="0"/>
              <a:t>‹#›</a:t>
            </a:fld>
            <a:endParaRPr lang="en-GB"/>
          </a:p>
        </p:txBody>
      </p:sp>
    </p:spTree>
    <p:extLst>
      <p:ext uri="{BB962C8B-B14F-4D97-AF65-F5344CB8AC3E}">
        <p14:creationId xmlns:p14="http://schemas.microsoft.com/office/powerpoint/2010/main" val="3065090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2AB298B-EBB8-46E7-AC36-F2DAA5C9E3B0}" type="datetimeFigureOut">
              <a:rPr lang="en-GB" smtClean="0"/>
              <a:t>23/04/2020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DFCC2B-8F2A-4047-9746-ECA26B7278E9}" type="slidenum">
              <a:rPr lang="en-GB" smtClean="0"/>
              <a:t>‹#›</a:t>
            </a:fld>
            <a:endParaRPr lang="en-GB"/>
          </a:p>
        </p:txBody>
      </p:sp>
    </p:spTree>
    <p:extLst>
      <p:ext uri="{BB962C8B-B14F-4D97-AF65-F5344CB8AC3E}">
        <p14:creationId xmlns:p14="http://schemas.microsoft.com/office/powerpoint/2010/main" val="2076138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AB298B-EBB8-46E7-AC36-F2DAA5C9E3B0}" type="datetimeFigureOut">
              <a:rPr lang="en-GB" smtClean="0"/>
              <a:t>23/04/2020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DFCC2B-8F2A-4047-9746-ECA26B7278E9}" type="slidenum">
              <a:rPr lang="en-GB" smtClean="0"/>
              <a:t>‹#›</a:t>
            </a:fld>
            <a:endParaRPr lang="en-GB"/>
          </a:p>
        </p:txBody>
      </p:sp>
    </p:spTree>
    <p:extLst>
      <p:ext uri="{BB962C8B-B14F-4D97-AF65-F5344CB8AC3E}">
        <p14:creationId xmlns:p14="http://schemas.microsoft.com/office/powerpoint/2010/main" val="1326522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2AB298B-EBB8-46E7-AC36-F2DAA5C9E3B0}" type="datetimeFigureOut">
              <a:rPr lang="en-GB" smtClean="0"/>
              <a:t>23/04/2020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6DFCC2B-8F2A-4047-9746-ECA26B7278E9}" type="slidenum">
              <a:rPr lang="en-GB" smtClean="0"/>
              <a:t>‹#›</a:t>
            </a:fld>
            <a:endParaRPr lang="en-GB"/>
          </a:p>
        </p:txBody>
      </p:sp>
    </p:spTree>
    <p:extLst>
      <p:ext uri="{BB962C8B-B14F-4D97-AF65-F5344CB8AC3E}">
        <p14:creationId xmlns:p14="http://schemas.microsoft.com/office/powerpoint/2010/main" val="33367435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0EFE9-C341-4246-9EC0-BB2FB52AC8D5}"/>
              </a:ext>
            </a:extLst>
          </p:cNvPr>
          <p:cNvSpPr>
            <a:spLocks noGrp="1"/>
          </p:cNvSpPr>
          <p:nvPr>
            <p:ph type="title"/>
          </p:nvPr>
        </p:nvSpPr>
        <p:spPr>
          <a:xfrm>
            <a:off x="677334" y="609600"/>
            <a:ext cx="8596668" cy="811237"/>
          </a:xfrm>
        </p:spPr>
        <p:txBody>
          <a:bodyPr/>
          <a:lstStyle/>
          <a:p>
            <a:r>
              <a:rPr lang="en-GB" b="1" dirty="0"/>
              <a:t>Psychosis and criminality</a:t>
            </a:r>
            <a:endParaRPr lang="en-GB" dirty="0"/>
          </a:p>
        </p:txBody>
      </p:sp>
      <p:pic>
        <p:nvPicPr>
          <p:cNvPr id="5" name="Content Placeholder 4" descr="A close up of a persons face&#10;&#10;Description automatically generated">
            <a:extLst>
              <a:ext uri="{FF2B5EF4-FFF2-40B4-BE49-F238E27FC236}">
                <a16:creationId xmlns:a16="http://schemas.microsoft.com/office/drawing/2014/main" id="{DEC33ADA-5BDC-49DA-857D-D1A9D557E54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7333" y="1420838"/>
            <a:ext cx="8596667" cy="4937760"/>
          </a:xfrm>
        </p:spPr>
      </p:pic>
    </p:spTree>
    <p:extLst>
      <p:ext uri="{BB962C8B-B14F-4D97-AF65-F5344CB8AC3E}">
        <p14:creationId xmlns:p14="http://schemas.microsoft.com/office/powerpoint/2010/main" val="3643607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867D1-B65C-4688-8B5C-CB5AC716465C}"/>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8AE71A1F-FF09-4CFD-993F-C415631A897E}"/>
              </a:ext>
            </a:extLst>
          </p:cNvPr>
          <p:cNvSpPr>
            <a:spLocks noGrp="1"/>
          </p:cNvSpPr>
          <p:nvPr>
            <p:ph idx="1"/>
          </p:nvPr>
        </p:nvSpPr>
        <p:spPr/>
        <p:txBody>
          <a:bodyPr/>
          <a:lstStyle/>
          <a:p>
            <a:pPr algn="just"/>
            <a:r>
              <a:rPr lang="en-US" dirty="0"/>
              <a:t>Mental illness is commonly alleged to be a principal cause for violent behavior. For that reason many uninformed people are frightened of someone who is obviously disturbed emotionally. Yet mental illness, like most physical illness, tends to impair the individual’s ability to act, aggressively or in any other way. </a:t>
            </a:r>
          </a:p>
          <a:p>
            <a:pPr algn="just"/>
            <a:r>
              <a:rPr lang="en-US" dirty="0"/>
              <a:t>Only a few such conditions have a significant potential to precipitate a violent act. Among these is paranoid schizophrenia, which may affect the individual so that he comes to believe that people are persecuting him. He may then attack whomever he imagines his enemies to be.</a:t>
            </a:r>
            <a:endParaRPr lang="en-GB" dirty="0"/>
          </a:p>
        </p:txBody>
      </p:sp>
    </p:spTree>
    <p:extLst>
      <p:ext uri="{BB962C8B-B14F-4D97-AF65-F5344CB8AC3E}">
        <p14:creationId xmlns:p14="http://schemas.microsoft.com/office/powerpoint/2010/main" val="1771668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BCC7D-76DF-4D32-B33D-153DE4DC9E91}"/>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E9936079-C95F-41E5-B699-5E87D3B5ECCB}"/>
              </a:ext>
            </a:extLst>
          </p:cNvPr>
          <p:cNvSpPr>
            <a:spLocks noGrp="1"/>
          </p:cNvSpPr>
          <p:nvPr>
            <p:ph idx="1"/>
          </p:nvPr>
        </p:nvSpPr>
        <p:spPr/>
        <p:txBody>
          <a:bodyPr>
            <a:normAutofit fontScale="92500" lnSpcReduction="20000"/>
          </a:bodyPr>
          <a:lstStyle/>
          <a:p>
            <a:pPr algn="just"/>
            <a:r>
              <a:rPr lang="en-US" dirty="0"/>
              <a:t>A </a:t>
            </a:r>
            <a:r>
              <a:rPr lang="en-US" b="1" dirty="0"/>
              <a:t>neurotic</a:t>
            </a:r>
            <a:r>
              <a:rPr lang="en-US" dirty="0"/>
              <a:t> person experiences emotional distress and unconscious conflict, which are manifested in various physical or mental illnesses.</a:t>
            </a:r>
          </a:p>
          <a:p>
            <a:pPr algn="just"/>
            <a:r>
              <a:rPr lang="en-US" dirty="0"/>
              <a:t>Neurotic means you’re afflicted by neurosis, a word that has been in use since the 1700s to describe mental, emotional, or physical reactions that are drastic and irrational. At its root, a neurotic behavior is an automatic, unconscious effort to manage deep anxiety.</a:t>
            </a:r>
          </a:p>
          <a:p>
            <a:pPr algn="just"/>
            <a:r>
              <a:rPr lang="en-US" dirty="0"/>
              <a:t>Also called psychoneurosis. a functional disorder in which feelings of anxiety, obsessional thoughts, compulsive acts, and physical complaints without objective evidence of disease, in various degrees and patterns, dominate the personality.</a:t>
            </a:r>
          </a:p>
          <a:p>
            <a:pPr algn="just"/>
            <a:r>
              <a:rPr lang="en-US" dirty="0"/>
              <a:t>a relatively mild personality disorder typified by excessive anxiety or indecision and a degree of social or interpersonal maladjustment.</a:t>
            </a:r>
          </a:p>
          <a:p>
            <a:pPr algn="just"/>
            <a:r>
              <a:rPr lang="en-US" b="1" dirty="0"/>
              <a:t>Neurotic disorders</a:t>
            </a:r>
            <a:r>
              <a:rPr lang="en-US" dirty="0"/>
              <a:t>. </a:t>
            </a:r>
            <a:r>
              <a:rPr lang="en-US" b="1" dirty="0"/>
              <a:t>Neurosis</a:t>
            </a:r>
            <a:r>
              <a:rPr lang="en-US" dirty="0"/>
              <a:t> refers to a class of functional mental </a:t>
            </a:r>
            <a:r>
              <a:rPr lang="en-US" b="1" dirty="0"/>
              <a:t>disorder</a:t>
            </a:r>
            <a:r>
              <a:rPr lang="en-US" dirty="0"/>
              <a:t> involving distress but not delusions or hallucinations, where behavior is not outside socially acceptable norms. It is also known as psychoneurosis or </a:t>
            </a:r>
            <a:r>
              <a:rPr lang="en-US" b="1" dirty="0"/>
              <a:t>neurotic disorder</a:t>
            </a:r>
            <a:r>
              <a:rPr lang="en-US" dirty="0"/>
              <a:t>.</a:t>
            </a:r>
          </a:p>
          <a:p>
            <a:endParaRPr lang="en-GB" dirty="0"/>
          </a:p>
        </p:txBody>
      </p:sp>
    </p:spTree>
    <p:extLst>
      <p:ext uri="{BB962C8B-B14F-4D97-AF65-F5344CB8AC3E}">
        <p14:creationId xmlns:p14="http://schemas.microsoft.com/office/powerpoint/2010/main" val="2088290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25A68-AE71-4746-86C7-3EB57BEA389D}"/>
              </a:ext>
            </a:extLst>
          </p:cNvPr>
          <p:cNvSpPr>
            <a:spLocks noGrp="1"/>
          </p:cNvSpPr>
          <p:nvPr>
            <p:ph type="title"/>
          </p:nvPr>
        </p:nvSpPr>
        <p:spPr/>
        <p:txBody>
          <a:bodyPr/>
          <a:lstStyle/>
          <a:p>
            <a:r>
              <a:rPr lang="en-US" dirty="0"/>
              <a:t>Continue…</a:t>
            </a:r>
            <a:br>
              <a:rPr lang="en-US" dirty="0"/>
            </a:br>
            <a:endParaRPr lang="en-GB" dirty="0"/>
          </a:p>
        </p:txBody>
      </p:sp>
      <p:sp>
        <p:nvSpPr>
          <p:cNvPr id="3" name="Content Placeholder 2">
            <a:extLst>
              <a:ext uri="{FF2B5EF4-FFF2-40B4-BE49-F238E27FC236}">
                <a16:creationId xmlns:a16="http://schemas.microsoft.com/office/drawing/2014/main" id="{FED839C2-9C4F-4980-B0C5-EF6DCEDB5201}"/>
              </a:ext>
            </a:extLst>
          </p:cNvPr>
          <p:cNvSpPr>
            <a:spLocks noGrp="1"/>
          </p:cNvSpPr>
          <p:nvPr>
            <p:ph idx="1"/>
          </p:nvPr>
        </p:nvSpPr>
        <p:spPr/>
        <p:txBody>
          <a:bodyPr/>
          <a:lstStyle/>
          <a:p>
            <a:pPr algn="just"/>
            <a:r>
              <a:rPr lang="en-US" dirty="0"/>
              <a:t>Neuroses are characterized by anxiety, depression, or other feelings of unhappiness or distress that are out of proportion to the circumstances of a person’s life. They may impair a person’s functioning in virtually any area of his life, relationships, or external affairs, but they are not severe enough to incapacitate the person. Affected patients generally do not suffer from the loss of the sense of reality seen in persons with psychoses.</a:t>
            </a:r>
          </a:p>
          <a:p>
            <a:endParaRPr lang="en-GB" dirty="0"/>
          </a:p>
        </p:txBody>
      </p:sp>
    </p:spTree>
    <p:extLst>
      <p:ext uri="{BB962C8B-B14F-4D97-AF65-F5344CB8AC3E}">
        <p14:creationId xmlns:p14="http://schemas.microsoft.com/office/powerpoint/2010/main" val="1983785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36804-FEF9-46E4-B2DF-512B9ED4ED87}"/>
              </a:ext>
            </a:extLst>
          </p:cNvPr>
          <p:cNvSpPr>
            <a:spLocks noGrp="1"/>
          </p:cNvSpPr>
          <p:nvPr>
            <p:ph type="title"/>
          </p:nvPr>
        </p:nvSpPr>
        <p:spPr/>
        <p:txBody>
          <a:bodyPr/>
          <a:lstStyle/>
          <a:p>
            <a:r>
              <a:rPr lang="en-GB" b="1" dirty="0"/>
              <a:t>Types</a:t>
            </a:r>
            <a:br>
              <a:rPr lang="en-GB" b="1" dirty="0"/>
            </a:br>
            <a:endParaRPr lang="en-GB" dirty="0"/>
          </a:p>
        </p:txBody>
      </p:sp>
      <p:sp>
        <p:nvSpPr>
          <p:cNvPr id="3" name="Content Placeholder 2">
            <a:extLst>
              <a:ext uri="{FF2B5EF4-FFF2-40B4-BE49-F238E27FC236}">
                <a16:creationId xmlns:a16="http://schemas.microsoft.com/office/drawing/2014/main" id="{40D93BE3-BB2F-49CF-B458-6201B66C9F06}"/>
              </a:ext>
            </a:extLst>
          </p:cNvPr>
          <p:cNvSpPr>
            <a:spLocks noGrp="1"/>
          </p:cNvSpPr>
          <p:nvPr>
            <p:ph idx="1"/>
          </p:nvPr>
        </p:nvSpPr>
        <p:spPr/>
        <p:txBody>
          <a:bodyPr>
            <a:normAutofit/>
          </a:bodyPr>
          <a:lstStyle/>
          <a:p>
            <a:pPr algn="just"/>
            <a:r>
              <a:rPr lang="en-US" dirty="0"/>
              <a:t>Obsessive-compulsive disorders are characterized by the irresistible entry of unwanted ideas, thoughts, or feelings into consciousness or by the need to repeatedly perform ritualistic actions that the sufferer perceives as unnecessary or unwarranted.</a:t>
            </a:r>
          </a:p>
          <a:p>
            <a:pPr algn="just"/>
            <a:r>
              <a:rPr lang="en-US" dirty="0"/>
              <a:t>Obsessive ideas may include recurrent violent or obscene thoughts; compulsive behavior includes rituals such as repetitive hand washing or door locking.</a:t>
            </a:r>
          </a:p>
          <a:p>
            <a:pPr algn="just"/>
            <a:r>
              <a:rPr lang="en-US" dirty="0"/>
              <a:t>In anxiety disorders, anxiety is the principal feature, manifesting itself either in relatively short, acute anxiety attacks or in a chronic sense of nameless dread. Persons undergoing anxiety attacks may suffer from digestive upsets, excessive perspiration, headaches, heart palpitations, restlessness, insomnia, disturbances in appetite, and impaired concentration.</a:t>
            </a:r>
            <a:endParaRPr lang="en-GB" dirty="0"/>
          </a:p>
        </p:txBody>
      </p:sp>
    </p:spTree>
    <p:extLst>
      <p:ext uri="{BB962C8B-B14F-4D97-AF65-F5344CB8AC3E}">
        <p14:creationId xmlns:p14="http://schemas.microsoft.com/office/powerpoint/2010/main" val="614315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D013C-A2C7-4B94-A3B3-F427D29C8C08}"/>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331DD4B4-498C-44F3-ADD7-381585472775}"/>
              </a:ext>
            </a:extLst>
          </p:cNvPr>
          <p:cNvSpPr>
            <a:spLocks noGrp="1"/>
          </p:cNvSpPr>
          <p:nvPr>
            <p:ph idx="1"/>
          </p:nvPr>
        </p:nvSpPr>
        <p:spPr/>
        <p:txBody>
          <a:bodyPr/>
          <a:lstStyle/>
          <a:p>
            <a:pPr algn="just"/>
            <a:r>
              <a:rPr lang="en-US" dirty="0"/>
              <a:t>Phobia, a type of anxiety disorder, is represented by inappropriate fears that are triggered by specific situations or objects. Some common objects of phobias are open or closed spaces, fire, high places, dirt, and bacteria..</a:t>
            </a:r>
          </a:p>
          <a:p>
            <a:pPr algn="just"/>
            <a:r>
              <a:rPr lang="en-US" dirty="0"/>
              <a:t>Depression, when neither excessively severe nor prolonged, is regarded as a neurosis. A depressed person feels sad, hopeless, and pessimistic and may be listless, easily fatigued, slow in thought and action, and have a reduced appetite and difficulty in sleeping.</a:t>
            </a:r>
          </a:p>
          <a:p>
            <a:pPr algn="just"/>
            <a:r>
              <a:rPr lang="en-US" dirty="0"/>
              <a:t>Post-traumatic stress disorder is a syndrome appearing in people who have endured some highly traumatic event, such as a natural disaster, torture, or incarceration in a concentration camp.</a:t>
            </a:r>
            <a:endParaRPr lang="en-GB" dirty="0"/>
          </a:p>
        </p:txBody>
      </p:sp>
    </p:spTree>
    <p:extLst>
      <p:ext uri="{BB962C8B-B14F-4D97-AF65-F5344CB8AC3E}">
        <p14:creationId xmlns:p14="http://schemas.microsoft.com/office/powerpoint/2010/main" val="571365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28DF9-DC2E-4561-AF2E-E5D21AF63CAD}"/>
              </a:ext>
            </a:extLst>
          </p:cNvPr>
          <p:cNvSpPr>
            <a:spLocks noGrp="1"/>
          </p:cNvSpPr>
          <p:nvPr>
            <p:ph type="title"/>
          </p:nvPr>
        </p:nvSpPr>
        <p:spPr/>
        <p:txBody>
          <a:bodyPr/>
          <a:lstStyle/>
          <a:p>
            <a:r>
              <a:rPr lang="en-US" dirty="0"/>
              <a:t>Common Personality Traits of Neurotics</a:t>
            </a:r>
            <a:br>
              <a:rPr lang="en-US" dirty="0"/>
            </a:br>
            <a:endParaRPr lang="en-GB" dirty="0"/>
          </a:p>
        </p:txBody>
      </p:sp>
      <p:sp>
        <p:nvSpPr>
          <p:cNvPr id="3" name="Content Placeholder 2">
            <a:extLst>
              <a:ext uri="{FF2B5EF4-FFF2-40B4-BE49-F238E27FC236}">
                <a16:creationId xmlns:a16="http://schemas.microsoft.com/office/drawing/2014/main" id="{533A9E49-F074-4334-8996-B82D5AEC0930}"/>
              </a:ext>
            </a:extLst>
          </p:cNvPr>
          <p:cNvSpPr>
            <a:spLocks noGrp="1"/>
          </p:cNvSpPr>
          <p:nvPr>
            <p:ph idx="1"/>
          </p:nvPr>
        </p:nvSpPr>
        <p:spPr/>
        <p:txBody>
          <a:bodyPr>
            <a:normAutofit lnSpcReduction="10000"/>
          </a:bodyPr>
          <a:lstStyle/>
          <a:p>
            <a:pPr algn="just"/>
            <a:r>
              <a:rPr lang="en-US" dirty="0"/>
              <a:t>A tendency toward mood disorders like anxiety and depression</a:t>
            </a:r>
          </a:p>
          <a:p>
            <a:pPr algn="just"/>
            <a:r>
              <a:rPr lang="en-US" dirty="0"/>
              <a:t>Hyper-awareness and self-consciousness of one’s mistakes and imperfections</a:t>
            </a:r>
          </a:p>
          <a:p>
            <a:pPr algn="just"/>
            <a:r>
              <a:rPr lang="en-US" dirty="0"/>
              <a:t>A propensity to dwell on the negative</a:t>
            </a:r>
          </a:p>
          <a:p>
            <a:pPr algn="just"/>
            <a:r>
              <a:rPr lang="en-US" dirty="0"/>
              <a:t>An expectation that the worst outcome in any situation is the one most likely to occur</a:t>
            </a:r>
          </a:p>
          <a:p>
            <a:pPr algn="just"/>
            <a:r>
              <a:rPr lang="en-US" dirty="0"/>
              <a:t>Highly reactive to stress and emotional upset</a:t>
            </a:r>
          </a:p>
          <a:p>
            <a:pPr algn="just"/>
            <a:r>
              <a:rPr lang="en-US" dirty="0"/>
              <a:t>Compulsive, and may play the same scenario in one’s head over and over</a:t>
            </a:r>
          </a:p>
          <a:p>
            <a:pPr algn="just"/>
            <a:r>
              <a:rPr lang="en-US" dirty="0"/>
              <a:t>May be more likely to adopt maladaptive behaviors, such as self-medication with alcohol, food, or other substances</a:t>
            </a:r>
          </a:p>
          <a:p>
            <a:pPr marL="0" indent="0">
              <a:buNone/>
            </a:pPr>
            <a:br>
              <a:rPr lang="en-US" dirty="0"/>
            </a:br>
            <a:endParaRPr lang="en-GB" dirty="0"/>
          </a:p>
        </p:txBody>
      </p:sp>
    </p:spTree>
    <p:extLst>
      <p:ext uri="{BB962C8B-B14F-4D97-AF65-F5344CB8AC3E}">
        <p14:creationId xmlns:p14="http://schemas.microsoft.com/office/powerpoint/2010/main" val="913287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2AC34-CF30-452A-843B-E6E57DF37C4D}"/>
              </a:ext>
            </a:extLst>
          </p:cNvPr>
          <p:cNvSpPr>
            <a:spLocks noGrp="1"/>
          </p:cNvSpPr>
          <p:nvPr>
            <p:ph type="title"/>
          </p:nvPr>
        </p:nvSpPr>
        <p:spPr/>
        <p:txBody>
          <a:bodyPr/>
          <a:lstStyle/>
          <a:p>
            <a:endParaRPr lang="en-GB"/>
          </a:p>
        </p:txBody>
      </p:sp>
      <p:pic>
        <p:nvPicPr>
          <p:cNvPr id="4" name="Content Placeholder 4" descr="A screenshot of a cell phone&#10;&#10;Description automatically generated">
            <a:extLst>
              <a:ext uri="{FF2B5EF4-FFF2-40B4-BE49-F238E27FC236}">
                <a16:creationId xmlns:a16="http://schemas.microsoft.com/office/drawing/2014/main" id="{87C4CCA4-2FD2-4252-898F-3A64304DAB3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7333" y="609600"/>
            <a:ext cx="8705817" cy="5638799"/>
          </a:xfrm>
        </p:spPr>
      </p:pic>
    </p:spTree>
    <p:extLst>
      <p:ext uri="{BB962C8B-B14F-4D97-AF65-F5344CB8AC3E}">
        <p14:creationId xmlns:p14="http://schemas.microsoft.com/office/powerpoint/2010/main" val="2825521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8E3FA-9097-471F-9E68-599FB60268B1}"/>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C5D4B012-11A6-45A3-A378-59FCE291B21C}"/>
              </a:ext>
            </a:extLst>
          </p:cNvPr>
          <p:cNvSpPr>
            <a:spLocks noGrp="1"/>
          </p:cNvSpPr>
          <p:nvPr>
            <p:ph idx="1"/>
          </p:nvPr>
        </p:nvSpPr>
        <p:spPr>
          <a:xfrm>
            <a:off x="677334" y="1930401"/>
            <a:ext cx="8596668" cy="4110962"/>
          </a:xfrm>
        </p:spPr>
        <p:txBody>
          <a:bodyPr/>
          <a:lstStyle/>
          <a:p>
            <a:r>
              <a:rPr lang="en-US" b="1" dirty="0"/>
              <a:t>Psychosis</a:t>
            </a:r>
            <a:r>
              <a:rPr lang="en-US" dirty="0"/>
              <a:t> is an abnormal condition of the mind that results in difficulties determining what is real and what is not. Symptoms may include false beliefs (delusions) and seeing or hearing things that others do not see or hear (hallucinations).</a:t>
            </a:r>
          </a:p>
          <a:p>
            <a:r>
              <a:rPr lang="en-GB" b="1" dirty="0"/>
              <a:t>Causes: </a:t>
            </a:r>
            <a:r>
              <a:rPr lang="en-GB" dirty="0"/>
              <a:t>Mental illness (schizophrenia, bipolar ...</a:t>
            </a:r>
          </a:p>
          <a:p>
            <a:r>
              <a:rPr lang="en-GB" b="1" dirty="0"/>
              <a:t>Symptoms: </a:t>
            </a:r>
            <a:r>
              <a:rPr lang="en-GB" dirty="0"/>
              <a:t>False beliefs, seeing or hearing </a:t>
            </a:r>
            <a:r>
              <a:rPr lang="en-GB" dirty="0" err="1"/>
              <a:t>thi</a:t>
            </a:r>
            <a:r>
              <a:rPr lang="en-GB" dirty="0"/>
              <a:t>...</a:t>
            </a:r>
          </a:p>
          <a:p>
            <a:r>
              <a:rPr lang="en-GB" b="1" dirty="0"/>
              <a:t>Other names: </a:t>
            </a:r>
            <a:r>
              <a:rPr lang="en-GB" dirty="0"/>
              <a:t>Psychotic break.</a:t>
            </a:r>
          </a:p>
          <a:p>
            <a:r>
              <a:rPr lang="en-US" dirty="0"/>
              <a:t> Psychosis refers to an abnormal condition of the mind described as involving a “loss of contact with reality”. ◉ I.e., Detachment with reality </a:t>
            </a:r>
          </a:p>
          <a:p>
            <a:r>
              <a:rPr lang="en-US" dirty="0"/>
              <a:t>People experiencing psychosis may exhibit some personality changes and thought disorder.</a:t>
            </a:r>
            <a:endParaRPr lang="en-GB" dirty="0"/>
          </a:p>
          <a:p>
            <a:endParaRPr lang="en-GB" dirty="0"/>
          </a:p>
        </p:txBody>
      </p:sp>
    </p:spTree>
    <p:extLst>
      <p:ext uri="{BB962C8B-B14F-4D97-AF65-F5344CB8AC3E}">
        <p14:creationId xmlns:p14="http://schemas.microsoft.com/office/powerpoint/2010/main" val="3615727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9B8B5-AF4A-48CE-9F9B-198439987D7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2DDDE7B-0C84-4763-B5EC-F16B863511E6}"/>
              </a:ext>
            </a:extLst>
          </p:cNvPr>
          <p:cNvSpPr>
            <a:spLocks noGrp="1"/>
          </p:cNvSpPr>
          <p:nvPr>
            <p:ph idx="1"/>
          </p:nvPr>
        </p:nvSpPr>
        <p:spPr/>
        <p:txBody>
          <a:bodyPr/>
          <a:lstStyle/>
          <a:p>
            <a:r>
              <a:rPr lang="en-US" dirty="0"/>
              <a:t>Depending on its severity this may be accompanied by unusual and </a:t>
            </a:r>
            <a:r>
              <a:rPr lang="en-US" dirty="0" err="1"/>
              <a:t>bizzare</a:t>
            </a:r>
            <a:r>
              <a:rPr lang="en-US" dirty="0"/>
              <a:t> behavior. </a:t>
            </a:r>
          </a:p>
          <a:p>
            <a:r>
              <a:rPr lang="en-US" dirty="0"/>
              <a:t>With difficulty in social interaction and impairment in carrying daily activities</a:t>
            </a:r>
          </a:p>
          <a:p>
            <a:pPr marL="0" indent="0">
              <a:buNone/>
            </a:pPr>
            <a:r>
              <a:rPr lang="en-GB" b="1" dirty="0"/>
              <a:t> CAUSES </a:t>
            </a:r>
          </a:p>
          <a:p>
            <a:r>
              <a:rPr lang="en-GB" dirty="0"/>
              <a:t>◉ Genetics </a:t>
            </a:r>
          </a:p>
          <a:p>
            <a:r>
              <a:rPr lang="en-GB" dirty="0"/>
              <a:t>◉ Trauma </a:t>
            </a:r>
          </a:p>
          <a:p>
            <a:r>
              <a:rPr lang="en-GB" dirty="0"/>
              <a:t>◉ Psychiatric disorder </a:t>
            </a:r>
          </a:p>
          <a:p>
            <a:r>
              <a:rPr lang="en-GB" dirty="0"/>
              <a:t>◉ Medical conditions </a:t>
            </a:r>
          </a:p>
          <a:p>
            <a:r>
              <a:rPr lang="en-GB" dirty="0"/>
              <a:t>◉ Psychoactive drugs (alcohol etc...) </a:t>
            </a:r>
          </a:p>
          <a:p>
            <a:r>
              <a:rPr lang="en-GB" dirty="0"/>
              <a:t>◉ Medication</a:t>
            </a:r>
          </a:p>
        </p:txBody>
      </p:sp>
    </p:spTree>
    <p:extLst>
      <p:ext uri="{BB962C8B-B14F-4D97-AF65-F5344CB8AC3E}">
        <p14:creationId xmlns:p14="http://schemas.microsoft.com/office/powerpoint/2010/main" val="2442989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7B857-8C64-4CFC-B627-ED41871532E2}"/>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D06A1CC5-B5FD-4378-B22E-866432BA5E46}"/>
              </a:ext>
            </a:extLst>
          </p:cNvPr>
          <p:cNvSpPr>
            <a:spLocks noGrp="1"/>
          </p:cNvSpPr>
          <p:nvPr>
            <p:ph idx="1"/>
          </p:nvPr>
        </p:nvSpPr>
        <p:spPr/>
        <p:txBody>
          <a:bodyPr/>
          <a:lstStyle/>
          <a:p>
            <a:r>
              <a:rPr lang="en-US" dirty="0"/>
              <a:t> Gross impairment in reality testing(‘not in contact’ with reality) </a:t>
            </a:r>
          </a:p>
          <a:p>
            <a:r>
              <a:rPr lang="en-US" dirty="0"/>
              <a:t>Marked disturbance in personality, with impairment in social, interpersonal, occupational functioning. </a:t>
            </a:r>
          </a:p>
          <a:p>
            <a:r>
              <a:rPr lang="en-US" dirty="0"/>
              <a:t>Marked impairment in judgement &amp; absent understanding of current symptoms &amp; behavior(loss of insight) </a:t>
            </a:r>
          </a:p>
          <a:p>
            <a:r>
              <a:rPr lang="en-US" dirty="0"/>
              <a:t>Presence of characteristic symptoms like delusions &amp; hallucinations.</a:t>
            </a:r>
            <a:endParaRPr lang="en-GB" dirty="0"/>
          </a:p>
        </p:txBody>
      </p:sp>
    </p:spTree>
    <p:extLst>
      <p:ext uri="{BB962C8B-B14F-4D97-AF65-F5344CB8AC3E}">
        <p14:creationId xmlns:p14="http://schemas.microsoft.com/office/powerpoint/2010/main" val="3087334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0B557-F53E-43F5-8807-17F5684A072D}"/>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19EB9CF3-9D29-4CC8-9E9C-EF9D1688CBF6}"/>
              </a:ext>
            </a:extLst>
          </p:cNvPr>
          <p:cNvSpPr>
            <a:spLocks noGrp="1"/>
          </p:cNvSpPr>
          <p:nvPr>
            <p:ph idx="1"/>
          </p:nvPr>
        </p:nvSpPr>
        <p:spPr/>
        <p:txBody>
          <a:bodyPr/>
          <a:lstStyle/>
          <a:p>
            <a:pPr marL="0" indent="0">
              <a:buNone/>
            </a:pPr>
            <a:r>
              <a:rPr lang="en-GB" b="1" dirty="0"/>
              <a:t> SECONDARY CAUSES </a:t>
            </a:r>
          </a:p>
          <a:p>
            <a:r>
              <a:rPr lang="en-GB" dirty="0"/>
              <a:t>◉ Brain </a:t>
            </a:r>
            <a:r>
              <a:rPr lang="en-GB" dirty="0" err="1"/>
              <a:t>tumor</a:t>
            </a:r>
            <a:r>
              <a:rPr lang="en-GB" dirty="0"/>
              <a:t> or cyst </a:t>
            </a:r>
          </a:p>
          <a:p>
            <a:r>
              <a:rPr lang="en-GB" dirty="0"/>
              <a:t>◉ Dementia - Alzheimer's disease. </a:t>
            </a:r>
          </a:p>
          <a:p>
            <a:r>
              <a:rPr lang="en-GB" dirty="0"/>
              <a:t>◉ Neurological illness - such as Parkinson‘s disease and Huntington's disease </a:t>
            </a:r>
          </a:p>
          <a:p>
            <a:r>
              <a:rPr lang="en-GB" dirty="0"/>
              <a:t>◉ HIV and other infections that can affect the brain </a:t>
            </a:r>
          </a:p>
          <a:p>
            <a:r>
              <a:rPr lang="en-GB" dirty="0"/>
              <a:t>◉ Epilepsy </a:t>
            </a:r>
          </a:p>
          <a:p>
            <a:r>
              <a:rPr lang="en-GB" dirty="0"/>
              <a:t>◉ Stroke </a:t>
            </a:r>
          </a:p>
        </p:txBody>
      </p:sp>
    </p:spTree>
    <p:extLst>
      <p:ext uri="{BB962C8B-B14F-4D97-AF65-F5344CB8AC3E}">
        <p14:creationId xmlns:p14="http://schemas.microsoft.com/office/powerpoint/2010/main" val="3073714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8686D-0EA1-44CA-BCE1-C242192EA18D}"/>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78377E89-746F-4309-9C5C-ECCBE45CF99D}"/>
              </a:ext>
            </a:extLst>
          </p:cNvPr>
          <p:cNvSpPr>
            <a:spLocks noGrp="1"/>
          </p:cNvSpPr>
          <p:nvPr>
            <p:ph idx="1"/>
          </p:nvPr>
        </p:nvSpPr>
        <p:spPr/>
        <p:txBody>
          <a:bodyPr/>
          <a:lstStyle/>
          <a:p>
            <a:pPr marL="0" indent="0">
              <a:buNone/>
            </a:pPr>
            <a:r>
              <a:rPr lang="en-GB" b="1" dirty="0"/>
              <a:t> TYPES OF PSYCHOTIC DISORDERS </a:t>
            </a:r>
          </a:p>
          <a:p>
            <a:r>
              <a:rPr lang="en-GB" dirty="0"/>
              <a:t>SCHIZOPHRENIA is mental disorder in which people interpret reality abnormally</a:t>
            </a:r>
          </a:p>
          <a:p>
            <a:r>
              <a:rPr lang="en-GB" dirty="0"/>
              <a:t>BIPOLAR DISORDER  formerly called manic depression, is mental health condition that causes extreme mood swings.</a:t>
            </a:r>
          </a:p>
          <a:p>
            <a:r>
              <a:rPr lang="en-GB" dirty="0"/>
              <a:t>PSYCHOTIC DEPRESSION is serious illness include some form psychosis.</a:t>
            </a:r>
          </a:p>
          <a:p>
            <a:r>
              <a:rPr lang="en-GB" dirty="0"/>
              <a:t>SCHIZOAFFECTIVE DISORDER </a:t>
            </a:r>
          </a:p>
          <a:p>
            <a:r>
              <a:rPr lang="en-GB" dirty="0"/>
              <a:t>DRUG INDUCED PSYCHOSIS </a:t>
            </a:r>
          </a:p>
          <a:p>
            <a:endParaRPr lang="en-GB" dirty="0"/>
          </a:p>
        </p:txBody>
      </p:sp>
    </p:spTree>
    <p:extLst>
      <p:ext uri="{BB962C8B-B14F-4D97-AF65-F5344CB8AC3E}">
        <p14:creationId xmlns:p14="http://schemas.microsoft.com/office/powerpoint/2010/main" val="1266996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A4757-9CE6-499D-82AB-B4DC9DD91A01}"/>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B38DE970-3260-4DE1-90B6-CC0C4D85DD53}"/>
              </a:ext>
            </a:extLst>
          </p:cNvPr>
          <p:cNvSpPr>
            <a:spLocks noGrp="1"/>
          </p:cNvSpPr>
          <p:nvPr>
            <p:ph idx="1"/>
          </p:nvPr>
        </p:nvSpPr>
        <p:spPr/>
        <p:txBody>
          <a:bodyPr/>
          <a:lstStyle/>
          <a:p>
            <a:r>
              <a:rPr lang="en-US" dirty="0"/>
              <a:t>MAIN SYMPTOMs </a:t>
            </a:r>
          </a:p>
          <a:p>
            <a:r>
              <a:rPr lang="en-US" dirty="0"/>
              <a:t>Hallucinations - hearing, seeing, or feeling things that do not exist </a:t>
            </a:r>
          </a:p>
          <a:p>
            <a:r>
              <a:rPr lang="en-US" dirty="0"/>
              <a:t>Delusions - false beliefs, especially based on fear or suspicion of things that are not real </a:t>
            </a:r>
          </a:p>
          <a:p>
            <a:r>
              <a:rPr lang="en-US" dirty="0"/>
              <a:t>Disorganization - in thought, speech, or behavior.</a:t>
            </a:r>
          </a:p>
          <a:p>
            <a:r>
              <a:rPr lang="en-US" dirty="0"/>
              <a:t>Disordered thinking - jumping between unrelated topics, making strange connections between thoughts </a:t>
            </a:r>
          </a:p>
          <a:p>
            <a:r>
              <a:rPr lang="en-US" dirty="0"/>
              <a:t>Catatonia - unresponsiveness </a:t>
            </a:r>
          </a:p>
          <a:p>
            <a:r>
              <a:rPr lang="en-US" dirty="0"/>
              <a:t>Difficulty concentrating</a:t>
            </a:r>
            <a:endParaRPr lang="en-GB" dirty="0"/>
          </a:p>
        </p:txBody>
      </p:sp>
    </p:spTree>
    <p:extLst>
      <p:ext uri="{BB962C8B-B14F-4D97-AF65-F5344CB8AC3E}">
        <p14:creationId xmlns:p14="http://schemas.microsoft.com/office/powerpoint/2010/main" val="53708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0B607-006C-4CA7-91FA-338D430DEC59}"/>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00AF2D1C-D33E-4D40-8484-E02172417A43}"/>
              </a:ext>
            </a:extLst>
          </p:cNvPr>
          <p:cNvSpPr>
            <a:spLocks noGrp="1"/>
          </p:cNvSpPr>
          <p:nvPr>
            <p:ph idx="1"/>
          </p:nvPr>
        </p:nvSpPr>
        <p:spPr/>
        <p:txBody>
          <a:bodyPr>
            <a:normAutofit fontScale="92500" lnSpcReduction="10000"/>
          </a:bodyPr>
          <a:lstStyle/>
          <a:p>
            <a:pPr algn="just"/>
            <a:r>
              <a:rPr lang="en-US" dirty="0"/>
              <a:t>The association between </a:t>
            </a:r>
            <a:r>
              <a:rPr lang="en-US" b="1" dirty="0"/>
              <a:t>psychosis and criminality</a:t>
            </a:r>
            <a:r>
              <a:rPr lang="en-US" dirty="0"/>
              <a:t> in general seems to be rather an indirect one, mediated through an illness-related increased vulnerability for general criminogenic factors as poverty, social deprivation and substance abuse, intensified by deficits of modern mental health care.</a:t>
            </a:r>
          </a:p>
          <a:p>
            <a:pPr algn="just"/>
            <a:r>
              <a:rPr lang="en-US" dirty="0"/>
              <a:t>The popular belief is that people with mental illness are more prone to commit acts of violence and aggression. The public perception of psychiatric patients as dangerous individuals is often rooted in the portrayal of criminals in the media as “crazy” individuals.</a:t>
            </a:r>
          </a:p>
          <a:p>
            <a:pPr algn="just"/>
            <a:r>
              <a:rPr lang="en-US" dirty="0"/>
              <a:t>People with mental illness are more likely to be a victim of violent crime than the perpetrator</a:t>
            </a:r>
          </a:p>
          <a:p>
            <a:pPr algn="just"/>
            <a:r>
              <a:rPr lang="en-US" dirty="0"/>
              <a:t>Certain </a:t>
            </a:r>
            <a:r>
              <a:rPr lang="en-US" b="1" dirty="0"/>
              <a:t>psychiatric</a:t>
            </a:r>
            <a:r>
              <a:rPr lang="en-US" dirty="0"/>
              <a:t> conditions do increase a person's risk of committing a </a:t>
            </a:r>
            <a:r>
              <a:rPr lang="en-US" b="1" dirty="0"/>
              <a:t>crime</a:t>
            </a:r>
            <a:r>
              <a:rPr lang="en-US" dirty="0"/>
              <a:t>. Research suggests that patients with </a:t>
            </a:r>
            <a:r>
              <a:rPr lang="en-US" b="1" dirty="0"/>
              <a:t>mental illness</a:t>
            </a:r>
            <a:r>
              <a:rPr lang="en-US" dirty="0"/>
              <a:t> may be more prone to violence if they do not receive adequate treatment, are actively experiencing delusions, or have long-standing paranoia</a:t>
            </a:r>
            <a:endParaRPr lang="en-GB" dirty="0"/>
          </a:p>
        </p:txBody>
      </p:sp>
    </p:spTree>
    <p:extLst>
      <p:ext uri="{BB962C8B-B14F-4D97-AF65-F5344CB8AC3E}">
        <p14:creationId xmlns:p14="http://schemas.microsoft.com/office/powerpoint/2010/main" val="1417893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A3EE0-A538-4890-B383-318C08D8DF0B}"/>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0C546873-1BD7-4EF7-A1F9-6956D52911CF}"/>
              </a:ext>
            </a:extLst>
          </p:cNvPr>
          <p:cNvSpPr>
            <a:spLocks noGrp="1"/>
          </p:cNvSpPr>
          <p:nvPr>
            <p:ph idx="1"/>
          </p:nvPr>
        </p:nvSpPr>
        <p:spPr/>
        <p:txBody>
          <a:bodyPr/>
          <a:lstStyle/>
          <a:p>
            <a:pPr algn="just"/>
            <a:r>
              <a:rPr lang="en-US" dirty="0"/>
              <a:t>Considerable evidence suggests that a significant amount of the violence observed in the mentally ill is associated with specific psychotic symptoms. What this evidence often seems to indicate is that it is not simply the presence of mental illness that induces violence, but rather the specific presence of delusions and hallucinations.</a:t>
            </a:r>
          </a:p>
          <a:p>
            <a:pPr algn="just"/>
            <a:r>
              <a:rPr lang="en-US" dirty="0"/>
              <a:t>Krakowski and </a:t>
            </a:r>
            <a:r>
              <a:rPr lang="en-US" dirty="0" err="1"/>
              <a:t>Czobor</a:t>
            </a:r>
            <a:r>
              <a:rPr lang="en-US" dirty="0"/>
              <a:t> (1994) found a significant association between "paranoid" symptoms and transient ward violence in a group of 38 psychiatric patients consecutively admitted to a secure care unit. </a:t>
            </a:r>
          </a:p>
          <a:p>
            <a:pPr algn="just"/>
            <a:r>
              <a:rPr lang="en-US" dirty="0" err="1"/>
              <a:t>Straznickas</a:t>
            </a:r>
            <a:r>
              <a:rPr lang="en-US" dirty="0"/>
              <a:t> et al. (1993) reported that seven of 24 (29%) assaults by psychiatric patients against their spouses were preceded by persecutory delusions.</a:t>
            </a:r>
            <a:endParaRPr lang="en-GB" dirty="0"/>
          </a:p>
        </p:txBody>
      </p:sp>
    </p:spTree>
    <p:extLst>
      <p:ext uri="{BB962C8B-B14F-4D97-AF65-F5344CB8AC3E}">
        <p14:creationId xmlns:p14="http://schemas.microsoft.com/office/powerpoint/2010/main" val="263686512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1282</TotalTime>
  <Words>1334</Words>
  <Application>Microsoft Office PowerPoint</Application>
  <PresentationFormat>Widescreen</PresentationFormat>
  <Paragraphs>82</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Trebuchet MS</vt:lpstr>
      <vt:lpstr>Wingdings 3</vt:lpstr>
      <vt:lpstr>Facet</vt:lpstr>
      <vt:lpstr>Psychosis and criminality</vt:lpstr>
      <vt:lpstr>Continue…</vt:lpstr>
      <vt:lpstr>PowerPoint Presentation</vt:lpstr>
      <vt:lpstr>Continue…</vt:lpstr>
      <vt:lpstr>Continue…</vt:lpstr>
      <vt:lpstr>Continue…</vt:lpstr>
      <vt:lpstr>Continue…</vt:lpstr>
      <vt:lpstr>Continue…</vt:lpstr>
      <vt:lpstr>Continue…</vt:lpstr>
      <vt:lpstr>Continue…</vt:lpstr>
      <vt:lpstr>Continue…</vt:lpstr>
      <vt:lpstr>Continue… </vt:lpstr>
      <vt:lpstr>Types </vt:lpstr>
      <vt:lpstr>Continue…</vt:lpstr>
      <vt:lpstr>Common Personality Traits of Neurotics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Psychosis and criminality</dc:title>
  <dc:creator>Windows User</dc:creator>
  <cp:lastModifiedBy>Windows User</cp:lastModifiedBy>
  <cp:revision>16</cp:revision>
  <dcterms:created xsi:type="dcterms:W3CDTF">2020-04-23T16:10:54Z</dcterms:created>
  <dcterms:modified xsi:type="dcterms:W3CDTF">2020-04-24T13:32:56Z</dcterms:modified>
</cp:coreProperties>
</file>