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sldIdLst>
    <p:sldId id="278" r:id="rId2"/>
    <p:sldId id="287" r:id="rId3"/>
    <p:sldId id="288" r:id="rId4"/>
    <p:sldId id="289" r:id="rId5"/>
    <p:sldId id="290" r:id="rId6"/>
    <p:sldId id="291" r:id="rId7"/>
    <p:sldId id="292" r:id="rId8"/>
    <p:sldId id="293" r:id="rId9"/>
    <p:sldId id="294" r:id="rId10"/>
    <p:sldId id="295" r:id="rId11"/>
    <p:sldId id="296" r:id="rId12"/>
    <p:sldId id="297" r:id="rId13"/>
    <p:sldId id="298" r:id="rId14"/>
    <p:sldId id="300" r:id="rId15"/>
    <p:sldId id="299" r:id="rId16"/>
    <p:sldId id="304" r:id="rId17"/>
    <p:sldId id="301" r:id="rId18"/>
    <p:sldId id="302" r:id="rId19"/>
    <p:sldId id="303" r:id="rId20"/>
    <p:sldId id="305" r:id="rId21"/>
    <p:sldId id="306" r:id="rId22"/>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FFCC"/>
    <a:srgbClr val="FFCC99"/>
    <a:srgbClr val="FFCC66"/>
    <a:srgbClr val="FF9900"/>
    <a:srgbClr val="FFCCFF"/>
    <a:srgbClr val="167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85341" autoAdjust="0"/>
  </p:normalViewPr>
  <p:slideViewPr>
    <p:cSldViewPr>
      <p:cViewPr varScale="1">
        <p:scale>
          <a:sx n="75" d="100"/>
          <a:sy n="75" d="100"/>
        </p:scale>
        <p:origin x="1044" y="72"/>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25603"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85B8B9-A678-4769-AED2-FA767B0C77C8}" type="slidenum">
              <a:rPr lang="en-GB" altLang="en-US" smtClean="0"/>
              <a:pPr/>
              <a:t>11</a:t>
            </a:fld>
            <a:endParaRPr lang="en-GB" altLang="en-US" smtClean="0"/>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smtClean="0"/>
          </a:p>
        </p:txBody>
      </p:sp>
    </p:spTree>
    <p:extLst>
      <p:ext uri="{BB962C8B-B14F-4D97-AF65-F5344CB8AC3E}">
        <p14:creationId xmlns:p14="http://schemas.microsoft.com/office/powerpoint/2010/main" val="2132715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32771"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9C91C2-F762-41DA-AFD5-0C14086C575C}" type="slidenum">
              <a:rPr lang="en-GB" altLang="en-US" smtClean="0"/>
              <a:pPr/>
              <a:t>12</a:t>
            </a:fld>
            <a:endParaRPr lang="en-GB" altLang="en-US" smtClean="0"/>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smtClean="0"/>
              <a:t>Earned Value Management</a:t>
            </a:r>
          </a:p>
          <a:p>
            <a:pPr eaLnBrk="1" hangingPunct="1"/>
            <a:r>
              <a:rPr lang="en-GB" altLang="en-US" dirty="0" smtClean="0"/>
              <a:t>PV</a:t>
            </a:r>
          </a:p>
          <a:p>
            <a:pPr eaLnBrk="1" hangingPunct="1"/>
            <a:r>
              <a:rPr lang="en-GB" altLang="en-US" dirty="0" smtClean="0"/>
              <a:t>Earned Value</a:t>
            </a:r>
          </a:p>
          <a:p>
            <a:pPr eaLnBrk="1" hangingPunct="1"/>
            <a:r>
              <a:rPr lang="en-GB" altLang="en-US" dirty="0" smtClean="0"/>
              <a:t>A </a:t>
            </a:r>
            <a:r>
              <a:rPr lang="en-GB" altLang="en-US" dirty="0" smtClean="0"/>
              <a:t>negative schedule variance (SV)  means that the project is behind schedule as does a SPI that is less than 1.0.</a:t>
            </a:r>
          </a:p>
          <a:p>
            <a:pPr eaLnBrk="1" hangingPunct="1"/>
            <a:endParaRPr lang="en-GB" altLang="en-US" dirty="0" smtClean="0"/>
          </a:p>
        </p:txBody>
      </p:sp>
    </p:spTree>
    <p:extLst>
      <p:ext uri="{BB962C8B-B14F-4D97-AF65-F5344CB8AC3E}">
        <p14:creationId xmlns:p14="http://schemas.microsoft.com/office/powerpoint/2010/main" val="3835160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34819"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F3A24A9-6436-48F1-83EB-8FE5157CEFE4}" type="slidenum">
              <a:rPr lang="en-GB" altLang="en-US" smtClean="0"/>
              <a:pPr/>
              <a:t>13</a:t>
            </a:fld>
            <a:endParaRPr lang="en-GB" altLang="en-US" smtClean="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smtClean="0"/>
          </a:p>
        </p:txBody>
      </p:sp>
    </p:spTree>
    <p:extLst>
      <p:ext uri="{BB962C8B-B14F-4D97-AF65-F5344CB8AC3E}">
        <p14:creationId xmlns:p14="http://schemas.microsoft.com/office/powerpoint/2010/main" val="1827868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The review is a layered approach, which allows the Review Team to provide advice and counsel to project teams after citing findings during face-to-face-interviews.</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15</a:t>
            </a:fld>
            <a:endParaRPr lang="en-US"/>
          </a:p>
        </p:txBody>
      </p:sp>
    </p:spTree>
    <p:extLst>
      <p:ext uri="{BB962C8B-B14F-4D97-AF65-F5344CB8AC3E}">
        <p14:creationId xmlns:p14="http://schemas.microsoft.com/office/powerpoint/2010/main" val="105266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7171"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C6501F-A632-4A54-8B97-D756702DA6BA}" type="slidenum">
              <a:rPr lang="en-GB" altLang="en-US" smtClean="0"/>
              <a:pPr/>
              <a:t>4</a:t>
            </a:fld>
            <a:endParaRPr lang="en-GB" altLang="en-US" smtClean="0"/>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i="1" smtClean="0"/>
              <a:t>Define objectives</a:t>
            </a:r>
            <a:r>
              <a:rPr lang="en-GB" altLang="en-US" smtClean="0"/>
              <a:t> – at the beginning of the project we decide on what we want to achieve</a:t>
            </a:r>
          </a:p>
          <a:p>
            <a:pPr eaLnBrk="1" hangingPunct="1"/>
            <a:r>
              <a:rPr lang="en-GB" altLang="en-US" i="1" smtClean="0"/>
              <a:t>Making decisions/plans</a:t>
            </a:r>
            <a:r>
              <a:rPr lang="en-GB" altLang="en-US" smtClean="0"/>
              <a:t> – we decide how we are going to achieve the objectives i.e. we create a plan</a:t>
            </a:r>
          </a:p>
          <a:p>
            <a:pPr eaLnBrk="1" hangingPunct="1"/>
            <a:r>
              <a:rPr lang="en-GB" altLang="en-US" i="1" smtClean="0"/>
              <a:t>Modelling</a:t>
            </a:r>
            <a:r>
              <a:rPr lang="en-GB" altLang="en-US" smtClean="0"/>
              <a:t> – as part of the process of creating a plan we will consider different approaches and attempt to assess the consequences of each of these approaches in terms of how much it will cost and how long it will take, and so on.</a:t>
            </a:r>
          </a:p>
          <a:p>
            <a:pPr eaLnBrk="1" hangingPunct="1"/>
            <a:r>
              <a:rPr lang="en-GB" altLang="en-US" i="1" smtClean="0"/>
              <a:t>Implementation</a:t>
            </a:r>
            <a:r>
              <a:rPr lang="en-GB" altLang="en-US" smtClean="0"/>
              <a:t> – the plan is now carried out</a:t>
            </a:r>
          </a:p>
          <a:p>
            <a:pPr eaLnBrk="1" hangingPunct="1"/>
            <a:r>
              <a:rPr lang="en-GB" altLang="en-US" i="1" smtClean="0"/>
              <a:t>Data collection</a:t>
            </a:r>
            <a:r>
              <a:rPr lang="en-GB" altLang="en-US" smtClean="0"/>
              <a:t> – we gather information at regular intervals about how the project is progressing. These raw details could be quite numerous and complex on a large project</a:t>
            </a:r>
          </a:p>
          <a:p>
            <a:pPr eaLnBrk="1" hangingPunct="1"/>
            <a:r>
              <a:rPr lang="en-GB" altLang="en-US" i="1" smtClean="0"/>
              <a:t>Data processing</a:t>
            </a:r>
            <a:r>
              <a:rPr lang="en-GB" altLang="en-US" smtClean="0"/>
              <a:t> – we process the progress data and convert it into ‘information’ which makes it easier for the project managers and others to understand the overall condition of the project</a:t>
            </a:r>
          </a:p>
          <a:p>
            <a:pPr eaLnBrk="1" hangingPunct="1"/>
            <a:r>
              <a:rPr lang="en-GB" altLang="en-US" i="1" smtClean="0"/>
              <a:t>Making decisions/plans</a:t>
            </a:r>
            <a:r>
              <a:rPr lang="en-GB" altLang="en-US" smtClean="0"/>
              <a:t> – in the light of the comparison of actual project progress with that planned, the plans are modified. This may require the modelling of the outcomes of different possible courses of action</a:t>
            </a:r>
          </a:p>
          <a:p>
            <a:pPr eaLnBrk="1" hangingPunct="1"/>
            <a:r>
              <a:rPr lang="en-GB" altLang="en-US" smtClean="0"/>
              <a:t>…and so the cycle goes on.</a:t>
            </a:r>
          </a:p>
        </p:txBody>
      </p:sp>
    </p:spTree>
    <p:extLst>
      <p:ext uri="{BB962C8B-B14F-4D97-AF65-F5344CB8AC3E}">
        <p14:creationId xmlns:p14="http://schemas.microsoft.com/office/powerpoint/2010/main" val="2870779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9219"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DE8F34-7A26-44BA-A9B2-0946D636BE4C}" type="slidenum">
              <a:rPr lang="en-GB" altLang="en-US" smtClean="0"/>
              <a:pPr/>
              <a:t>5</a:t>
            </a:fld>
            <a:endParaRPr lang="en-GB" altLang="en-US" smtClean="0"/>
          </a:p>
        </p:txBody>
      </p:sp>
      <p:sp>
        <p:nvSpPr>
          <p:cNvPr id="9220" name="Rectangle 2"/>
          <p:cNvSpPr>
            <a:spLocks noGrp="1" noRot="1" noChangeAspect="1" noChangeArrowheads="1" noTextEdit="1"/>
          </p:cNvSpPr>
          <p:nvPr>
            <p:ph type="sldImg"/>
          </p:nvPr>
        </p:nvSpPr>
        <p:spPr>
          <a:ln/>
        </p:spPr>
      </p:sp>
      <p:sp>
        <p:nvSpPr>
          <p:cNvPr id="922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smtClean="0"/>
              <a:t>The concept of a reporting hierarchy was introduced in Chapter 1.</a:t>
            </a:r>
          </a:p>
          <a:p>
            <a:pPr eaLnBrk="1" hangingPunct="1"/>
            <a:r>
              <a:rPr lang="en-GB" altLang="en-US" smtClean="0"/>
              <a:t>The main lesson here is that the details relating to project progress have to originate with the people actually doing the work and have then to be fed up through the management structure. At each management level there is going to be some summarising and commentary before information is passed up to the next level. This means that there is always a danger of ‘information overload’ as information passes from the many to the few.</a:t>
            </a:r>
          </a:p>
          <a:p>
            <a:pPr eaLnBrk="1" hangingPunct="1"/>
            <a:endParaRPr lang="en-GB" altLang="en-US" smtClean="0"/>
          </a:p>
          <a:p>
            <a:pPr eaLnBrk="1" hangingPunct="1"/>
            <a:r>
              <a:rPr lang="en-GB" altLang="en-US" smtClean="0"/>
              <a:t>Site A    Floor 1 Floor 2  </a:t>
            </a:r>
          </a:p>
          <a:p>
            <a:pPr eaLnBrk="1" hangingPunct="1"/>
            <a:r>
              <a:rPr lang="en-GB" altLang="en-US" smtClean="0"/>
              <a:t>Site B    Floor 1 is 20% complete 	</a:t>
            </a:r>
          </a:p>
        </p:txBody>
      </p:sp>
    </p:spTree>
    <p:extLst>
      <p:ext uri="{BB962C8B-B14F-4D97-AF65-F5344CB8AC3E}">
        <p14:creationId xmlns:p14="http://schemas.microsoft.com/office/powerpoint/2010/main" val="3380430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11267"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318FE8-B9D6-40E1-AA26-98BD21F2DFC7}" type="slidenum">
              <a:rPr lang="en-GB" altLang="en-US" smtClean="0"/>
              <a:pPr/>
              <a:t>6</a:t>
            </a:fld>
            <a:endParaRPr lang="en-GB" altLang="en-US" smtClean="0"/>
          </a:p>
        </p:txBody>
      </p:sp>
      <p:sp>
        <p:nvSpPr>
          <p:cNvPr id="11268" name="Rectangle 2"/>
          <p:cNvSpPr>
            <a:spLocks noGrp="1" noRot="1" noChangeAspect="1" noChangeArrowheads="1" noTextEdit="1"/>
          </p:cNvSpPr>
          <p:nvPr>
            <p:ph type="sldImg"/>
          </p:nvPr>
        </p:nvSpPr>
        <p:spPr>
          <a:ln/>
        </p:spPr>
      </p:sp>
      <p:sp>
        <p:nvSpPr>
          <p:cNvPr id="1126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smtClean="0"/>
          </a:p>
        </p:txBody>
      </p:sp>
    </p:spTree>
    <p:extLst>
      <p:ext uri="{BB962C8B-B14F-4D97-AF65-F5344CB8AC3E}">
        <p14:creationId xmlns:p14="http://schemas.microsoft.com/office/powerpoint/2010/main" val="2154415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13315"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8C3E4F4-2DE2-47B2-A067-A902A116E42E}" type="slidenum">
              <a:rPr lang="en-GB" altLang="en-US" smtClean="0"/>
              <a:pPr/>
              <a:t>7</a:t>
            </a:fld>
            <a:endParaRPr lang="en-GB" altLang="en-US" smtClean="0"/>
          </a:p>
        </p:txBody>
      </p:sp>
      <p:sp>
        <p:nvSpPr>
          <p:cNvPr id="13316" name="Rectangle 2"/>
          <p:cNvSpPr>
            <a:spLocks noGrp="1" noRot="1" noChangeAspect="1" noChangeArrowheads="1" noTextEdit="1"/>
          </p:cNvSpPr>
          <p:nvPr>
            <p:ph type="sldImg"/>
          </p:nvPr>
        </p:nvSpPr>
        <p:spPr>
          <a:ln/>
        </p:spPr>
      </p:sp>
      <p:sp>
        <p:nvSpPr>
          <p:cNvPr id="1331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smtClean="0"/>
              <a:t>Projects have to be delivered on time and within budget, hence the concern with monitoring achievements and costs.</a:t>
            </a:r>
          </a:p>
          <a:p>
            <a:pPr eaLnBrk="1" hangingPunct="1"/>
            <a:r>
              <a:rPr lang="en-GB" altLang="en-US" smtClean="0"/>
              <a:t>Partial completion is where, for example, data is being collected at the end of Week 2 of an activity that should take four weeks. We want to know if it is about 50% completed.</a:t>
            </a:r>
          </a:p>
          <a:p>
            <a:pPr eaLnBrk="1" hangingPunct="1"/>
            <a:r>
              <a:rPr lang="en-GB" altLang="en-US" smtClean="0"/>
              <a:t>An example of the ’99% completion syndrome’ would be in the above case if the developer reported at the end of weeks 1,2 and 3 that the task was respectively 25%, 50% and 75% complete. However at the end of week 4 it is reported that the task is 99% complete. The same thing is reported at the end of week 5 and so on until the task is actually completed.</a:t>
            </a:r>
          </a:p>
          <a:p>
            <a:pPr eaLnBrk="1" hangingPunct="1"/>
            <a:r>
              <a:rPr lang="en-GB" altLang="en-US" smtClean="0"/>
              <a:t>Control on products implies that actual examination of intermediate allows us to verify independently and objectively that sub-tasks have been completed.</a:t>
            </a:r>
          </a:p>
        </p:txBody>
      </p:sp>
    </p:spTree>
    <p:extLst>
      <p:ext uri="{BB962C8B-B14F-4D97-AF65-F5344CB8AC3E}">
        <p14:creationId xmlns:p14="http://schemas.microsoft.com/office/powerpoint/2010/main" val="2088315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15363"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EBD075-45C5-4969-97FA-EE192F26E59A}" type="slidenum">
              <a:rPr lang="en-GB" altLang="en-US" smtClean="0"/>
              <a:pPr/>
              <a:t>8</a:t>
            </a:fld>
            <a:endParaRPr lang="en-GB" altLang="en-US" smtClean="0"/>
          </a:p>
        </p:txBody>
      </p:sp>
      <p:sp>
        <p:nvSpPr>
          <p:cNvPr id="15364" name="Rectangle 2"/>
          <p:cNvSpPr>
            <a:spLocks noGrp="1" noRot="1" noChangeAspect="1" noChangeArrowheads="1" noTextEdit="1"/>
          </p:cNvSpPr>
          <p:nvPr>
            <p:ph type="sldImg"/>
          </p:nvPr>
        </p:nvSpPr>
        <p:spPr>
          <a:ln/>
        </p:spPr>
      </p:sp>
      <p:sp>
        <p:nvSpPr>
          <p:cNvPr id="1536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smtClean="0"/>
              <a:t>RAG reporting highlights those activities which need particular attention. The status of a troubled activity might typically move from green to amber; if corrective action is possible it might go back to green, otherwise it could switch to red. If there are lots of instances where activities switch directly from green to red, this could indicate more management control.</a:t>
            </a:r>
          </a:p>
          <a:p>
            <a:pPr eaLnBrk="1" hangingPunct="1"/>
            <a:r>
              <a:rPr lang="en-GB" altLang="en-US" dirty="0" smtClean="0"/>
              <a:t>‘Critical tasks’ would be those on the critical path and/or reliant on critical resources.</a:t>
            </a:r>
          </a:p>
        </p:txBody>
      </p:sp>
    </p:spTree>
    <p:extLst>
      <p:ext uri="{BB962C8B-B14F-4D97-AF65-F5344CB8AC3E}">
        <p14:creationId xmlns:p14="http://schemas.microsoft.com/office/powerpoint/2010/main" val="3079928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17411"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59288F-00F0-46A0-9AF3-9A922E07131A}" type="slidenum">
              <a:rPr lang="en-GB" altLang="en-US" smtClean="0"/>
              <a:pPr/>
              <a:t>9</a:t>
            </a:fld>
            <a:endParaRPr lang="en-GB" altLang="en-US" smtClean="0"/>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dirty="0" smtClean="0"/>
          </a:p>
        </p:txBody>
      </p:sp>
    </p:spTree>
    <p:extLst>
      <p:ext uri="{BB962C8B-B14F-4D97-AF65-F5344CB8AC3E}">
        <p14:creationId xmlns:p14="http://schemas.microsoft.com/office/powerpoint/2010/main" val="1025274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mtClean="0"/>
              <a:t>SPM monitoring and control</a:t>
            </a:r>
          </a:p>
        </p:txBody>
      </p:sp>
      <p:sp>
        <p:nvSpPr>
          <p:cNvPr id="19459"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CCF10D-671F-4362-A262-C80B59AC0B82}" type="slidenum">
              <a:rPr lang="en-GB" altLang="en-US" smtClean="0"/>
              <a:pPr/>
              <a:t>10</a:t>
            </a:fld>
            <a:endParaRPr lang="en-GB" altLang="en-US" smtClean="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GB" altLang="en-US" dirty="0" smtClean="0"/>
              <a:t>A slip chart is a version of the Gantt chart where a line is drawn from top to bottom. To the left of the line are all the completed activities and  to the right those activities ( or parts of activities) that have not been completed.</a:t>
            </a:r>
          </a:p>
          <a:p>
            <a:pPr eaLnBrk="1" hangingPunct="1"/>
            <a:r>
              <a:rPr lang="en-GB" altLang="en-US" dirty="0" smtClean="0"/>
              <a:t>The more jagged the line, the more it means that that there are some activities that are lagging to various degrees and some that are ahead of themselves. A very jagged line means that there is scope for re-planning to move resources from those activities that are ahead to those that are behind.</a:t>
            </a:r>
          </a:p>
        </p:txBody>
      </p:sp>
    </p:spTree>
    <p:extLst>
      <p:ext uri="{BB962C8B-B14F-4D97-AF65-F5344CB8AC3E}">
        <p14:creationId xmlns:p14="http://schemas.microsoft.com/office/powerpoint/2010/main" val="421007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1/18/2021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42212" y="749168"/>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61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Project tracking &amp; Controls</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8</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8A85C8EA-9608-4856-BC73-505D77976C55}" type="slidenum">
              <a:rPr lang="en-US" altLang="en-US" sz="1400">
                <a:solidFill>
                  <a:schemeClr val="tx1"/>
                </a:solidFill>
                <a:latin typeface="Times New Roman" panose="02020603050405020304" pitchFamily="18" charset="0"/>
              </a:rPr>
              <a:pPr>
                <a:spcBef>
                  <a:spcPct val="0"/>
                </a:spcBef>
                <a:buFontTx/>
                <a:buNone/>
              </a:pPr>
              <a:t>10</a:t>
            </a:fld>
            <a:endParaRPr lang="en-US" altLang="en-US" sz="1400">
              <a:solidFill>
                <a:schemeClr val="tx1"/>
              </a:solidFill>
              <a:latin typeface="Times New Roman" panose="02020603050405020304" pitchFamily="18" charset="0"/>
            </a:endParaRPr>
          </a:p>
        </p:txBody>
      </p:sp>
      <p:sp>
        <p:nvSpPr>
          <p:cNvPr id="18435" name="Rectangle 2"/>
          <p:cNvSpPr>
            <a:spLocks noGrp="1" noChangeArrowheads="1"/>
          </p:cNvSpPr>
          <p:nvPr>
            <p:ph type="title"/>
          </p:nvPr>
        </p:nvSpPr>
        <p:spPr>
          <a:xfrm>
            <a:off x="2206625" y="0"/>
            <a:ext cx="7772400" cy="1143000"/>
          </a:xfrm>
        </p:spPr>
        <p:txBody>
          <a:bodyPr/>
          <a:lstStyle/>
          <a:p>
            <a:pPr eaLnBrk="1" hangingPunct="1"/>
            <a:r>
              <a:rPr lang="en-GB" altLang="en-US" b="1" smtClean="0"/>
              <a:t>Slip charts</a:t>
            </a:r>
          </a:p>
        </p:txBody>
      </p:sp>
      <p:pic>
        <p:nvPicPr>
          <p:cNvPr id="18436"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422525" y="1268414"/>
            <a:ext cx="7345362" cy="5208587"/>
          </a:xfrm>
          <a:noFill/>
        </p:spPr>
      </p:pic>
    </p:spTree>
    <p:extLst>
      <p:ext uri="{BB962C8B-B14F-4D97-AF65-F5344CB8AC3E}">
        <p14:creationId xmlns:p14="http://schemas.microsoft.com/office/powerpoint/2010/main" val="1700978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13444AB6-119C-459E-93EB-98D96B6B0A04}" type="slidenum">
              <a:rPr lang="en-US" altLang="en-US" sz="1400">
                <a:solidFill>
                  <a:schemeClr val="tx1"/>
                </a:solidFill>
                <a:latin typeface="Times New Roman" panose="02020603050405020304" pitchFamily="18" charset="0"/>
              </a:rPr>
              <a:pPr>
                <a:spcBef>
                  <a:spcPct val="0"/>
                </a:spcBef>
                <a:buFontTx/>
                <a:buNone/>
              </a:pPr>
              <a:t>11</a:t>
            </a:fld>
            <a:endParaRPr lang="en-US" altLang="en-US" sz="1400">
              <a:solidFill>
                <a:schemeClr val="tx1"/>
              </a:solidFill>
              <a:latin typeface="Times New Roman" panose="02020603050405020304" pitchFamily="18" charset="0"/>
            </a:endParaRPr>
          </a:p>
        </p:txBody>
      </p:sp>
      <p:sp>
        <p:nvSpPr>
          <p:cNvPr id="24579" name="Rectangle 2"/>
          <p:cNvSpPr>
            <a:spLocks noGrp="1" noChangeArrowheads="1"/>
          </p:cNvSpPr>
          <p:nvPr>
            <p:ph type="title"/>
          </p:nvPr>
        </p:nvSpPr>
        <p:spPr>
          <a:xfrm>
            <a:off x="2206625" y="188913"/>
            <a:ext cx="7772400" cy="1143000"/>
          </a:xfrm>
        </p:spPr>
        <p:txBody>
          <a:bodyPr/>
          <a:lstStyle/>
          <a:p>
            <a:pPr eaLnBrk="1" hangingPunct="1"/>
            <a:r>
              <a:rPr lang="en-GB" altLang="en-US" b="1" smtClean="0"/>
              <a:t>Cost monitoring</a:t>
            </a:r>
          </a:p>
        </p:txBody>
      </p:sp>
      <p:sp>
        <p:nvSpPr>
          <p:cNvPr id="24580" name="Rectangle 3"/>
          <p:cNvSpPr>
            <a:spLocks noGrp="1" noChangeArrowheads="1"/>
          </p:cNvSpPr>
          <p:nvPr>
            <p:ph type="body" idx="1"/>
          </p:nvPr>
        </p:nvSpPr>
        <p:spPr>
          <a:xfrm>
            <a:off x="2208212" y="1412876"/>
            <a:ext cx="7772400" cy="4683125"/>
          </a:xfrm>
        </p:spPr>
        <p:txBody>
          <a:bodyPr/>
          <a:lstStyle/>
          <a:p>
            <a:pPr eaLnBrk="1" hangingPunct="1"/>
            <a:r>
              <a:rPr lang="en-GB" altLang="en-US" sz="2800" dirty="0"/>
              <a:t>A project could be late because the staff originally committed, have not been deployed</a:t>
            </a:r>
          </a:p>
          <a:p>
            <a:pPr eaLnBrk="1" hangingPunct="1">
              <a:buFontTx/>
              <a:buNone/>
            </a:pPr>
            <a:endParaRPr lang="en-GB" altLang="en-US" sz="900" dirty="0"/>
          </a:p>
          <a:p>
            <a:pPr eaLnBrk="1" hangingPunct="1"/>
            <a:r>
              <a:rPr lang="en-GB" altLang="en-US" sz="2800" dirty="0"/>
              <a:t>In this case the project will be </a:t>
            </a:r>
            <a:r>
              <a:rPr lang="en-GB" altLang="en-US" sz="2800" i="1" dirty="0"/>
              <a:t>behind time </a:t>
            </a:r>
            <a:r>
              <a:rPr lang="en-GB" altLang="en-US" sz="2800" dirty="0"/>
              <a:t>but </a:t>
            </a:r>
            <a:r>
              <a:rPr lang="en-GB" altLang="en-US" sz="2800" i="1" dirty="0"/>
              <a:t>under budget</a:t>
            </a:r>
          </a:p>
          <a:p>
            <a:pPr eaLnBrk="1" hangingPunct="1">
              <a:buFontTx/>
              <a:buNone/>
            </a:pPr>
            <a:endParaRPr lang="en-GB" altLang="en-US" sz="900" i="1" dirty="0"/>
          </a:p>
          <a:p>
            <a:pPr eaLnBrk="1" hangingPunct="1"/>
            <a:r>
              <a:rPr lang="en-GB" altLang="en-US" sz="2800" dirty="0"/>
              <a:t>A project could be on time but only because additional resources have been added and so by </a:t>
            </a:r>
            <a:r>
              <a:rPr lang="en-GB" altLang="en-US" sz="2800" i="1" dirty="0"/>
              <a:t>over budget</a:t>
            </a:r>
          </a:p>
          <a:p>
            <a:pPr eaLnBrk="1" hangingPunct="1">
              <a:buFontTx/>
              <a:buNone/>
            </a:pPr>
            <a:endParaRPr lang="en-GB" altLang="en-US" sz="900" i="1" dirty="0"/>
          </a:p>
          <a:p>
            <a:pPr eaLnBrk="1" hangingPunct="1"/>
            <a:r>
              <a:rPr lang="en-GB" altLang="en-US" sz="2800" dirty="0"/>
              <a:t>Need to monitor both achievements and costs</a:t>
            </a:r>
          </a:p>
          <a:p>
            <a:pPr eaLnBrk="1" hangingPunct="1">
              <a:buFontTx/>
              <a:buNone/>
            </a:pPr>
            <a:endParaRPr lang="en-GB" altLang="en-US" sz="2800" dirty="0"/>
          </a:p>
        </p:txBody>
      </p:sp>
    </p:spTree>
    <p:extLst>
      <p:ext uri="{BB962C8B-B14F-4D97-AF65-F5344CB8AC3E}">
        <p14:creationId xmlns:p14="http://schemas.microsoft.com/office/powerpoint/2010/main" val="2332382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F7EA579E-FF46-426F-8639-51CBF7768248}" type="slidenum">
              <a:rPr lang="en-US" altLang="en-US" sz="1400">
                <a:solidFill>
                  <a:schemeClr val="tx1"/>
                </a:solidFill>
                <a:latin typeface="Times New Roman" panose="02020603050405020304" pitchFamily="18" charset="0"/>
              </a:rPr>
              <a:pPr>
                <a:spcBef>
                  <a:spcPct val="0"/>
                </a:spcBef>
                <a:buFontTx/>
                <a:buNone/>
              </a:pPr>
              <a:t>12</a:t>
            </a:fld>
            <a:endParaRPr lang="en-US" altLang="en-US" sz="1400">
              <a:solidFill>
                <a:schemeClr val="tx1"/>
              </a:solidFill>
              <a:latin typeface="Times New Roman" panose="02020603050405020304" pitchFamily="18" charset="0"/>
            </a:endParaRPr>
          </a:p>
        </p:txBody>
      </p:sp>
      <p:sp>
        <p:nvSpPr>
          <p:cNvPr id="31747" name="Rectangle 2"/>
          <p:cNvSpPr>
            <a:spLocks noGrp="1" noChangeArrowheads="1"/>
          </p:cNvSpPr>
          <p:nvPr>
            <p:ph type="title"/>
          </p:nvPr>
        </p:nvSpPr>
        <p:spPr>
          <a:xfrm>
            <a:off x="2278062" y="0"/>
            <a:ext cx="7772400" cy="1143000"/>
          </a:xfrm>
        </p:spPr>
        <p:txBody>
          <a:bodyPr/>
          <a:lstStyle/>
          <a:p>
            <a:pPr eaLnBrk="1" hangingPunct="1"/>
            <a:r>
              <a:rPr lang="en-GB" altLang="en-US" b="1" smtClean="0"/>
              <a:t>Earned value – an example</a:t>
            </a:r>
          </a:p>
        </p:txBody>
      </p:sp>
      <p:sp>
        <p:nvSpPr>
          <p:cNvPr id="31748" name="Rectangle 3"/>
          <p:cNvSpPr>
            <a:spLocks noGrp="1" noChangeArrowheads="1"/>
          </p:cNvSpPr>
          <p:nvPr>
            <p:ph type="body" idx="1"/>
          </p:nvPr>
        </p:nvSpPr>
        <p:spPr>
          <a:xfrm>
            <a:off x="1979612" y="1341439"/>
            <a:ext cx="8229600" cy="4967287"/>
          </a:xfrm>
        </p:spPr>
        <p:txBody>
          <a:bodyPr/>
          <a:lstStyle/>
          <a:p>
            <a:pPr eaLnBrk="1" hangingPunct="1"/>
            <a:r>
              <a:rPr lang="en-GB" altLang="en-US" sz="2800" dirty="0"/>
              <a:t>Tasks</a:t>
            </a:r>
          </a:p>
          <a:p>
            <a:pPr lvl="1" eaLnBrk="1" hangingPunct="1"/>
            <a:r>
              <a:rPr lang="en-GB" altLang="en-US" sz="2400" dirty="0"/>
              <a:t>Specify module		</a:t>
            </a:r>
            <a:r>
              <a:rPr lang="en-GB" altLang="en-US" sz="2400" dirty="0" smtClean="0"/>
              <a:t>	5 </a:t>
            </a:r>
            <a:r>
              <a:rPr lang="en-GB" altLang="en-US" sz="2400" dirty="0"/>
              <a:t>days</a:t>
            </a:r>
          </a:p>
          <a:p>
            <a:pPr lvl="1" eaLnBrk="1" hangingPunct="1"/>
            <a:r>
              <a:rPr lang="en-GB" altLang="en-US" sz="2400" dirty="0"/>
              <a:t>Code module			8 days</a:t>
            </a:r>
          </a:p>
          <a:p>
            <a:pPr lvl="1" eaLnBrk="1" hangingPunct="1"/>
            <a:r>
              <a:rPr lang="en-GB" altLang="en-US" sz="2400" dirty="0"/>
              <a:t>Test module			6 days</a:t>
            </a:r>
          </a:p>
          <a:p>
            <a:pPr lvl="1" eaLnBrk="1" hangingPunct="1">
              <a:buFontTx/>
              <a:buNone/>
            </a:pPr>
            <a:endParaRPr lang="en-GB" altLang="en-US" sz="800" dirty="0"/>
          </a:p>
          <a:p>
            <a:pPr eaLnBrk="1" hangingPunct="1"/>
            <a:r>
              <a:rPr lang="en-GB" altLang="en-US" sz="2800" dirty="0"/>
              <a:t>At the beginning of day 20, PV = 19 days</a:t>
            </a:r>
          </a:p>
          <a:p>
            <a:pPr eaLnBrk="1" hangingPunct="1"/>
            <a:r>
              <a:rPr lang="en-GB" altLang="en-US" sz="2800" dirty="0"/>
              <a:t>If everything but testing completed EV = 13 days</a:t>
            </a:r>
          </a:p>
          <a:p>
            <a:pPr eaLnBrk="1" hangingPunct="1"/>
            <a:r>
              <a:rPr lang="en-GB" altLang="en-US" sz="2800" dirty="0"/>
              <a:t>Schedule variance = EV-PV i.e. 13-19 = -6</a:t>
            </a:r>
          </a:p>
          <a:p>
            <a:pPr eaLnBrk="1" hangingPunct="1"/>
            <a:r>
              <a:rPr lang="en-GB" altLang="en-US" sz="2800" dirty="0"/>
              <a:t>Schedule performance indicator (SPI) = 13/19 = 0.68</a:t>
            </a:r>
          </a:p>
        </p:txBody>
      </p:sp>
    </p:spTree>
    <p:extLst>
      <p:ext uri="{BB962C8B-B14F-4D97-AF65-F5344CB8AC3E}">
        <p14:creationId xmlns:p14="http://schemas.microsoft.com/office/powerpoint/2010/main" val="1086562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5D6EBDCC-A5E3-448C-9744-A9549DE5AAC8}" type="slidenum">
              <a:rPr lang="en-US" altLang="en-US" sz="1400">
                <a:solidFill>
                  <a:schemeClr val="tx1"/>
                </a:solidFill>
                <a:latin typeface="Times New Roman" panose="02020603050405020304" pitchFamily="18" charset="0"/>
              </a:rPr>
              <a:pPr>
                <a:spcBef>
                  <a:spcPct val="0"/>
                </a:spcBef>
                <a:buFontTx/>
                <a:buNone/>
              </a:pPr>
              <a:t>13</a:t>
            </a:fld>
            <a:endParaRPr lang="en-US" altLang="en-US" sz="1400">
              <a:solidFill>
                <a:schemeClr val="tx1"/>
              </a:solidFill>
              <a:latin typeface="Times New Roman" panose="02020603050405020304" pitchFamily="18" charset="0"/>
            </a:endParaRPr>
          </a:p>
        </p:txBody>
      </p:sp>
      <p:sp>
        <p:nvSpPr>
          <p:cNvPr id="33795" name="Rectangle 2"/>
          <p:cNvSpPr>
            <a:spLocks noGrp="1" noChangeArrowheads="1"/>
          </p:cNvSpPr>
          <p:nvPr>
            <p:ph type="title"/>
          </p:nvPr>
        </p:nvSpPr>
        <p:spPr>
          <a:xfrm>
            <a:off x="1773237" y="188913"/>
            <a:ext cx="8642350" cy="1143000"/>
          </a:xfrm>
        </p:spPr>
        <p:txBody>
          <a:bodyPr/>
          <a:lstStyle/>
          <a:p>
            <a:pPr eaLnBrk="1" hangingPunct="1"/>
            <a:r>
              <a:rPr lang="en-GB" altLang="en-US" sz="4000" b="1"/>
              <a:t>Earned value analysis – actual cost</a:t>
            </a:r>
          </a:p>
        </p:txBody>
      </p:sp>
      <p:sp>
        <p:nvSpPr>
          <p:cNvPr id="33796" name="Rectangle 3"/>
          <p:cNvSpPr>
            <a:spLocks noGrp="1" noChangeArrowheads="1"/>
          </p:cNvSpPr>
          <p:nvPr>
            <p:ph type="body" idx="1"/>
          </p:nvPr>
        </p:nvSpPr>
        <p:spPr>
          <a:xfrm>
            <a:off x="1773237" y="1412875"/>
            <a:ext cx="8229600" cy="4929188"/>
          </a:xfrm>
        </p:spPr>
        <p:txBody>
          <a:bodyPr/>
          <a:lstStyle/>
          <a:p>
            <a:pPr eaLnBrk="1" hangingPunct="1"/>
            <a:r>
              <a:rPr lang="en-GB" altLang="en-US" sz="2800" dirty="0"/>
              <a:t>Actual cost (AC) is also known as Actual cost of work performed (ACWP)</a:t>
            </a:r>
          </a:p>
          <a:p>
            <a:pPr eaLnBrk="1" hangingPunct="1"/>
            <a:r>
              <a:rPr lang="en-GB" altLang="en-US" sz="2800" dirty="0"/>
              <a:t>In previous example, if </a:t>
            </a:r>
          </a:p>
          <a:p>
            <a:pPr lvl="1" eaLnBrk="1" hangingPunct="1"/>
            <a:r>
              <a:rPr lang="en-GB" altLang="en-US" sz="2400" dirty="0"/>
              <a:t>‘Specify module’ actually took 3 days</a:t>
            </a:r>
          </a:p>
          <a:p>
            <a:pPr lvl="1" eaLnBrk="1" hangingPunct="1"/>
            <a:r>
              <a:rPr lang="en-GB" altLang="en-US" sz="2400" dirty="0"/>
              <a:t>‘Code module’ actually took 4 days</a:t>
            </a:r>
          </a:p>
          <a:p>
            <a:pPr eaLnBrk="1" hangingPunct="1"/>
            <a:r>
              <a:rPr lang="en-GB" altLang="en-US" sz="2800" dirty="0"/>
              <a:t>Actual cost = 7 days</a:t>
            </a:r>
          </a:p>
          <a:p>
            <a:pPr eaLnBrk="1" hangingPunct="1"/>
            <a:r>
              <a:rPr lang="en-GB" altLang="en-US" sz="2800" dirty="0"/>
              <a:t>Cost variance (CV) = EV-AC i.e. 13-7 = 6 days</a:t>
            </a:r>
          </a:p>
          <a:p>
            <a:pPr eaLnBrk="1" hangingPunct="1"/>
            <a:r>
              <a:rPr lang="en-GB" altLang="en-US" sz="2800" dirty="0"/>
              <a:t>Cost performance indicator = 13/7 = 1.86</a:t>
            </a:r>
          </a:p>
          <a:p>
            <a:pPr eaLnBrk="1" hangingPunct="1"/>
            <a:r>
              <a:rPr lang="en-GB" altLang="en-US" sz="2800" dirty="0"/>
              <a:t>Positive CV or CPI &gt; 1.00 means project under budget</a:t>
            </a:r>
          </a:p>
        </p:txBody>
      </p:sp>
    </p:spTree>
    <p:extLst>
      <p:ext uri="{BB962C8B-B14F-4D97-AF65-F5344CB8AC3E}">
        <p14:creationId xmlns:p14="http://schemas.microsoft.com/office/powerpoint/2010/main" val="3574598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 Program Review</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specific time to review progress is a matter of preference. Different objectives or projects may be reviewed at different time intervals depending on complexity, time span of work, competency level of performer, criticality of work outcomes, disruptions in due dates, resource shortages, and so on. As a rule of thumb, work reviews should be scheduled at least once a month for objectives spanning more than  a  three-month  period.  It  is  never  appropriate  to  wait  until  just  before  the planned achievement date to review progress on work objectives.</a:t>
            </a:r>
          </a:p>
        </p:txBody>
      </p:sp>
    </p:spTree>
    <p:extLst>
      <p:ext uri="{BB962C8B-B14F-4D97-AF65-F5344CB8AC3E}">
        <p14:creationId xmlns:p14="http://schemas.microsoft.com/office/powerpoint/2010/main" val="3672274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Process</a:t>
            </a:r>
            <a:endParaRPr lang="en-US" dirty="0"/>
          </a:p>
        </p:txBody>
      </p:sp>
      <p:sp>
        <p:nvSpPr>
          <p:cNvPr id="3" name="Content Placeholder 2"/>
          <p:cNvSpPr>
            <a:spLocks noGrp="1"/>
          </p:cNvSpPr>
          <p:nvPr>
            <p:ph idx="1"/>
          </p:nvPr>
        </p:nvSpPr>
        <p:spPr>
          <a:xfrm>
            <a:off x="534669" y="1143000"/>
            <a:ext cx="10969943" cy="4987739"/>
          </a:xfrm>
        </p:spPr>
        <p:txBody>
          <a:bodyPr>
            <a:normAutofit/>
          </a:bodyPr>
          <a:lstStyle/>
          <a:p>
            <a:pPr marL="0" indent="0" algn="just">
              <a:buNone/>
            </a:pPr>
            <a:r>
              <a:rPr lang="en-US" sz="2800" dirty="0"/>
              <a:t>Quality Assurance (QA) establishes a process by which projects are evaluated to determine whether they are compliant or “at risk.” The QA process uses an approved and published Project Methodology as a baseline for this evaluation. In addition, QA recommends specific action steps for projects at risk of </a:t>
            </a:r>
            <a:r>
              <a:rPr lang="en-US" sz="2800" dirty="0" smtClean="0"/>
              <a:t>non-compliance.</a:t>
            </a:r>
          </a:p>
          <a:p>
            <a:pPr marL="0" indent="0" algn="just">
              <a:buNone/>
            </a:pPr>
            <a:r>
              <a:rPr lang="en-US" sz="2800" dirty="0"/>
              <a:t>This review process occurs within different time frames based on project criticality and complexity. Specific procedures must be followed to ensure timely and effective review of </a:t>
            </a:r>
            <a:r>
              <a:rPr lang="en-US" sz="2800" dirty="0" smtClean="0"/>
              <a:t>deliverables.</a:t>
            </a:r>
          </a:p>
          <a:p>
            <a:pPr marL="0" indent="0" algn="just">
              <a:buNone/>
            </a:pPr>
            <a:endParaRPr lang="en-US" sz="2800" dirty="0"/>
          </a:p>
        </p:txBody>
      </p:sp>
    </p:spTree>
    <p:extLst>
      <p:ext uri="{BB962C8B-B14F-4D97-AF65-F5344CB8AC3E}">
        <p14:creationId xmlns:p14="http://schemas.microsoft.com/office/powerpoint/2010/main" val="978034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Reviews in Software Testing</a:t>
            </a:r>
            <a:endParaRPr lang="en-US" dirty="0"/>
          </a:p>
        </p:txBody>
      </p:sp>
      <p:sp>
        <p:nvSpPr>
          <p:cNvPr id="3" name="Content Placeholder 2"/>
          <p:cNvSpPr>
            <a:spLocks noGrp="1"/>
          </p:cNvSpPr>
          <p:nvPr>
            <p:ph idx="1"/>
          </p:nvPr>
        </p:nvSpPr>
        <p:spPr/>
        <p:txBody>
          <a:bodyPr/>
          <a:lstStyle/>
          <a:p>
            <a:pPr marL="742950" indent="-742950">
              <a:buFont typeface="+mj-lt"/>
              <a:buAutoNum type="arabicPeriod"/>
            </a:pPr>
            <a:r>
              <a:rPr lang="en-US" dirty="0" smtClean="0"/>
              <a:t>Software Peer Review</a:t>
            </a:r>
          </a:p>
          <a:p>
            <a:pPr lvl="1">
              <a:buFont typeface="Wingdings" panose="05000000000000000000" pitchFamily="2" charset="2"/>
              <a:buChar char="ü"/>
            </a:pPr>
            <a:r>
              <a:rPr lang="en-US" dirty="0" smtClean="0"/>
              <a:t>Code review</a:t>
            </a:r>
          </a:p>
          <a:p>
            <a:pPr lvl="1">
              <a:buFont typeface="Wingdings" panose="05000000000000000000" pitchFamily="2" charset="2"/>
              <a:buChar char="ü"/>
            </a:pPr>
            <a:r>
              <a:rPr lang="en-US" dirty="0" smtClean="0"/>
              <a:t>Pair Programming</a:t>
            </a:r>
          </a:p>
          <a:p>
            <a:pPr lvl="1">
              <a:buFont typeface="Wingdings" panose="05000000000000000000" pitchFamily="2" charset="2"/>
              <a:buChar char="ü"/>
            </a:pPr>
            <a:r>
              <a:rPr lang="en-US" dirty="0" smtClean="0"/>
              <a:t>Inspection </a:t>
            </a:r>
          </a:p>
          <a:p>
            <a:pPr lvl="1">
              <a:buFont typeface="Wingdings" panose="05000000000000000000" pitchFamily="2" charset="2"/>
              <a:buChar char="ü"/>
            </a:pPr>
            <a:r>
              <a:rPr lang="en-US" dirty="0" smtClean="0"/>
              <a:t>Walkthrough</a:t>
            </a:r>
          </a:p>
          <a:p>
            <a:pPr marL="742950" indent="-742950">
              <a:buFont typeface="+mj-lt"/>
              <a:buAutoNum type="arabicPeriod"/>
            </a:pPr>
            <a:r>
              <a:rPr lang="en-US" dirty="0" smtClean="0"/>
              <a:t>Software Management review</a:t>
            </a:r>
          </a:p>
          <a:p>
            <a:pPr marL="742950" indent="-742950">
              <a:buFont typeface="+mj-lt"/>
              <a:buAutoNum type="arabicPeriod"/>
            </a:pPr>
            <a:r>
              <a:rPr lang="en-US" dirty="0" smtClean="0"/>
              <a:t>Software Audit Review</a:t>
            </a:r>
            <a:endParaRPr lang="en-US" dirty="0"/>
          </a:p>
        </p:txBody>
      </p:sp>
    </p:spTree>
    <p:extLst>
      <p:ext uri="{BB962C8B-B14F-4D97-AF65-F5344CB8AC3E}">
        <p14:creationId xmlns:p14="http://schemas.microsoft.com/office/powerpoint/2010/main" val="1899698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Reviews</a:t>
            </a:r>
            <a:endParaRPr lang="en-US" dirty="0"/>
          </a:p>
        </p:txBody>
      </p:sp>
      <p:pic>
        <p:nvPicPr>
          <p:cNvPr id="5" name="Picture 4"/>
          <p:cNvPicPr>
            <a:picLocks noChangeAspect="1"/>
          </p:cNvPicPr>
          <p:nvPr/>
        </p:nvPicPr>
        <p:blipFill>
          <a:blip r:embed="rId2"/>
          <a:stretch>
            <a:fillRect/>
          </a:stretch>
        </p:blipFill>
        <p:spPr>
          <a:xfrm>
            <a:off x="609440" y="1295400"/>
            <a:ext cx="9946487" cy="4953000"/>
          </a:xfrm>
          <a:prstGeom prst="rect">
            <a:avLst/>
          </a:prstGeom>
        </p:spPr>
      </p:pic>
    </p:spTree>
    <p:extLst>
      <p:ext uri="{BB962C8B-B14F-4D97-AF65-F5344CB8AC3E}">
        <p14:creationId xmlns:p14="http://schemas.microsoft.com/office/powerpoint/2010/main" val="218661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17612" y="304800"/>
            <a:ext cx="9753600" cy="6248400"/>
          </a:xfrm>
          <a:prstGeom prst="rect">
            <a:avLst/>
          </a:prstGeom>
        </p:spPr>
      </p:pic>
    </p:spTree>
    <p:extLst>
      <p:ext uri="{BB962C8B-B14F-4D97-AF65-F5344CB8AC3E}">
        <p14:creationId xmlns:p14="http://schemas.microsoft.com/office/powerpoint/2010/main" val="3746295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55812" y="1066800"/>
            <a:ext cx="7772400" cy="2362200"/>
          </a:xfrm>
          <a:prstGeom prst="rect">
            <a:avLst/>
          </a:prstGeom>
        </p:spPr>
      </p:pic>
      <p:pic>
        <p:nvPicPr>
          <p:cNvPr id="5" name="Picture 4"/>
          <p:cNvPicPr>
            <a:picLocks noChangeAspect="1"/>
          </p:cNvPicPr>
          <p:nvPr/>
        </p:nvPicPr>
        <p:blipFill>
          <a:blip r:embed="rId3"/>
          <a:stretch>
            <a:fillRect/>
          </a:stretch>
        </p:blipFill>
        <p:spPr>
          <a:xfrm>
            <a:off x="2055812" y="3605646"/>
            <a:ext cx="7772400" cy="2337954"/>
          </a:xfrm>
          <a:prstGeom prst="rect">
            <a:avLst/>
          </a:prstGeom>
        </p:spPr>
      </p:pic>
    </p:spTree>
    <p:extLst>
      <p:ext uri="{BB962C8B-B14F-4D97-AF65-F5344CB8AC3E}">
        <p14:creationId xmlns:p14="http://schemas.microsoft.com/office/powerpoint/2010/main" val="189577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150812" y="1360527"/>
            <a:ext cx="10820400" cy="1754326"/>
          </a:xfrm>
          <a:prstGeom prst="rect">
            <a:avLst/>
          </a:prstGeom>
          <a:noFill/>
        </p:spPr>
        <p:txBody>
          <a:bodyPr wrap="square" rtlCol="0">
            <a:spAutoFit/>
          </a:bodyPr>
          <a:lstStyle/>
          <a:p>
            <a:pPr lvl="1">
              <a:lnSpc>
                <a:spcPct val="150000"/>
              </a:lnSpc>
            </a:pPr>
            <a:r>
              <a:rPr lang="en-US" dirty="0" smtClean="0"/>
              <a:t>Project </a:t>
            </a:r>
            <a:r>
              <a:rPr lang="en-US" dirty="0"/>
              <a:t>Tracking and </a:t>
            </a:r>
            <a:r>
              <a:rPr lang="en-US" dirty="0" smtClean="0"/>
              <a:t>Control</a:t>
            </a:r>
          </a:p>
          <a:p>
            <a:pPr lvl="1">
              <a:lnSpc>
                <a:spcPct val="150000"/>
              </a:lnSpc>
            </a:pPr>
            <a:r>
              <a:rPr lang="en-US" dirty="0" smtClean="0"/>
              <a:t>Tracking Methods</a:t>
            </a:r>
          </a:p>
          <a:p>
            <a:pPr lvl="1">
              <a:lnSpc>
                <a:spcPct val="150000"/>
              </a:lnSpc>
            </a:pPr>
            <a:r>
              <a:rPr lang="en-US" dirty="0" smtClean="0"/>
              <a:t>Project </a:t>
            </a:r>
            <a:r>
              <a:rPr lang="en-US" dirty="0"/>
              <a:t>Reviews and Program Reviews</a:t>
            </a:r>
          </a:p>
        </p:txBody>
      </p:sp>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736725" y="275793"/>
            <a:ext cx="8091487" cy="6201207"/>
          </a:xfrm>
          <a:prstGeom prst="rect">
            <a:avLst/>
          </a:prstGeom>
        </p:spPr>
      </p:pic>
    </p:spTree>
    <p:extLst>
      <p:ext uri="{BB962C8B-B14F-4D97-AF65-F5344CB8AC3E}">
        <p14:creationId xmlns:p14="http://schemas.microsoft.com/office/powerpoint/2010/main" val="1377070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Cycle</a:t>
            </a:r>
            <a:endParaRPr lang="en-US" dirty="0"/>
          </a:p>
        </p:txBody>
      </p:sp>
      <p:pic>
        <p:nvPicPr>
          <p:cNvPr id="4" name="Content Placeholder 3"/>
          <p:cNvPicPr>
            <a:picLocks noGrp="1" noChangeAspect="1"/>
          </p:cNvPicPr>
          <p:nvPr>
            <p:ph idx="1"/>
          </p:nvPr>
        </p:nvPicPr>
        <p:blipFill>
          <a:blip r:embed="rId2"/>
          <a:stretch>
            <a:fillRect/>
          </a:stretch>
        </p:blipFill>
        <p:spPr>
          <a:xfrm>
            <a:off x="531812" y="1295400"/>
            <a:ext cx="10494606" cy="2514600"/>
          </a:xfrm>
          <a:prstGeom prst="rect">
            <a:avLst/>
          </a:prstGeom>
        </p:spPr>
      </p:pic>
    </p:spTree>
    <p:extLst>
      <p:ext uri="{BB962C8B-B14F-4D97-AF65-F5344CB8AC3E}">
        <p14:creationId xmlns:p14="http://schemas.microsoft.com/office/powerpoint/2010/main" val="1422480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685800"/>
            <a:ext cx="10969943" cy="5562600"/>
          </a:xfrm>
        </p:spPr>
        <p:txBody>
          <a:bodyPr/>
          <a:lstStyle/>
          <a:p>
            <a:pPr algn="just"/>
            <a:r>
              <a:rPr lang="en-US" sz="2600" dirty="0" smtClean="0"/>
              <a:t>Critical </a:t>
            </a:r>
            <a:r>
              <a:rPr lang="en-US" sz="2600" dirty="0"/>
              <a:t>project </a:t>
            </a:r>
            <a:r>
              <a:rPr lang="en-US" sz="2600" dirty="0" smtClean="0"/>
              <a:t>performance </a:t>
            </a:r>
            <a:r>
              <a:rPr lang="en-US" sz="2600" dirty="0"/>
              <a:t>measures include timeliness, budget variance, and resource usage. Project measurements must then be determined and a system for tracking, monitoring, and reporting progress is established.</a:t>
            </a:r>
            <a:br>
              <a:rPr lang="en-US" sz="2600" dirty="0"/>
            </a:br>
            <a:r>
              <a:rPr lang="en-US" sz="2600" dirty="0"/>
              <a:t>In medium to large projects, milestones (critical checkpoints) are established in  the  planning  stage  and  the  project  monitored  against  these  milestones.  The critical path method (CPM) is discussed </a:t>
            </a:r>
            <a:r>
              <a:rPr lang="en-US" sz="2600" dirty="0" smtClean="0"/>
              <a:t>earlier can </a:t>
            </a:r>
            <a:r>
              <a:rPr lang="en-US" sz="2600" dirty="0"/>
              <a:t>be built into the quality information system for projects of any size. Thorough periodic project reviews are conducted, including </a:t>
            </a:r>
            <a:r>
              <a:rPr lang="en-US" sz="2600" dirty="0" smtClean="0"/>
              <a:t>assessment </a:t>
            </a:r>
            <a:r>
              <a:rPr lang="en-US" sz="2600" dirty="0"/>
              <a:t>of schedules against the critical path, expenditures against budgets, resource utilization  against  plans,  implementation  results  achieved,  a  possible  </a:t>
            </a:r>
            <a:r>
              <a:rPr lang="en-US" sz="2600" dirty="0" smtClean="0"/>
              <a:t>reevaluation </a:t>
            </a:r>
            <a:r>
              <a:rPr lang="en-US" sz="2600" dirty="0"/>
              <a:t>of risks, and any major issues impacting project continuance. Based on these reviews, the project may be continued as planned, modified, put on hold, or </a:t>
            </a:r>
            <a:r>
              <a:rPr lang="en-US" sz="2600" dirty="0" smtClean="0"/>
              <a:t>canceled</a:t>
            </a:r>
            <a:r>
              <a:rPr lang="en-US" sz="2600" dirty="0"/>
              <a:t>. A similar review is conducted to evaluate the results when the project is completed.</a:t>
            </a:r>
          </a:p>
        </p:txBody>
      </p:sp>
    </p:spTree>
    <p:extLst>
      <p:ext uri="{BB962C8B-B14F-4D97-AF65-F5344CB8AC3E}">
        <p14:creationId xmlns:p14="http://schemas.microsoft.com/office/powerpoint/2010/main" val="2130434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3B3FD669-A0A4-41A2-8FE6-FA20FB084747}" type="slidenum">
              <a:rPr lang="en-US" altLang="en-US" sz="1400">
                <a:solidFill>
                  <a:schemeClr val="tx1"/>
                </a:solidFill>
                <a:latin typeface="Times New Roman" panose="02020603050405020304" pitchFamily="18" charset="0"/>
              </a:rPr>
              <a:pPr>
                <a:spcBef>
                  <a:spcPct val="0"/>
                </a:spcBef>
                <a:buFontTx/>
                <a:buNone/>
              </a:pPr>
              <a:t>4</a:t>
            </a:fld>
            <a:endParaRPr lang="en-US" altLang="en-US" sz="1400">
              <a:solidFill>
                <a:schemeClr val="tx1"/>
              </a:solidFill>
              <a:latin typeface="Times New Roman" panose="02020603050405020304" pitchFamily="18" charset="0"/>
            </a:endParaRPr>
          </a:p>
        </p:txBody>
      </p:sp>
      <p:sp>
        <p:nvSpPr>
          <p:cNvPr id="6147" name="Rectangle 2"/>
          <p:cNvSpPr>
            <a:spLocks noGrp="1" noChangeArrowheads="1"/>
          </p:cNvSpPr>
          <p:nvPr>
            <p:ph type="title"/>
          </p:nvPr>
        </p:nvSpPr>
        <p:spPr>
          <a:xfrm>
            <a:off x="150812" y="38100"/>
            <a:ext cx="7772400" cy="1143000"/>
          </a:xfrm>
        </p:spPr>
        <p:txBody>
          <a:bodyPr/>
          <a:lstStyle/>
          <a:p>
            <a:pPr eaLnBrk="1" hangingPunct="1"/>
            <a:r>
              <a:rPr lang="en-GB" altLang="en-US" b="1" dirty="0" smtClean="0"/>
              <a:t>The control cycle</a:t>
            </a:r>
          </a:p>
        </p:txBody>
      </p:sp>
      <p:pic>
        <p:nvPicPr>
          <p:cNvPr id="6148"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046412" y="134683"/>
            <a:ext cx="5576887" cy="6624893"/>
          </a:xfrm>
          <a:noFill/>
        </p:spPr>
      </p:pic>
    </p:spTree>
    <p:extLst>
      <p:ext uri="{BB962C8B-B14F-4D97-AF65-F5344CB8AC3E}">
        <p14:creationId xmlns:p14="http://schemas.microsoft.com/office/powerpoint/2010/main" val="2904699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B1C5FED4-7897-4079-8821-E8DA3B6733EA}" type="slidenum">
              <a:rPr lang="en-US" altLang="en-US" sz="1400">
                <a:solidFill>
                  <a:schemeClr val="tx1"/>
                </a:solidFill>
                <a:latin typeface="Times New Roman" panose="02020603050405020304" pitchFamily="18" charset="0"/>
              </a:rPr>
              <a:pPr>
                <a:spcBef>
                  <a:spcPct val="0"/>
                </a:spcBef>
                <a:buFontTx/>
                <a:buNone/>
              </a:pPr>
              <a:t>5</a:t>
            </a:fld>
            <a:endParaRPr lang="en-US" altLang="en-US" sz="1400">
              <a:solidFill>
                <a:schemeClr val="tx1"/>
              </a:solidFill>
              <a:latin typeface="Times New Roman" panose="02020603050405020304" pitchFamily="18" charset="0"/>
            </a:endParaRPr>
          </a:p>
        </p:txBody>
      </p:sp>
      <p:sp>
        <p:nvSpPr>
          <p:cNvPr id="8195" name="Rectangle 2"/>
          <p:cNvSpPr>
            <a:spLocks noGrp="1" noChangeArrowheads="1"/>
          </p:cNvSpPr>
          <p:nvPr>
            <p:ph type="title"/>
          </p:nvPr>
        </p:nvSpPr>
        <p:spPr>
          <a:xfrm>
            <a:off x="2206625" y="260350"/>
            <a:ext cx="7772400" cy="1143000"/>
          </a:xfrm>
        </p:spPr>
        <p:txBody>
          <a:bodyPr/>
          <a:lstStyle/>
          <a:p>
            <a:pPr eaLnBrk="1" hangingPunct="1"/>
            <a:r>
              <a:rPr lang="en-GB" altLang="en-US" b="1" smtClean="0"/>
              <a:t>Responsibilities</a:t>
            </a:r>
          </a:p>
        </p:txBody>
      </p:sp>
      <p:pic>
        <p:nvPicPr>
          <p:cNvPr id="8196"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846263" y="1700213"/>
            <a:ext cx="8569325" cy="4070350"/>
          </a:xfrm>
          <a:noFill/>
        </p:spPr>
      </p:pic>
    </p:spTree>
    <p:extLst>
      <p:ext uri="{BB962C8B-B14F-4D97-AF65-F5344CB8AC3E}">
        <p14:creationId xmlns:p14="http://schemas.microsoft.com/office/powerpoint/2010/main" val="3107851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21D5F94C-513A-4967-95B7-B7DD26874261}" type="slidenum">
              <a:rPr lang="en-US" altLang="en-US" sz="1400">
                <a:solidFill>
                  <a:schemeClr val="tx1"/>
                </a:solidFill>
                <a:latin typeface="Times New Roman" panose="02020603050405020304" pitchFamily="18" charset="0"/>
              </a:rPr>
              <a:pPr>
                <a:spcBef>
                  <a:spcPct val="0"/>
                </a:spcBef>
                <a:buFontTx/>
                <a:buNone/>
              </a:pPr>
              <a:t>6</a:t>
            </a:fld>
            <a:endParaRPr lang="en-US" altLang="en-US" sz="1400">
              <a:solidFill>
                <a:schemeClr val="tx1"/>
              </a:solidFill>
              <a:latin typeface="Times New Roman" panose="02020603050405020304" pitchFamily="18" charset="0"/>
            </a:endParaRPr>
          </a:p>
        </p:txBody>
      </p:sp>
      <p:sp>
        <p:nvSpPr>
          <p:cNvPr id="10243" name="Rectangle 2"/>
          <p:cNvSpPr>
            <a:spLocks noGrp="1" noChangeArrowheads="1"/>
          </p:cNvSpPr>
          <p:nvPr>
            <p:ph type="title"/>
          </p:nvPr>
        </p:nvSpPr>
        <p:spPr>
          <a:xfrm>
            <a:off x="2206625" y="260350"/>
            <a:ext cx="7772400" cy="1143000"/>
          </a:xfrm>
        </p:spPr>
        <p:txBody>
          <a:bodyPr/>
          <a:lstStyle/>
          <a:p>
            <a:pPr eaLnBrk="1" hangingPunct="1"/>
            <a:r>
              <a:rPr lang="en-GB" altLang="en-US" b="1" smtClean="0"/>
              <a:t>Assessing progress</a:t>
            </a:r>
          </a:p>
        </p:txBody>
      </p:sp>
      <p:sp>
        <p:nvSpPr>
          <p:cNvPr id="10244" name="Rectangle 3"/>
          <p:cNvSpPr>
            <a:spLocks noGrp="1" noChangeArrowheads="1"/>
          </p:cNvSpPr>
          <p:nvPr>
            <p:ph type="body" idx="1"/>
          </p:nvPr>
        </p:nvSpPr>
        <p:spPr>
          <a:xfrm>
            <a:off x="4799013" y="1700213"/>
            <a:ext cx="5483225" cy="3384550"/>
          </a:xfrm>
        </p:spPr>
        <p:txBody>
          <a:bodyPr/>
          <a:lstStyle/>
          <a:p>
            <a:pPr eaLnBrk="1" hangingPunct="1">
              <a:buFontTx/>
              <a:buNone/>
            </a:pPr>
            <a:r>
              <a:rPr lang="en-GB" altLang="en-US" sz="2800" dirty="0"/>
              <a:t>   Checkpoints – predetermined times when progress is checked</a:t>
            </a:r>
          </a:p>
          <a:p>
            <a:pPr lvl="1" eaLnBrk="1" hangingPunct="1"/>
            <a:r>
              <a:rPr lang="en-GB" altLang="en-US" sz="2400" dirty="0"/>
              <a:t>Event driven: check takes place when a particular event has been achieved</a:t>
            </a:r>
          </a:p>
          <a:p>
            <a:pPr lvl="1" eaLnBrk="1" hangingPunct="1"/>
            <a:r>
              <a:rPr lang="en-GB" altLang="en-US" sz="2400" dirty="0"/>
              <a:t>Time driven: date of the check is pre-determined</a:t>
            </a:r>
          </a:p>
        </p:txBody>
      </p:sp>
      <p:pic>
        <p:nvPicPr>
          <p:cNvPr id="10245" name="Picture 4" descr="j02330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6626" y="1844676"/>
            <a:ext cx="2574925"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Text Box 5"/>
          <p:cNvSpPr txBox="1">
            <a:spLocks noChangeArrowheads="1"/>
          </p:cNvSpPr>
          <p:nvPr/>
        </p:nvSpPr>
        <p:spPr bwMode="auto">
          <a:xfrm>
            <a:off x="2401888" y="5032376"/>
            <a:ext cx="6645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0247" name="Text Box 6"/>
          <p:cNvSpPr txBox="1">
            <a:spLocks noChangeArrowheads="1"/>
          </p:cNvSpPr>
          <p:nvPr/>
        </p:nvSpPr>
        <p:spPr bwMode="auto">
          <a:xfrm>
            <a:off x="1917701" y="5305425"/>
            <a:ext cx="85185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bg2"/>
                </a:solidFill>
                <a:latin typeface="Tahoma" panose="020B0604030504040204" pitchFamily="34" charset="0"/>
              </a:defRPr>
            </a:lvl1pPr>
            <a:lvl2pPr>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r>
              <a:rPr lang="en-GB" altLang="en-US" sz="2400" dirty="0">
                <a:solidFill>
                  <a:srgbClr val="FF0000"/>
                </a:solidFill>
                <a:latin typeface="Arial" panose="020B0604020202020204" pitchFamily="34" charset="0"/>
              </a:rPr>
              <a:t>Frequency of reporting </a:t>
            </a:r>
          </a:p>
          <a:p>
            <a:pPr lvl="1" eaLnBrk="1" hangingPunct="1">
              <a:spcBef>
                <a:spcPct val="0"/>
              </a:spcBef>
              <a:buFontTx/>
              <a:buNone/>
            </a:pPr>
            <a:r>
              <a:rPr lang="en-GB" altLang="en-US" sz="2400" dirty="0">
                <a:solidFill>
                  <a:srgbClr val="FF0000"/>
                </a:solidFill>
                <a:latin typeface="Arial" panose="020B0604020202020204" pitchFamily="34" charset="0"/>
              </a:rPr>
              <a:t>The higher the management level then generally the longer the gaps between checkpoints</a:t>
            </a:r>
          </a:p>
          <a:p>
            <a:pPr eaLnBrk="1" hangingPunct="1">
              <a:spcBef>
                <a:spcPct val="0"/>
              </a:spcBef>
              <a:buFontTx/>
              <a:buNone/>
            </a:pPr>
            <a:endParaRPr lang="en-GB" altLang="en-US" sz="2400" dirty="0">
              <a:solidFill>
                <a:srgbClr val="FF0000"/>
              </a:solidFill>
              <a:latin typeface="Arial" panose="020B0604020202020204" pitchFamily="34" charset="0"/>
            </a:endParaRPr>
          </a:p>
        </p:txBody>
      </p:sp>
    </p:spTree>
    <p:extLst>
      <p:ext uri="{BB962C8B-B14F-4D97-AF65-F5344CB8AC3E}">
        <p14:creationId xmlns:p14="http://schemas.microsoft.com/office/powerpoint/2010/main" val="1731081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2AEE4FF4-DEF0-44E1-AFE9-73C55EECE2D0}" type="slidenum">
              <a:rPr lang="en-US" altLang="en-US" sz="1400">
                <a:solidFill>
                  <a:schemeClr val="tx1"/>
                </a:solidFill>
                <a:latin typeface="Times New Roman" panose="02020603050405020304" pitchFamily="18" charset="0"/>
              </a:rPr>
              <a:pPr>
                <a:spcBef>
                  <a:spcPct val="0"/>
                </a:spcBef>
                <a:buFontTx/>
                <a:buNone/>
              </a:pPr>
              <a:t>7</a:t>
            </a:fld>
            <a:endParaRPr lang="en-US" altLang="en-US" sz="1400">
              <a:solidFill>
                <a:schemeClr val="tx1"/>
              </a:solidFill>
              <a:latin typeface="Times New Roman" panose="02020603050405020304" pitchFamily="18" charset="0"/>
            </a:endParaRPr>
          </a:p>
        </p:txBody>
      </p:sp>
      <p:sp>
        <p:nvSpPr>
          <p:cNvPr id="12291" name="Rectangle 2"/>
          <p:cNvSpPr>
            <a:spLocks noGrp="1" noChangeArrowheads="1"/>
          </p:cNvSpPr>
          <p:nvPr>
            <p:ph type="title"/>
          </p:nvPr>
        </p:nvSpPr>
        <p:spPr>
          <a:xfrm>
            <a:off x="2278062" y="333375"/>
            <a:ext cx="7772400" cy="1143000"/>
          </a:xfrm>
        </p:spPr>
        <p:txBody>
          <a:bodyPr>
            <a:normAutofit/>
          </a:bodyPr>
          <a:lstStyle/>
          <a:p>
            <a:pPr eaLnBrk="1" hangingPunct="1"/>
            <a:r>
              <a:rPr lang="en-GB" altLang="en-US" b="1" dirty="0" smtClean="0"/>
              <a:t>Collecting progress </a:t>
            </a:r>
            <a:r>
              <a:rPr lang="en-GB" altLang="en-US" b="1" dirty="0" smtClean="0"/>
              <a:t>details</a:t>
            </a:r>
            <a:endParaRPr lang="en-GB" altLang="en-US" b="1" dirty="0" smtClean="0"/>
          </a:p>
        </p:txBody>
      </p:sp>
      <p:sp>
        <p:nvSpPr>
          <p:cNvPr id="12292" name="Rectangle 3"/>
          <p:cNvSpPr>
            <a:spLocks noGrp="1" noChangeArrowheads="1"/>
          </p:cNvSpPr>
          <p:nvPr>
            <p:ph type="body" idx="1"/>
          </p:nvPr>
        </p:nvSpPr>
        <p:spPr>
          <a:xfrm>
            <a:off x="2206625" y="1484313"/>
            <a:ext cx="7772400" cy="5040312"/>
          </a:xfrm>
        </p:spPr>
        <p:txBody>
          <a:bodyPr/>
          <a:lstStyle/>
          <a:p>
            <a:pPr eaLnBrk="1" hangingPunct="1">
              <a:buFontTx/>
              <a:buNone/>
            </a:pPr>
            <a:r>
              <a:rPr lang="en-GB" altLang="en-US" sz="2800" dirty="0"/>
              <a:t>Need to collect data about:</a:t>
            </a:r>
          </a:p>
          <a:p>
            <a:pPr eaLnBrk="1" hangingPunct="1"/>
            <a:r>
              <a:rPr lang="en-GB" altLang="en-US" sz="2800" dirty="0"/>
              <a:t>Achievements / Schedule</a:t>
            </a:r>
          </a:p>
          <a:p>
            <a:pPr eaLnBrk="1" hangingPunct="1"/>
            <a:r>
              <a:rPr lang="en-GB" altLang="en-US" sz="2800" dirty="0"/>
              <a:t>Costs</a:t>
            </a:r>
          </a:p>
          <a:p>
            <a:pPr eaLnBrk="1" hangingPunct="1">
              <a:buFontTx/>
              <a:buNone/>
            </a:pPr>
            <a:endParaRPr lang="en-GB" altLang="en-US" sz="900" dirty="0"/>
          </a:p>
          <a:p>
            <a:pPr eaLnBrk="1" hangingPunct="1">
              <a:buFontTx/>
              <a:buNone/>
            </a:pPr>
            <a:r>
              <a:rPr lang="en-GB" altLang="en-US" sz="2800" dirty="0"/>
              <a:t>A big problem: how to deal with </a:t>
            </a:r>
            <a:r>
              <a:rPr lang="en-GB" altLang="en-US" sz="2800" i="1" dirty="0"/>
              <a:t>partial completions</a:t>
            </a:r>
          </a:p>
          <a:p>
            <a:pPr eaLnBrk="1" hangingPunct="1">
              <a:buFontTx/>
              <a:buNone/>
            </a:pPr>
            <a:r>
              <a:rPr lang="en-GB" altLang="en-US" sz="2800" i="1" dirty="0"/>
              <a:t>99% completion syndrome</a:t>
            </a:r>
          </a:p>
          <a:p>
            <a:pPr eaLnBrk="1" hangingPunct="1">
              <a:buFontTx/>
              <a:buNone/>
            </a:pPr>
            <a:endParaRPr lang="en-GB" altLang="en-US" sz="900" i="1" dirty="0"/>
          </a:p>
          <a:p>
            <a:pPr eaLnBrk="1" hangingPunct="1">
              <a:buFontTx/>
              <a:buNone/>
            </a:pPr>
            <a:r>
              <a:rPr lang="en-GB" altLang="en-US" sz="2800" dirty="0"/>
              <a:t>Possible solutions:</a:t>
            </a:r>
          </a:p>
          <a:p>
            <a:pPr eaLnBrk="1" hangingPunct="1"/>
            <a:r>
              <a:rPr lang="en-GB" altLang="en-US" sz="2800" dirty="0"/>
              <a:t>Control of products, not activities</a:t>
            </a:r>
          </a:p>
          <a:p>
            <a:pPr eaLnBrk="1" hangingPunct="1"/>
            <a:r>
              <a:rPr lang="en-GB" altLang="en-US" sz="2800" dirty="0"/>
              <a:t>Subdivide into lots of sub-activities</a:t>
            </a:r>
          </a:p>
        </p:txBody>
      </p:sp>
    </p:spTree>
    <p:extLst>
      <p:ext uri="{BB962C8B-B14F-4D97-AF65-F5344CB8AC3E}">
        <p14:creationId xmlns:p14="http://schemas.microsoft.com/office/powerpoint/2010/main" val="2338973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193B892B-BCB5-47E9-B4CB-5ADC31EA5451}" type="slidenum">
              <a:rPr lang="en-US" altLang="en-US" sz="1400">
                <a:solidFill>
                  <a:schemeClr val="tx1"/>
                </a:solidFill>
                <a:latin typeface="Times New Roman" panose="02020603050405020304" pitchFamily="18" charset="0"/>
              </a:rPr>
              <a:pPr>
                <a:spcBef>
                  <a:spcPct val="0"/>
                </a:spcBef>
                <a:buFontTx/>
                <a:buNone/>
              </a:pPr>
              <a:t>8</a:t>
            </a:fld>
            <a:endParaRPr lang="en-US" altLang="en-US" sz="1400">
              <a:solidFill>
                <a:schemeClr val="tx1"/>
              </a:solidFill>
              <a:latin typeface="Times New Roman" panose="02020603050405020304" pitchFamily="18" charset="0"/>
            </a:endParaRPr>
          </a:p>
        </p:txBody>
      </p:sp>
      <p:sp>
        <p:nvSpPr>
          <p:cNvPr id="14339" name="Rectangle 2"/>
          <p:cNvSpPr>
            <a:spLocks noGrp="1" noChangeArrowheads="1"/>
          </p:cNvSpPr>
          <p:nvPr>
            <p:ph type="title"/>
          </p:nvPr>
        </p:nvSpPr>
        <p:spPr>
          <a:xfrm>
            <a:off x="2206625" y="260350"/>
            <a:ext cx="7772400" cy="1143000"/>
          </a:xfrm>
        </p:spPr>
        <p:txBody>
          <a:bodyPr/>
          <a:lstStyle/>
          <a:p>
            <a:pPr eaLnBrk="1" hangingPunct="1"/>
            <a:r>
              <a:rPr lang="en-GB" altLang="en-US" sz="4000" b="1"/>
              <a:t>Red/Amber/Green reporting</a:t>
            </a:r>
          </a:p>
        </p:txBody>
      </p:sp>
      <p:sp>
        <p:nvSpPr>
          <p:cNvPr id="14340" name="Rectangle 3"/>
          <p:cNvSpPr>
            <a:spLocks noGrp="1" noChangeArrowheads="1"/>
          </p:cNvSpPr>
          <p:nvPr>
            <p:ph type="body" idx="1"/>
          </p:nvPr>
        </p:nvSpPr>
        <p:spPr>
          <a:xfrm>
            <a:off x="989012" y="1484313"/>
            <a:ext cx="10363200" cy="4608512"/>
          </a:xfrm>
        </p:spPr>
        <p:txBody>
          <a:bodyPr>
            <a:normAutofit/>
          </a:bodyPr>
          <a:lstStyle/>
          <a:p>
            <a:pPr eaLnBrk="1" hangingPunct="1">
              <a:lnSpc>
                <a:spcPct val="90000"/>
              </a:lnSpc>
            </a:pPr>
            <a:r>
              <a:rPr lang="en-GB" altLang="en-US" dirty="0" smtClean="0"/>
              <a:t>Identify key tasks </a:t>
            </a:r>
          </a:p>
          <a:p>
            <a:pPr eaLnBrk="1" hangingPunct="1">
              <a:lnSpc>
                <a:spcPct val="90000"/>
              </a:lnSpc>
            </a:pPr>
            <a:r>
              <a:rPr lang="en-GB" altLang="en-US" dirty="0" smtClean="0"/>
              <a:t>Break down into sub-tasks</a:t>
            </a:r>
          </a:p>
          <a:p>
            <a:pPr eaLnBrk="1" hangingPunct="1">
              <a:lnSpc>
                <a:spcPct val="90000"/>
              </a:lnSpc>
            </a:pPr>
            <a:r>
              <a:rPr lang="en-GB" altLang="en-US" dirty="0" smtClean="0"/>
              <a:t>Assess subtasks as:</a:t>
            </a:r>
          </a:p>
          <a:p>
            <a:pPr lvl="1" eaLnBrk="1" hangingPunct="1">
              <a:lnSpc>
                <a:spcPct val="90000"/>
              </a:lnSpc>
              <a:buFontTx/>
              <a:buNone/>
            </a:pPr>
            <a:r>
              <a:rPr lang="en-GB" altLang="en-US" dirty="0" smtClean="0"/>
              <a:t>Green – ‘on target’</a:t>
            </a:r>
          </a:p>
          <a:p>
            <a:pPr lvl="1" eaLnBrk="1" hangingPunct="1">
              <a:lnSpc>
                <a:spcPct val="90000"/>
              </a:lnSpc>
              <a:buFontTx/>
              <a:buNone/>
            </a:pPr>
            <a:r>
              <a:rPr lang="en-GB" altLang="en-US" dirty="0" smtClean="0"/>
              <a:t>Amber – ‘not on target but recoverable’</a:t>
            </a:r>
          </a:p>
          <a:p>
            <a:pPr lvl="1" eaLnBrk="1" hangingPunct="1">
              <a:lnSpc>
                <a:spcPct val="90000"/>
              </a:lnSpc>
              <a:buFontTx/>
              <a:buNone/>
            </a:pPr>
            <a:r>
              <a:rPr lang="en-GB" altLang="en-US" dirty="0" smtClean="0"/>
              <a:t>Red – ‘not on target and recoverable only with difficulty’</a:t>
            </a:r>
          </a:p>
          <a:p>
            <a:pPr eaLnBrk="1" hangingPunct="1">
              <a:lnSpc>
                <a:spcPct val="90000"/>
              </a:lnSpc>
            </a:pPr>
            <a:r>
              <a:rPr lang="en-GB" altLang="en-US" dirty="0" smtClean="0"/>
              <a:t>Status of ‘critical’ tasks is particularly important</a:t>
            </a:r>
          </a:p>
        </p:txBody>
      </p:sp>
    </p:spTree>
    <p:extLst>
      <p:ext uri="{BB962C8B-B14F-4D97-AF65-F5344CB8AC3E}">
        <p14:creationId xmlns:p14="http://schemas.microsoft.com/office/powerpoint/2010/main" val="3812216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spcBef>
                <a:spcPct val="0"/>
              </a:spcBef>
              <a:buFontTx/>
              <a:buNone/>
            </a:pPr>
            <a:fld id="{222FBE11-90E5-453E-9FFF-FCB6D70DFEBA}" type="slidenum">
              <a:rPr lang="en-US" altLang="en-US" sz="1400">
                <a:solidFill>
                  <a:schemeClr val="tx1"/>
                </a:solidFill>
                <a:latin typeface="Times New Roman" panose="02020603050405020304" pitchFamily="18" charset="0"/>
              </a:rPr>
              <a:pPr>
                <a:spcBef>
                  <a:spcPct val="0"/>
                </a:spcBef>
                <a:buFontTx/>
                <a:buNone/>
              </a:pPr>
              <a:t>9</a:t>
            </a:fld>
            <a:endParaRPr lang="en-US" altLang="en-US" sz="1400">
              <a:solidFill>
                <a:schemeClr val="tx1"/>
              </a:solidFill>
              <a:latin typeface="Times New Roman" panose="02020603050405020304" pitchFamily="18" charset="0"/>
            </a:endParaRPr>
          </a:p>
        </p:txBody>
      </p:sp>
      <p:sp>
        <p:nvSpPr>
          <p:cNvPr id="16387" name="Rectangle 2"/>
          <p:cNvSpPr>
            <a:spLocks noGrp="1" noChangeArrowheads="1"/>
          </p:cNvSpPr>
          <p:nvPr>
            <p:ph type="title"/>
          </p:nvPr>
        </p:nvSpPr>
        <p:spPr>
          <a:xfrm>
            <a:off x="2278062" y="0"/>
            <a:ext cx="7772400" cy="1143000"/>
          </a:xfrm>
        </p:spPr>
        <p:txBody>
          <a:bodyPr/>
          <a:lstStyle/>
          <a:p>
            <a:pPr eaLnBrk="1" hangingPunct="1"/>
            <a:r>
              <a:rPr lang="en-GB" altLang="en-US" b="1" smtClean="0"/>
              <a:t>Gantt charts</a:t>
            </a:r>
          </a:p>
        </p:txBody>
      </p:sp>
      <p:pic>
        <p:nvPicPr>
          <p:cNvPr id="16388" name="Picture 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06625" y="1052513"/>
            <a:ext cx="7632700" cy="5376862"/>
          </a:xfrm>
          <a:noFill/>
        </p:spPr>
      </p:pic>
    </p:spTree>
    <p:extLst>
      <p:ext uri="{BB962C8B-B14F-4D97-AF65-F5344CB8AC3E}">
        <p14:creationId xmlns:p14="http://schemas.microsoft.com/office/powerpoint/2010/main" val="630537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1334</Words>
  <Application>Microsoft Office PowerPoint</Application>
  <PresentationFormat>Custom</PresentationFormat>
  <Paragraphs>139</Paragraphs>
  <Slides>21</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Tahoma</vt:lpstr>
      <vt:lpstr>Times New Roman</vt:lpstr>
      <vt:lpstr>Wingdings</vt:lpstr>
      <vt:lpstr>Office Theme</vt:lpstr>
      <vt:lpstr>PowerPoint Presentation</vt:lpstr>
      <vt:lpstr>Objectives</vt:lpstr>
      <vt:lpstr>Critical project performance measures include timeliness, budget variance, and resource usage. Project measurements must then be determined and a system for tracking, monitoring, and reporting progress is established. In medium to large projects, milestones (critical checkpoints) are established in  the  planning  stage  and  the  project  monitored  against  these  milestones.  The critical path method (CPM) is discussed earlier can be built into the quality information system for projects of any size. Thorough periodic project reviews are conducted, including assessment of schedules against the critical path, expenditures against budgets, resource utilization  against  plans,  implementation  results  achieved,  a  possible  reevaluation of risks, and any major issues impacting project continuance. Based on these reviews, the project may be continued as planned, modified, put on hold, or canceled. A similar review is conducted to evaluate the results when the project is completed.</vt:lpstr>
      <vt:lpstr>The control cycle</vt:lpstr>
      <vt:lpstr>Responsibilities</vt:lpstr>
      <vt:lpstr>Assessing progress</vt:lpstr>
      <vt:lpstr>Collecting progress details</vt:lpstr>
      <vt:lpstr>Red/Amber/Green reporting</vt:lpstr>
      <vt:lpstr>Gantt charts</vt:lpstr>
      <vt:lpstr>Slip charts</vt:lpstr>
      <vt:lpstr>Cost monitoring</vt:lpstr>
      <vt:lpstr>Earned value – an example</vt:lpstr>
      <vt:lpstr>Earned value analysis – actual cost</vt:lpstr>
      <vt:lpstr>Project / Program Review</vt:lpstr>
      <vt:lpstr>Review Process</vt:lpstr>
      <vt:lpstr>Types of Reviews in Software Testing</vt:lpstr>
      <vt:lpstr>Software Reviews</vt:lpstr>
      <vt:lpstr>PowerPoint Presentation</vt:lpstr>
      <vt:lpstr>PowerPoint Presentation</vt:lpstr>
      <vt:lpstr>PowerPoint Presentation</vt:lpstr>
      <vt:lpstr>Review Cycle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2021-01-18T17:05:03Z</dcterms:modified>
</cp:coreProperties>
</file>