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5" r:id="rId3"/>
    <p:sldId id="257" r:id="rId4"/>
    <p:sldId id="298" r:id="rId5"/>
    <p:sldId id="297" r:id="rId6"/>
    <p:sldId id="258" r:id="rId7"/>
    <p:sldId id="259" r:id="rId8"/>
    <p:sldId id="290" r:id="rId9"/>
    <p:sldId id="291" r:id="rId10"/>
    <p:sldId id="260" r:id="rId11"/>
    <p:sldId id="261" r:id="rId12"/>
    <p:sldId id="262" r:id="rId13"/>
    <p:sldId id="263" r:id="rId14"/>
    <p:sldId id="264" r:id="rId15"/>
    <p:sldId id="265" r:id="rId16"/>
    <p:sldId id="292"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9" d="100"/>
          <a:sy n="69" d="100"/>
        </p:scale>
        <p:origin x="-14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5B9A9B2-0CFB-48B3-B5F6-EAD0A1534D85}" type="datetimeFigureOut">
              <a:rPr lang="en-IN" smtClean="0"/>
              <a:pPr/>
              <a:t>23-04-2020</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E48253C-75C3-4984-9B15-31DB1B2DCD8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B9A9B2-0CFB-48B3-B5F6-EAD0A1534D85}" type="datetimeFigureOut">
              <a:rPr lang="en-IN" smtClean="0"/>
              <a:pPr/>
              <a:t>23-04-2020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E48253C-75C3-4984-9B15-31DB1B2DCD8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B9A9B2-0CFB-48B3-B5F6-EAD0A1534D85}" type="datetimeFigureOut">
              <a:rPr lang="en-IN" smtClean="0"/>
              <a:pPr/>
              <a:t>23-04-2020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E48253C-75C3-4984-9B15-31DB1B2DCD8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B9A9B2-0CFB-48B3-B5F6-EAD0A1534D85}" type="datetimeFigureOut">
              <a:rPr lang="en-IN" smtClean="0"/>
              <a:pPr/>
              <a:t>23-04-2020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E48253C-75C3-4984-9B15-31DB1B2DCD85}"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5B9A9B2-0CFB-48B3-B5F6-EAD0A1534D85}" type="datetimeFigureOut">
              <a:rPr lang="en-IN" smtClean="0"/>
              <a:pPr/>
              <a:t>23-04-2020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7E48253C-75C3-4984-9B15-31DB1B2DCD85}"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5B9A9B2-0CFB-48B3-B5F6-EAD0A1534D85}" type="datetimeFigureOut">
              <a:rPr lang="en-IN" smtClean="0"/>
              <a:pPr/>
              <a:t>23-04-2020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7E48253C-75C3-4984-9B15-31DB1B2DCD85}"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5B9A9B2-0CFB-48B3-B5F6-EAD0A1534D85}" type="datetimeFigureOut">
              <a:rPr lang="en-IN" smtClean="0"/>
              <a:pPr/>
              <a:t>23-04-2020</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7E48253C-75C3-4984-9B15-31DB1B2DCD85}"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5B9A9B2-0CFB-48B3-B5F6-EAD0A1534D85}" type="datetimeFigureOut">
              <a:rPr lang="en-IN" smtClean="0"/>
              <a:pPr/>
              <a:t>23-04-2020</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7E48253C-75C3-4984-9B15-31DB1B2DCD85}"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5B9A9B2-0CFB-48B3-B5F6-EAD0A1534D85}" type="datetimeFigureOut">
              <a:rPr lang="en-IN" smtClean="0"/>
              <a:pPr/>
              <a:t>23-04-2020</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7E48253C-75C3-4984-9B15-31DB1B2DCD8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5B9A9B2-0CFB-48B3-B5F6-EAD0A1534D85}" type="datetimeFigureOut">
              <a:rPr lang="en-IN" smtClean="0"/>
              <a:pPr/>
              <a:t>23-04-2020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7E48253C-75C3-4984-9B15-31DB1B2DCD85}"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5B9A9B2-0CFB-48B3-B5F6-EAD0A1534D85}" type="datetimeFigureOut">
              <a:rPr lang="en-IN" smtClean="0"/>
              <a:pPr/>
              <a:t>23-04-2020</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E48253C-75C3-4984-9B15-31DB1B2DCD85}"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5B9A9B2-0CFB-48B3-B5F6-EAD0A1534D85}" type="datetimeFigureOut">
              <a:rPr lang="en-IN" smtClean="0"/>
              <a:pPr/>
              <a:t>23-04-2020</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48253C-75C3-4984-9B15-31DB1B2DCD8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357166"/>
            <a:ext cx="7772400" cy="2939444"/>
          </a:xfrm>
        </p:spPr>
        <p:txBody>
          <a:bodyPr/>
          <a:lstStyle/>
          <a:p>
            <a:r>
              <a:rPr lang="en-IN" dirty="0" smtClean="0"/>
              <a:t>Clutches</a:t>
            </a:r>
            <a:endParaRPr lang="en-IN" dirty="0"/>
          </a:p>
        </p:txBody>
      </p:sp>
      <p:sp>
        <p:nvSpPr>
          <p:cNvPr id="3" name="Subtitle 2"/>
          <p:cNvSpPr>
            <a:spLocks noGrp="1"/>
          </p:cNvSpPr>
          <p:nvPr>
            <p:ph type="subTitle" idx="1"/>
          </p:nvPr>
        </p:nvSpPr>
        <p:spPr/>
        <p:txBody>
          <a:bodyPr/>
          <a:lstStyle/>
          <a:p>
            <a:endParaRPr lang="en-IN"/>
          </a:p>
        </p:txBody>
      </p:sp>
      <p:pic>
        <p:nvPicPr>
          <p:cNvPr id="1026" name="Picture 2"/>
          <p:cNvPicPr>
            <a:picLocks noChangeAspect="1" noChangeArrowheads="1"/>
          </p:cNvPicPr>
          <p:nvPr/>
        </p:nvPicPr>
        <p:blipFill>
          <a:blip r:embed="rId2" cstate="print"/>
          <a:srcRect/>
          <a:stretch>
            <a:fillRect/>
          </a:stretch>
        </p:blipFill>
        <p:spPr bwMode="auto">
          <a:xfrm>
            <a:off x="571472" y="3071810"/>
            <a:ext cx="8064896" cy="357301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IN" dirty="0"/>
              <a:t>A friction clutch has its principal application in the transmission of power of shafts </a:t>
            </a:r>
            <a:r>
              <a:rPr lang="en-IN" dirty="0" smtClean="0"/>
              <a:t>and machines </a:t>
            </a:r>
            <a:r>
              <a:rPr lang="en-IN" dirty="0"/>
              <a:t>which must be started and stopped frequently. Its application is also found in cases in </a:t>
            </a:r>
            <a:r>
              <a:rPr lang="en-IN" dirty="0" smtClean="0"/>
              <a:t>which power </a:t>
            </a:r>
            <a:r>
              <a:rPr lang="en-IN" dirty="0"/>
              <a:t>is to be delivered to machines partially or fully loaded. The force of friction is used to start </a:t>
            </a:r>
            <a:r>
              <a:rPr lang="en-IN" dirty="0" smtClean="0"/>
              <a:t>the driven </a:t>
            </a:r>
            <a:r>
              <a:rPr lang="en-IN" dirty="0"/>
              <a:t>shaft from rest and gradually brings it up to the proper speed without excessive slipping of </a:t>
            </a:r>
            <a:r>
              <a:rPr lang="en-IN" dirty="0" smtClean="0"/>
              <a:t>the friction </a:t>
            </a:r>
            <a:r>
              <a:rPr lang="en-IN" dirty="0"/>
              <a:t>surfaces. In automobiles, friction clutch is used to connect the engine to the drive shaft. </a:t>
            </a:r>
            <a:r>
              <a:rPr lang="en-IN" dirty="0" smtClean="0"/>
              <a:t>In operating </a:t>
            </a:r>
            <a:r>
              <a:rPr lang="en-IN" dirty="0"/>
              <a:t>such a clutch, care should be taken so that the friction surfaces engage easily and </a:t>
            </a:r>
            <a:r>
              <a:rPr lang="en-IN" dirty="0" smtClean="0"/>
              <a:t>gradually bring </a:t>
            </a:r>
            <a:r>
              <a:rPr lang="en-IN" dirty="0"/>
              <a:t>the driven shaft up to proper speed. The proper alignment of the bearing must be </a:t>
            </a:r>
            <a:r>
              <a:rPr lang="en-IN" dirty="0" smtClean="0"/>
              <a:t>maintained and </a:t>
            </a:r>
            <a:r>
              <a:rPr lang="en-IN" dirty="0"/>
              <a:t>it should be located as close to the clutch as possible. It may be noted that :</a:t>
            </a:r>
          </a:p>
          <a:p>
            <a:pPr>
              <a:buNone/>
            </a:pPr>
            <a:r>
              <a:rPr lang="en-IN" sz="2000" b="1" dirty="0">
                <a:latin typeface="Times New Roman" pitchFamily="18" charset="0"/>
                <a:cs typeface="Times New Roman" pitchFamily="18" charset="0"/>
              </a:rPr>
              <a:t>1</a:t>
            </a:r>
            <a:r>
              <a:rPr lang="en-IN" sz="2300" b="1" dirty="0">
                <a:latin typeface="Times New Roman" pitchFamily="18" charset="0"/>
                <a:cs typeface="Times New Roman" pitchFamily="18" charset="0"/>
              </a:rPr>
              <a:t>. The contact surfaces should develop a frictional force that may pick up and hold the </a:t>
            </a:r>
            <a:r>
              <a:rPr lang="en-IN" sz="2300" b="1" dirty="0" smtClean="0">
                <a:latin typeface="Times New Roman" pitchFamily="18" charset="0"/>
                <a:cs typeface="Times New Roman" pitchFamily="18" charset="0"/>
              </a:rPr>
              <a:t>load </a:t>
            </a:r>
            <a:r>
              <a:rPr lang="en-IN" sz="2300" dirty="0" smtClean="0">
                <a:latin typeface="Times New Roman" pitchFamily="18" charset="0"/>
                <a:cs typeface="Times New Roman" pitchFamily="18" charset="0"/>
              </a:rPr>
              <a:t>with </a:t>
            </a:r>
            <a:r>
              <a:rPr lang="en-IN" sz="2300" dirty="0">
                <a:latin typeface="Times New Roman" pitchFamily="18" charset="0"/>
                <a:cs typeface="Times New Roman" pitchFamily="18" charset="0"/>
              </a:rPr>
              <a:t>reasonably low pressure between the contact surfaces.</a:t>
            </a:r>
          </a:p>
          <a:p>
            <a:pPr>
              <a:buNone/>
            </a:pPr>
            <a:r>
              <a:rPr lang="en-IN" sz="2300" b="1" dirty="0">
                <a:latin typeface="Times New Roman" pitchFamily="18" charset="0"/>
                <a:cs typeface="Times New Roman" pitchFamily="18" charset="0"/>
              </a:rPr>
              <a:t>2. The heat of friction should be rapidly *dissipated and tendency to grab should be at </a:t>
            </a:r>
            <a:r>
              <a:rPr lang="en-IN" sz="2300" b="1" dirty="0" smtClean="0">
                <a:latin typeface="Times New Roman" pitchFamily="18" charset="0"/>
                <a:cs typeface="Times New Roman" pitchFamily="18" charset="0"/>
              </a:rPr>
              <a:t>a </a:t>
            </a:r>
            <a:r>
              <a:rPr lang="en-IN" sz="2300" dirty="0" smtClean="0">
                <a:latin typeface="Times New Roman" pitchFamily="18" charset="0"/>
                <a:cs typeface="Times New Roman" pitchFamily="18" charset="0"/>
              </a:rPr>
              <a:t>minimum.</a:t>
            </a:r>
          </a:p>
          <a:p>
            <a:pPr>
              <a:buNone/>
            </a:pPr>
            <a:r>
              <a:rPr lang="en-IN" sz="2300" b="1" dirty="0" smtClean="0">
                <a:latin typeface="Times New Roman" pitchFamily="18" charset="0"/>
                <a:cs typeface="Times New Roman" pitchFamily="18" charset="0"/>
              </a:rPr>
              <a:t>3</a:t>
            </a:r>
            <a:r>
              <a:rPr lang="en-IN" sz="2300" b="1" dirty="0">
                <a:latin typeface="Times New Roman" pitchFamily="18" charset="0"/>
                <a:cs typeface="Times New Roman" pitchFamily="18" charset="0"/>
              </a:rPr>
              <a:t>. The surfaces should be backed by a material stiff enough to ensure a reasonably </a:t>
            </a:r>
            <a:r>
              <a:rPr lang="en-IN" sz="2300" b="1" dirty="0" smtClean="0">
                <a:latin typeface="Times New Roman" pitchFamily="18" charset="0"/>
                <a:cs typeface="Times New Roman" pitchFamily="18" charset="0"/>
              </a:rPr>
              <a:t>uniform </a:t>
            </a:r>
            <a:r>
              <a:rPr lang="en-IN" sz="2300" dirty="0" smtClean="0">
                <a:latin typeface="Times New Roman" pitchFamily="18" charset="0"/>
                <a:cs typeface="Times New Roman" pitchFamily="18" charset="0"/>
              </a:rPr>
              <a:t>distribution </a:t>
            </a:r>
            <a:r>
              <a:rPr lang="en-IN" sz="2300" dirty="0">
                <a:latin typeface="Times New Roman" pitchFamily="18" charset="0"/>
                <a:cs typeface="Times New Roman" pitchFamily="18" charset="0"/>
              </a:rPr>
              <a:t>of </a:t>
            </a:r>
            <a:r>
              <a:rPr lang="en-IN" sz="2300" dirty="0" smtClean="0">
                <a:latin typeface="Times New Roman" pitchFamily="18" charset="0"/>
                <a:cs typeface="Times New Roman" pitchFamily="18" charset="0"/>
              </a:rPr>
              <a:t>pressure.</a:t>
            </a:r>
          </a:p>
          <a:p>
            <a:pPr>
              <a:buNone/>
            </a:pPr>
            <a:endParaRPr lang="en-IN" sz="20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IN" dirty="0" smtClean="0"/>
              <a:t>Friction Clutches</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IN" dirty="0"/>
              <a:t>The following considerations must be kept in mind while designing a friction clutch.</a:t>
            </a:r>
          </a:p>
          <a:p>
            <a:pPr>
              <a:buNone/>
            </a:pPr>
            <a:r>
              <a:rPr lang="en-IN" b="1" dirty="0"/>
              <a:t>1. The suitable material forming the contact surfaces should be selected.</a:t>
            </a:r>
          </a:p>
          <a:p>
            <a:pPr>
              <a:buNone/>
            </a:pPr>
            <a:r>
              <a:rPr lang="en-IN" b="1" dirty="0"/>
              <a:t>2. The moving parts of the clutch should have low weight in order to minimise the inertia </a:t>
            </a:r>
            <a:r>
              <a:rPr lang="en-IN" b="1" dirty="0" smtClean="0"/>
              <a:t>load, </a:t>
            </a:r>
            <a:r>
              <a:rPr lang="en-IN" dirty="0" smtClean="0"/>
              <a:t>especially </a:t>
            </a:r>
            <a:r>
              <a:rPr lang="en-IN" dirty="0"/>
              <a:t>in high speed </a:t>
            </a:r>
            <a:r>
              <a:rPr lang="en-IN" dirty="0" smtClean="0"/>
              <a:t>service.</a:t>
            </a:r>
          </a:p>
          <a:p>
            <a:pPr>
              <a:buNone/>
            </a:pPr>
            <a:r>
              <a:rPr lang="en-IN" b="1" dirty="0" smtClean="0"/>
              <a:t>3</a:t>
            </a:r>
            <a:r>
              <a:rPr lang="en-IN" b="1" dirty="0"/>
              <a:t>. The clutch should not require any external force to maintain contact of the friction surfaces.</a:t>
            </a:r>
          </a:p>
          <a:p>
            <a:pPr>
              <a:buNone/>
            </a:pPr>
            <a:r>
              <a:rPr lang="en-IN" b="1" dirty="0"/>
              <a:t>4. The provision for taking up wear of the contact surfaces must be provided.</a:t>
            </a:r>
          </a:p>
          <a:p>
            <a:pPr>
              <a:buNone/>
            </a:pPr>
            <a:r>
              <a:rPr lang="en-IN" b="1" dirty="0"/>
              <a:t>5. The clutch should have provision for facilitating repairs.</a:t>
            </a:r>
          </a:p>
          <a:p>
            <a:pPr>
              <a:buNone/>
            </a:pPr>
            <a:r>
              <a:rPr lang="en-IN" b="1" dirty="0"/>
              <a:t>6. The clutch should have provision for carrying away the heat generated at the </a:t>
            </a:r>
            <a:r>
              <a:rPr lang="en-IN" b="1" dirty="0" smtClean="0"/>
              <a:t>contact </a:t>
            </a:r>
            <a:r>
              <a:rPr lang="en-IN" dirty="0" smtClean="0"/>
              <a:t>surfaces</a:t>
            </a:r>
            <a:r>
              <a:rPr lang="en-IN" dirty="0"/>
              <a:t>.</a:t>
            </a:r>
          </a:p>
          <a:p>
            <a:pPr>
              <a:buNone/>
            </a:pPr>
            <a:r>
              <a:rPr lang="en-IN" b="1" dirty="0"/>
              <a:t>7. The projecting parts of the clutch should be covered by guard.</a:t>
            </a:r>
            <a:endParaRPr lang="en-IN" dirty="0"/>
          </a:p>
        </p:txBody>
      </p:sp>
      <p:sp>
        <p:nvSpPr>
          <p:cNvPr id="2" name="Title 1"/>
          <p:cNvSpPr>
            <a:spLocks noGrp="1"/>
          </p:cNvSpPr>
          <p:nvPr>
            <p:ph type="title"/>
          </p:nvPr>
        </p:nvSpPr>
        <p:spPr/>
        <p:txBody>
          <a:bodyPr>
            <a:normAutofit fontScale="90000"/>
          </a:bodyPr>
          <a:lstStyle/>
          <a:p>
            <a:r>
              <a:rPr lang="en-IN" b="1" dirty="0"/>
              <a:t>Considerations in Designing a Friction Clutch</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Though there are many types of friction clutches, yet the following are important from the</a:t>
            </a:r>
          </a:p>
          <a:p>
            <a:r>
              <a:rPr lang="en-IN" dirty="0"/>
              <a:t>subject point of view :</a:t>
            </a:r>
          </a:p>
          <a:p>
            <a:r>
              <a:rPr lang="en-IN" b="1" dirty="0"/>
              <a:t>1. Disc or plate clutches (single disc or multiple disc clutch),</a:t>
            </a:r>
          </a:p>
          <a:p>
            <a:r>
              <a:rPr lang="en-IN" b="1" dirty="0"/>
              <a:t>2. Cone clutches, and</a:t>
            </a:r>
          </a:p>
          <a:p>
            <a:r>
              <a:rPr lang="en-IN" b="1" dirty="0"/>
              <a:t>3. Centrifugal clutches</a:t>
            </a:r>
            <a:endParaRPr lang="en-IN" dirty="0"/>
          </a:p>
        </p:txBody>
      </p:sp>
      <p:sp>
        <p:nvSpPr>
          <p:cNvPr id="2" name="Title 1"/>
          <p:cNvSpPr>
            <a:spLocks noGrp="1"/>
          </p:cNvSpPr>
          <p:nvPr>
            <p:ph type="title"/>
          </p:nvPr>
        </p:nvSpPr>
        <p:spPr/>
        <p:txBody>
          <a:bodyPr/>
          <a:lstStyle/>
          <a:p>
            <a:r>
              <a:rPr lang="en-IN" dirty="0" smtClean="0"/>
              <a:t>Types of Friction Clutches</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IN" dirty="0"/>
              <a:t>A single disc or plate clutch, as shown in Fig 24.2, consists of a clutch plate whose both </a:t>
            </a:r>
            <a:r>
              <a:rPr lang="en-IN" dirty="0" smtClean="0"/>
              <a:t>sides Are faced </a:t>
            </a:r>
            <a:r>
              <a:rPr lang="en-IN" dirty="0"/>
              <a:t>with a frictional material (usually of </a:t>
            </a:r>
            <a:r>
              <a:rPr lang="en-IN" dirty="0" err="1"/>
              <a:t>Ferrodo</a:t>
            </a:r>
            <a:r>
              <a:rPr lang="en-IN" dirty="0"/>
              <a:t>). It is mounted on the hub which is free </a:t>
            </a:r>
            <a:r>
              <a:rPr lang="en-IN" dirty="0" smtClean="0"/>
              <a:t>to move </a:t>
            </a:r>
            <a:r>
              <a:rPr lang="en-IN" dirty="0"/>
              <a:t>axially along the </a:t>
            </a:r>
            <a:r>
              <a:rPr lang="en-IN" dirty="0" err="1"/>
              <a:t>splines</a:t>
            </a:r>
            <a:r>
              <a:rPr lang="en-IN" dirty="0"/>
              <a:t> of the driven shaft. The pressure plate is mounted inside the </a:t>
            </a:r>
            <a:r>
              <a:rPr lang="en-IN" dirty="0" smtClean="0"/>
              <a:t>clutch body </a:t>
            </a:r>
            <a:r>
              <a:rPr lang="en-IN" dirty="0"/>
              <a:t>which is bolted to the flywheel. Both the pressure plate and the flywheel rotate with the </a:t>
            </a:r>
            <a:r>
              <a:rPr lang="en-IN" dirty="0" smtClean="0"/>
              <a:t>engine crankshaft </a:t>
            </a:r>
            <a:r>
              <a:rPr lang="en-IN" dirty="0"/>
              <a:t>or the driving shaft. The pressure plate pushes the clutch plate towards the flywheel by </a:t>
            </a:r>
            <a:r>
              <a:rPr lang="en-IN" dirty="0" smtClean="0"/>
              <a:t>a set </a:t>
            </a:r>
            <a:r>
              <a:rPr lang="en-IN" dirty="0"/>
              <a:t>of strong springs which are arranged </a:t>
            </a:r>
            <a:r>
              <a:rPr lang="en-IN" dirty="0" err="1"/>
              <a:t>radially</a:t>
            </a:r>
            <a:r>
              <a:rPr lang="en-IN" dirty="0"/>
              <a:t> inside the body. The three levers (also known </a:t>
            </a:r>
            <a:r>
              <a:rPr lang="en-IN" dirty="0" smtClean="0"/>
              <a:t>as release </a:t>
            </a:r>
            <a:r>
              <a:rPr lang="en-IN" dirty="0"/>
              <a:t>levers or fingers) are carried on pivots suspended from the case of the body. These </a:t>
            </a:r>
            <a:r>
              <a:rPr lang="en-IN" dirty="0" smtClean="0"/>
              <a:t>are arranged </a:t>
            </a:r>
            <a:r>
              <a:rPr lang="en-IN" dirty="0"/>
              <a:t>in such a manner so that the pressure plate moves away from the flywheel by the </a:t>
            </a:r>
            <a:r>
              <a:rPr lang="en-IN" dirty="0" smtClean="0"/>
              <a:t>inward movement </a:t>
            </a:r>
            <a:r>
              <a:rPr lang="en-IN" dirty="0"/>
              <a:t>of a thrust bearing. The bearing is mounted upon a forked shaft and moves forward </a:t>
            </a:r>
            <a:r>
              <a:rPr lang="en-IN" dirty="0" smtClean="0"/>
              <a:t>when the </a:t>
            </a:r>
            <a:r>
              <a:rPr lang="en-IN" dirty="0"/>
              <a:t>clutch pedal is pressed</a:t>
            </a:r>
            <a:r>
              <a:rPr lang="en-IN" dirty="0" smtClean="0"/>
              <a:t>.</a:t>
            </a:r>
            <a:endParaRPr lang="en-IN" dirty="0"/>
          </a:p>
        </p:txBody>
      </p:sp>
      <p:sp>
        <p:nvSpPr>
          <p:cNvPr id="2" name="Title 1"/>
          <p:cNvSpPr>
            <a:spLocks noGrp="1"/>
          </p:cNvSpPr>
          <p:nvPr>
            <p:ph type="title"/>
          </p:nvPr>
        </p:nvSpPr>
        <p:spPr/>
        <p:txBody>
          <a:bodyPr/>
          <a:lstStyle/>
          <a:p>
            <a:r>
              <a:rPr lang="en-IN" b="1" dirty="0"/>
              <a:t>Single Disc or Plate Clutch</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8786842" cy="5357850"/>
          </a:xfrm>
        </p:spPr>
        <p:txBody>
          <a:bodyPr>
            <a:normAutofit fontScale="92500" lnSpcReduction="10000"/>
          </a:bodyPr>
          <a:lstStyle/>
          <a:p>
            <a:r>
              <a:rPr lang="en-IN" dirty="0" smtClean="0"/>
              <a:t>When the clutch pedal is pressed down, its linkage forces the thrust release bearing to move in towards the flywheel and pressing the longer ends of the levers inward. The levers are forced to turn on their suspended pivot and the pressure plate moves away from the flywheel by the knife edges, thereby compressing the clutch springs. This action removes the pressure from the clutch plate and thus moves back from the flywheel and the driven shaft becomes stationary. On the other hand, when the foot is taken off from the clutch pedal, the thrust bearing moves back by the levers. This allows the springs to extend and thus the pressure plate pushes the clutch plate back towards the flywheel</a:t>
            </a:r>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dirty="0"/>
          </a:p>
        </p:txBody>
      </p:sp>
      <p:sp>
        <p:nvSpPr>
          <p:cNvPr id="2" name="Title 1"/>
          <p:cNvSpPr>
            <a:spLocks noGrp="1"/>
          </p:cNvSpPr>
          <p:nvPr>
            <p:ph type="title"/>
          </p:nvPr>
        </p:nvSpPr>
        <p:spPr/>
        <p:txBody>
          <a:bodyPr/>
          <a:lstStyle/>
          <a:p>
            <a:endParaRPr lang="en-IN"/>
          </a:p>
        </p:txBody>
      </p:sp>
      <p:pic>
        <p:nvPicPr>
          <p:cNvPr id="4" name="Picture 2"/>
          <p:cNvPicPr>
            <a:picLocks noChangeAspect="1" noChangeArrowheads="1"/>
          </p:cNvPicPr>
          <p:nvPr/>
        </p:nvPicPr>
        <p:blipFill>
          <a:blip r:embed="rId2" cstate="print"/>
          <a:srcRect/>
          <a:stretch>
            <a:fillRect/>
          </a:stretch>
        </p:blipFill>
        <p:spPr bwMode="auto">
          <a:xfrm>
            <a:off x="0" y="0"/>
            <a:ext cx="889248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5162382"/>
          </a:xfrm>
        </p:spPr>
        <p:txBody>
          <a:bodyPr/>
          <a:lstStyle/>
          <a:p>
            <a:endParaRPr lang="en-IN" dirty="0"/>
          </a:p>
        </p:txBody>
      </p:sp>
      <p:sp>
        <p:nvSpPr>
          <p:cNvPr id="3" name="Title 2"/>
          <p:cNvSpPr>
            <a:spLocks noGrp="1"/>
          </p:cNvSpPr>
          <p:nvPr>
            <p:ph type="title"/>
          </p:nvPr>
        </p:nvSpPr>
        <p:spPr/>
        <p:txBody>
          <a:bodyPr/>
          <a:lstStyle/>
          <a:p>
            <a:endParaRPr lang="en-IN"/>
          </a:p>
        </p:txBody>
      </p:sp>
      <p:pic>
        <p:nvPicPr>
          <p:cNvPr id="50178" name="Picture 2" descr="http://nptel.ac.in/courses/116102012/clutches/images/fig5.jpg"/>
          <p:cNvPicPr>
            <a:picLocks noChangeAspect="1" noChangeArrowheads="1"/>
          </p:cNvPicPr>
          <p:nvPr/>
        </p:nvPicPr>
        <p:blipFill>
          <a:blip r:embed="rId2"/>
          <a:srcRect/>
          <a:stretch>
            <a:fillRect/>
          </a:stretch>
        </p:blipFill>
        <p:spPr bwMode="auto">
          <a:xfrm>
            <a:off x="0" y="357166"/>
            <a:ext cx="9144000" cy="44672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0" y="1285860"/>
            <a:ext cx="9144000" cy="4429156"/>
          </a:xfrm>
          <a:prstGeom prst="rect">
            <a:avLst/>
          </a:prstGeom>
          <a:noFill/>
          <a:ln w="9525">
            <a:noFill/>
            <a:miter lim="800000"/>
            <a:headEnd/>
            <a:tailEnd/>
          </a:ln>
        </p:spPr>
      </p:pic>
      <p:sp>
        <p:nvSpPr>
          <p:cNvPr id="2" name="Title 1"/>
          <p:cNvSpPr>
            <a:spLocks noGrp="1"/>
          </p:cNvSpPr>
          <p:nvPr>
            <p:ph type="title"/>
          </p:nvPr>
        </p:nvSpPr>
        <p:spPr/>
        <p:txBody>
          <a:bodyPr/>
          <a:lstStyle/>
          <a:p>
            <a:r>
              <a:rPr lang="en-IN" dirty="0" smtClean="0"/>
              <a:t>Design of Disc Clutch</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6126163"/>
          </a:xfrm>
        </p:spPr>
        <p:txBody>
          <a:bodyPr>
            <a:normAutofit fontScale="77500" lnSpcReduction="20000"/>
          </a:bodyPr>
          <a:lstStyle/>
          <a:p>
            <a:r>
              <a:rPr lang="en-IN" dirty="0"/>
              <a:t>Let </a:t>
            </a:r>
            <a:r>
              <a:rPr lang="en-IN" i="1" dirty="0"/>
              <a:t>T = Torque transmitted by the clutch,</a:t>
            </a:r>
          </a:p>
          <a:p>
            <a:r>
              <a:rPr lang="en-IN" i="1" dirty="0"/>
              <a:t>p = Intensity of axial pressure with which the contact surfaces </a:t>
            </a:r>
            <a:r>
              <a:rPr lang="en-IN" i="1" dirty="0" smtClean="0"/>
              <a:t>are </a:t>
            </a:r>
            <a:r>
              <a:rPr lang="en-IN" dirty="0" smtClean="0"/>
              <a:t>held </a:t>
            </a:r>
            <a:r>
              <a:rPr lang="en-IN" dirty="0"/>
              <a:t>together,</a:t>
            </a:r>
          </a:p>
          <a:p>
            <a:r>
              <a:rPr lang="en-IN" i="1" dirty="0"/>
              <a:t>r1 and r2 = External and internal radii of friction faces,</a:t>
            </a:r>
          </a:p>
          <a:p>
            <a:r>
              <a:rPr lang="en-IN" i="1" dirty="0"/>
              <a:t>r = Mean radius of the friction face, and</a:t>
            </a:r>
          </a:p>
          <a:p>
            <a:r>
              <a:rPr lang="el-GR" dirty="0"/>
              <a:t>μ = </a:t>
            </a:r>
            <a:r>
              <a:rPr lang="en-IN" dirty="0"/>
              <a:t>Coefficient of friction.</a:t>
            </a:r>
          </a:p>
          <a:p>
            <a:r>
              <a:rPr lang="en-IN" dirty="0"/>
              <a:t>Consider an elementary ring of radius </a:t>
            </a:r>
            <a:r>
              <a:rPr lang="en-IN" i="1" dirty="0"/>
              <a:t>r and thickness </a:t>
            </a:r>
            <a:r>
              <a:rPr lang="en-IN" i="1" dirty="0" err="1"/>
              <a:t>dr</a:t>
            </a:r>
            <a:r>
              <a:rPr lang="en-IN" i="1" dirty="0"/>
              <a:t> as shown in Fig. 24.3 (b).</a:t>
            </a:r>
          </a:p>
          <a:p>
            <a:r>
              <a:rPr lang="en-IN" dirty="0"/>
              <a:t>We know that area of the contact surface or friction </a:t>
            </a:r>
            <a:r>
              <a:rPr lang="en-IN" dirty="0" smtClean="0"/>
              <a:t>surface</a:t>
            </a:r>
            <a:r>
              <a:rPr lang="el-GR" dirty="0" smtClean="0"/>
              <a:t>= </a:t>
            </a:r>
            <a:r>
              <a:rPr lang="el-GR" dirty="0"/>
              <a:t>2π </a:t>
            </a:r>
            <a:r>
              <a:rPr lang="en-IN" i="1" dirty="0" err="1"/>
              <a:t>r.dr</a:t>
            </a:r>
            <a:endParaRPr lang="en-IN" i="1" dirty="0"/>
          </a:p>
          <a:p>
            <a:pPr>
              <a:buNone/>
            </a:pPr>
            <a:r>
              <a:rPr lang="en-IN" dirty="0"/>
              <a:t> </a:t>
            </a:r>
            <a:r>
              <a:rPr lang="en-IN" dirty="0" smtClean="0"/>
              <a:t> </a:t>
            </a:r>
            <a:r>
              <a:rPr lang="en-IN" dirty="0"/>
              <a:t>Normal or axial force on the ring,</a:t>
            </a:r>
          </a:p>
          <a:p>
            <a:pPr>
              <a:buNone/>
            </a:pPr>
            <a:r>
              <a:rPr lang="en-IN" dirty="0" err="1"/>
              <a:t>δ</a:t>
            </a:r>
            <a:r>
              <a:rPr lang="en-IN" i="1" dirty="0" err="1"/>
              <a:t>W</a:t>
            </a:r>
            <a:r>
              <a:rPr lang="en-IN" i="1" dirty="0"/>
              <a:t> = Pressure × Area = p × 2π </a:t>
            </a:r>
            <a:r>
              <a:rPr lang="en-IN" i="1" dirty="0" err="1"/>
              <a:t>r.dr</a:t>
            </a:r>
            <a:endParaRPr lang="en-IN" i="1" dirty="0"/>
          </a:p>
          <a:p>
            <a:pPr>
              <a:buNone/>
            </a:pPr>
            <a:r>
              <a:rPr lang="en-IN" dirty="0"/>
              <a:t>and the frictional force on the ring acting tangentially at radius </a:t>
            </a:r>
            <a:r>
              <a:rPr lang="en-IN" i="1" dirty="0"/>
              <a:t>r,</a:t>
            </a:r>
          </a:p>
          <a:p>
            <a:r>
              <a:rPr lang="en-IN" i="1" dirty="0"/>
              <a:t>Fr = </a:t>
            </a:r>
            <a:r>
              <a:rPr lang="el-GR" i="1" dirty="0"/>
              <a:t>μ × δ</a:t>
            </a:r>
            <a:r>
              <a:rPr lang="en-IN" i="1" dirty="0"/>
              <a:t>W = </a:t>
            </a:r>
            <a:r>
              <a:rPr lang="el-GR" i="1" dirty="0"/>
              <a:t>μ.</a:t>
            </a:r>
            <a:r>
              <a:rPr lang="en-IN" i="1" dirty="0"/>
              <a:t>p × 2</a:t>
            </a:r>
            <a:r>
              <a:rPr lang="el-GR" i="1" dirty="0"/>
              <a:t>π </a:t>
            </a:r>
            <a:r>
              <a:rPr lang="en-IN" i="1" dirty="0" err="1"/>
              <a:t>r.dr</a:t>
            </a:r>
            <a:endParaRPr lang="en-IN" i="1" dirty="0"/>
          </a:p>
          <a:p>
            <a:r>
              <a:rPr lang="en-IN" dirty="0"/>
              <a:t>∴ Frictional torque acting on the ring,</a:t>
            </a:r>
          </a:p>
          <a:p>
            <a:r>
              <a:rPr lang="pt-BR" i="1" dirty="0"/>
              <a:t>Tr = Fr × r = μ.p × 2π r.dr × r = 2 π μ p. r2.dr</a:t>
            </a:r>
          </a:p>
          <a:p>
            <a:r>
              <a:rPr lang="en-IN" dirty="0"/>
              <a:t>We shall now consider the following two cases :</a:t>
            </a:r>
          </a:p>
          <a:p>
            <a:r>
              <a:rPr lang="en-IN" b="1" dirty="0"/>
              <a:t>1. When there is a uniform pressure, and</a:t>
            </a:r>
          </a:p>
          <a:p>
            <a:r>
              <a:rPr lang="en-IN" b="1" dirty="0"/>
              <a:t>2. When there is a uniform axial wear.</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i="1" dirty="0"/>
              <a:t>Considering uniform pressure. When the pressure is uniformly distributed over the </a:t>
            </a:r>
            <a:r>
              <a:rPr lang="en-IN" b="1" i="1" dirty="0" smtClean="0"/>
              <a:t>entire  </a:t>
            </a:r>
            <a:r>
              <a:rPr lang="en-IN" dirty="0" smtClean="0"/>
              <a:t>area </a:t>
            </a:r>
            <a:r>
              <a:rPr lang="en-IN" dirty="0"/>
              <a:t>of the friction face as shown in Fig. 24.3 (</a:t>
            </a:r>
            <a:r>
              <a:rPr lang="en-IN" i="1" dirty="0" smtClean="0"/>
              <a:t>a) then </a:t>
            </a:r>
            <a:r>
              <a:rPr lang="en-IN" i="1" dirty="0"/>
              <a:t>the intensity of pressure,</a:t>
            </a:r>
            <a:endParaRPr lang="en-IN" dirty="0"/>
          </a:p>
        </p:txBody>
      </p:sp>
      <p:pic>
        <p:nvPicPr>
          <p:cNvPr id="5122" name="Picture 2"/>
          <p:cNvPicPr>
            <a:picLocks noChangeAspect="1" noChangeArrowheads="1"/>
          </p:cNvPicPr>
          <p:nvPr/>
        </p:nvPicPr>
        <p:blipFill>
          <a:blip r:embed="rId2" cstate="print"/>
          <a:srcRect/>
          <a:stretch>
            <a:fillRect/>
          </a:stretch>
        </p:blipFill>
        <p:spPr bwMode="auto">
          <a:xfrm>
            <a:off x="714348" y="4293096"/>
            <a:ext cx="7215238" cy="96544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WHY DO WE NEED CLUTCH</a:t>
            </a:r>
            <a:endParaRPr lang="en-IN" dirty="0"/>
          </a:p>
        </p:txBody>
      </p:sp>
      <p:sp>
        <p:nvSpPr>
          <p:cNvPr id="3" name="Content Placeholder 2"/>
          <p:cNvSpPr>
            <a:spLocks noGrp="1"/>
          </p:cNvSpPr>
          <p:nvPr>
            <p:ph idx="1"/>
          </p:nvPr>
        </p:nvSpPr>
        <p:spPr/>
        <p:txBody>
          <a:bodyPr>
            <a:normAutofit/>
          </a:bodyPr>
          <a:lstStyle/>
          <a:p>
            <a:pPr marL="0" lvl="0" indent="0" algn="just" fontAlgn="base">
              <a:spcBef>
                <a:spcPct val="0"/>
              </a:spcBef>
              <a:spcAft>
                <a:spcPct val="0"/>
              </a:spcAft>
              <a:buNone/>
            </a:pPr>
            <a:r>
              <a:rPr lang="tr-TR" altLang="en-US" sz="2800" dirty="0" smtClean="0">
                <a:latin typeface="Arial" charset="0"/>
                <a:cs typeface="Arial" charset="0"/>
              </a:rPr>
              <a:t>Clutches </a:t>
            </a:r>
            <a:r>
              <a:rPr lang="tr-TR" altLang="en-US" sz="2800" dirty="0">
                <a:latin typeface="Arial" charset="0"/>
                <a:cs typeface="Arial" charset="0"/>
              </a:rPr>
              <a:t>are useful in devices with </a:t>
            </a:r>
            <a:r>
              <a:rPr lang="tr-TR" altLang="en-US" sz="2800" b="1" dirty="0">
                <a:latin typeface="Arial" charset="0"/>
                <a:cs typeface="Arial" charset="0"/>
              </a:rPr>
              <a:t>two rotating shafts</a:t>
            </a:r>
            <a:r>
              <a:rPr lang="tr-TR" altLang="en-US" sz="2800" dirty="0">
                <a:latin typeface="Arial" charset="0"/>
                <a:cs typeface="Arial" charset="0"/>
              </a:rPr>
              <a:t>. In these devices, one of the shafts is typically driven by </a:t>
            </a:r>
            <a:r>
              <a:rPr lang="tr-TR" altLang="en-US" sz="2800" dirty="0" smtClean="0">
                <a:latin typeface="Arial" charset="0"/>
                <a:cs typeface="Arial" charset="0"/>
              </a:rPr>
              <a:t>a</a:t>
            </a:r>
            <a:r>
              <a:rPr lang="en-IN" altLang="en-US" sz="2800" dirty="0" smtClean="0">
                <a:latin typeface="Arial" charset="0"/>
                <a:cs typeface="Arial" charset="0"/>
              </a:rPr>
              <a:t> motor</a:t>
            </a:r>
            <a:r>
              <a:rPr lang="tr-TR" altLang="en-US" sz="2800" dirty="0" smtClean="0">
                <a:latin typeface="Arial" charset="0"/>
                <a:cs typeface="Arial" charset="0"/>
              </a:rPr>
              <a:t> or </a:t>
            </a:r>
            <a:r>
              <a:rPr lang="tr-TR" altLang="en-US" sz="2800" dirty="0">
                <a:latin typeface="Arial" charset="0"/>
                <a:cs typeface="Arial" charset="0"/>
              </a:rPr>
              <a:t>pulley, and the other shaft is driving another device. In a drill, for instance, one shaft is driven by a motor and the other is driving a drill chuck. The clutch connects the two shafts so that they can either be locked together and spin at the same speed, or be decoupled and spin at different speeds.</a:t>
            </a:r>
          </a:p>
          <a:p>
            <a:pPr marL="0" lvl="0" indent="0" algn="just" fontAlgn="base">
              <a:spcBef>
                <a:spcPct val="0"/>
              </a:spcBef>
              <a:spcAft>
                <a:spcPct val="0"/>
              </a:spcAft>
              <a:buNone/>
            </a:pPr>
            <a:endParaRPr lang="tr-TR" altLang="en-US" dirty="0">
              <a:latin typeface="Arial" charset="0"/>
              <a:cs typeface="Arial" charset="0"/>
            </a:endParaRPr>
          </a:p>
          <a:p>
            <a:pPr marL="0" indent="0">
              <a:buNone/>
            </a:pPr>
            <a:endParaRPr lang="en-IN" dirty="0"/>
          </a:p>
        </p:txBody>
      </p:sp>
    </p:spTree>
    <p:extLst>
      <p:ext uri="{BB962C8B-B14F-4D97-AF65-F5344CB8AC3E}">
        <p14:creationId xmlns:p14="http://schemas.microsoft.com/office/powerpoint/2010/main" xmlns="" val="1352260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2" name="Title 1"/>
          <p:cNvSpPr>
            <a:spLocks noGrp="1"/>
          </p:cNvSpPr>
          <p:nvPr>
            <p:ph type="title"/>
          </p:nvPr>
        </p:nvSpPr>
        <p:spPr/>
        <p:txBody>
          <a:bodyPr/>
          <a:lstStyle/>
          <a:p>
            <a:endParaRPr lang="en-IN"/>
          </a:p>
        </p:txBody>
      </p:sp>
      <p:pic>
        <p:nvPicPr>
          <p:cNvPr id="6146" name="Picture 2"/>
          <p:cNvPicPr>
            <a:picLocks noChangeAspect="1" noChangeArrowheads="1"/>
          </p:cNvPicPr>
          <p:nvPr/>
        </p:nvPicPr>
        <p:blipFill>
          <a:blip r:embed="rId2" cstate="print"/>
          <a:srcRect/>
          <a:stretch>
            <a:fillRect/>
          </a:stretch>
        </p:blipFill>
        <p:spPr bwMode="auto">
          <a:xfrm>
            <a:off x="0" y="-14290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2" name="Title 1"/>
          <p:cNvSpPr>
            <a:spLocks noGrp="1"/>
          </p:cNvSpPr>
          <p:nvPr>
            <p:ph type="title"/>
          </p:nvPr>
        </p:nvSpPr>
        <p:spPr/>
        <p:txBody>
          <a:bodyPr/>
          <a:lstStyle/>
          <a:p>
            <a:endParaRPr lang="en-IN"/>
          </a:p>
        </p:txBody>
      </p:sp>
      <p:pic>
        <p:nvPicPr>
          <p:cNvPr id="7170"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2" name="Title 1"/>
          <p:cNvSpPr>
            <a:spLocks noGrp="1"/>
          </p:cNvSpPr>
          <p:nvPr>
            <p:ph type="title"/>
          </p:nvPr>
        </p:nvSpPr>
        <p:spPr/>
        <p:txBody>
          <a:bodyPr/>
          <a:lstStyle/>
          <a:p>
            <a:endParaRPr lang="en-IN"/>
          </a:p>
        </p:txBody>
      </p:sp>
      <p:pic>
        <p:nvPicPr>
          <p:cNvPr id="10242" name="Picture 2"/>
          <p:cNvPicPr>
            <a:picLocks noChangeAspect="1" noChangeArrowheads="1"/>
          </p:cNvPicPr>
          <p:nvPr/>
        </p:nvPicPr>
        <p:blipFill>
          <a:blip r:embed="rId2" cstate="print"/>
          <a:srcRect/>
          <a:stretch>
            <a:fillRect/>
          </a:stretch>
        </p:blipFill>
        <p:spPr bwMode="auto">
          <a:xfrm>
            <a:off x="0" y="0"/>
            <a:ext cx="9144000" cy="666936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2" name="Title 1"/>
          <p:cNvSpPr>
            <a:spLocks noGrp="1"/>
          </p:cNvSpPr>
          <p:nvPr>
            <p:ph type="title"/>
          </p:nvPr>
        </p:nvSpPr>
        <p:spPr/>
        <p:txBody>
          <a:bodyPr/>
          <a:lstStyle/>
          <a:p>
            <a:endParaRPr lang="en-IN"/>
          </a:p>
        </p:txBody>
      </p:sp>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3447869"/>
          </a:xfrm>
        </p:spPr>
        <p:txBody>
          <a:bodyPr/>
          <a:lstStyle/>
          <a:p>
            <a:endParaRPr lang="en-IN" dirty="0"/>
          </a:p>
        </p:txBody>
      </p:sp>
      <p:sp>
        <p:nvSpPr>
          <p:cNvPr id="2" name="Title 1"/>
          <p:cNvSpPr>
            <a:spLocks noGrp="1"/>
          </p:cNvSpPr>
          <p:nvPr>
            <p:ph type="title"/>
          </p:nvPr>
        </p:nvSpPr>
        <p:spPr/>
        <p:txBody>
          <a:bodyPr/>
          <a:lstStyle/>
          <a:p>
            <a:endParaRPr lang="en-IN"/>
          </a:p>
        </p:txBody>
      </p:sp>
      <p:pic>
        <p:nvPicPr>
          <p:cNvPr id="12290" name="Picture 2"/>
          <p:cNvPicPr>
            <a:picLocks noChangeAspect="1" noChangeArrowheads="1"/>
          </p:cNvPicPr>
          <p:nvPr/>
        </p:nvPicPr>
        <p:blipFill>
          <a:blip r:embed="rId2" cstate="print"/>
          <a:srcRect/>
          <a:stretch>
            <a:fillRect/>
          </a:stretch>
        </p:blipFill>
        <p:spPr bwMode="auto">
          <a:xfrm>
            <a:off x="0" y="404664"/>
            <a:ext cx="8748464" cy="404351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395536" y="1"/>
            <a:ext cx="8208912" cy="3857628"/>
          </a:xfrm>
          <a:prstGeom prst="rect">
            <a:avLst/>
          </a:prstGeom>
          <a:noFill/>
          <a:ln w="9525">
            <a:noFill/>
            <a:miter lim="800000"/>
            <a:headEnd/>
            <a:tailEnd/>
          </a:ln>
        </p:spPr>
      </p:pic>
      <p:pic>
        <p:nvPicPr>
          <p:cNvPr id="15362" name="Picture 2" descr="https://upload.wikimedia.org/wikipedia/commons/thumb/8/83/Cone_clutch.svg/220px-Cone_clutch.svg.png"/>
          <p:cNvPicPr>
            <a:picLocks noChangeAspect="1" noChangeArrowheads="1"/>
          </p:cNvPicPr>
          <p:nvPr/>
        </p:nvPicPr>
        <p:blipFill>
          <a:blip r:embed="rId3"/>
          <a:srcRect/>
          <a:stretch>
            <a:fillRect/>
          </a:stretch>
        </p:blipFill>
        <p:spPr bwMode="auto">
          <a:xfrm>
            <a:off x="2786050" y="3786190"/>
            <a:ext cx="6357950" cy="307181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0" y="0"/>
            <a:ext cx="9144000" cy="6669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2" name="Title 1"/>
          <p:cNvSpPr>
            <a:spLocks noGrp="1"/>
          </p:cNvSpPr>
          <p:nvPr>
            <p:ph type="title"/>
          </p:nvPr>
        </p:nvSpPr>
        <p:spPr/>
        <p:txBody>
          <a:bodyPr/>
          <a:lstStyle/>
          <a:p>
            <a:endParaRPr lang="en-IN"/>
          </a:p>
        </p:txBody>
      </p:sp>
      <p:pic>
        <p:nvPicPr>
          <p:cNvPr id="15362" name="Picture 2"/>
          <p:cNvPicPr>
            <a:picLocks noChangeAspect="1" noChangeArrowheads="1"/>
          </p:cNvPicPr>
          <p:nvPr/>
        </p:nvPicPr>
        <p:blipFill>
          <a:blip r:embed="rId2" cstate="print"/>
          <a:srcRect/>
          <a:stretch>
            <a:fillRect/>
          </a:stretch>
        </p:blipFill>
        <p:spPr bwMode="auto">
          <a:xfrm>
            <a:off x="0" y="0"/>
            <a:ext cx="8964488" cy="66693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a:t>A clutch is a machine member used to connect </a:t>
            </a:r>
            <a:r>
              <a:rPr lang="en-IN" dirty="0" smtClean="0"/>
              <a:t>a driving </a:t>
            </a:r>
            <a:r>
              <a:rPr lang="en-IN" dirty="0"/>
              <a:t>shaft to a driven shaft so that the driven shaft </a:t>
            </a:r>
            <a:r>
              <a:rPr lang="en-IN" dirty="0" smtClean="0"/>
              <a:t>may be </a:t>
            </a:r>
            <a:r>
              <a:rPr lang="en-IN" dirty="0"/>
              <a:t>started or stopped at will, without stopping the </a:t>
            </a:r>
            <a:r>
              <a:rPr lang="en-IN" dirty="0" smtClean="0"/>
              <a:t>driving shaft</a:t>
            </a:r>
            <a:r>
              <a:rPr lang="en-IN" dirty="0"/>
              <a:t>. The use of a clutch is mostly found in automobiles. </a:t>
            </a:r>
            <a:r>
              <a:rPr lang="en-IN" dirty="0" smtClean="0"/>
              <a:t>A little consideration </a:t>
            </a:r>
            <a:r>
              <a:rPr lang="en-IN" dirty="0"/>
              <a:t>will show that in order to change </a:t>
            </a:r>
            <a:r>
              <a:rPr lang="en-IN" dirty="0" smtClean="0"/>
              <a:t>gears or </a:t>
            </a:r>
            <a:r>
              <a:rPr lang="en-IN" dirty="0"/>
              <a:t>to stop the vehicle, it is required that the driven </a:t>
            </a:r>
            <a:r>
              <a:rPr lang="en-IN" dirty="0" smtClean="0"/>
              <a:t>shaft should </a:t>
            </a:r>
            <a:r>
              <a:rPr lang="en-IN" dirty="0"/>
              <a:t>stop, but the engine should continue to run. It </a:t>
            </a:r>
            <a:r>
              <a:rPr lang="en-IN" dirty="0" smtClean="0"/>
              <a:t>is, therefore</a:t>
            </a:r>
            <a:r>
              <a:rPr lang="en-IN" dirty="0"/>
              <a:t>, necessary that the driven shaft should </a:t>
            </a:r>
            <a:r>
              <a:rPr lang="en-IN" dirty="0" smtClean="0"/>
              <a:t>be disengaged </a:t>
            </a:r>
            <a:r>
              <a:rPr lang="en-IN" dirty="0"/>
              <a:t>from the driving shaft. The engagement </a:t>
            </a:r>
            <a:r>
              <a:rPr lang="en-IN" dirty="0" smtClean="0"/>
              <a:t>and disengagement </a:t>
            </a:r>
            <a:r>
              <a:rPr lang="en-IN" dirty="0"/>
              <a:t>of the shafts is obtained by means of a </a:t>
            </a:r>
            <a:r>
              <a:rPr lang="en-IN" dirty="0" smtClean="0"/>
              <a:t>clutch which </a:t>
            </a:r>
            <a:r>
              <a:rPr lang="en-IN" dirty="0"/>
              <a:t>is operated by a </a:t>
            </a:r>
            <a:r>
              <a:rPr lang="en-IN" dirty="0" smtClean="0"/>
              <a:t>lever.</a:t>
            </a:r>
            <a:endParaRPr lang="en-IN" dirty="0"/>
          </a:p>
        </p:txBody>
      </p:sp>
      <p:sp>
        <p:nvSpPr>
          <p:cNvPr id="2" name="Title 1"/>
          <p:cNvSpPr>
            <a:spLocks noGrp="1"/>
          </p:cNvSpPr>
          <p:nvPr>
            <p:ph type="title"/>
          </p:nvPr>
        </p:nvSpPr>
        <p:spPr/>
        <p:txBody>
          <a:bodyPr/>
          <a:lstStyle/>
          <a:p>
            <a:r>
              <a:rPr lang="en-IN" dirty="0" smtClean="0"/>
              <a:t>Clutches</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2" name="Title 1"/>
          <p:cNvSpPr>
            <a:spLocks noGrp="1"/>
          </p:cNvSpPr>
          <p:nvPr>
            <p:ph type="title"/>
          </p:nvPr>
        </p:nvSpPr>
        <p:spPr/>
        <p:txBody>
          <a:bodyPr/>
          <a:lstStyle/>
          <a:p>
            <a:endParaRPr lang="en-IN"/>
          </a:p>
        </p:txBody>
      </p:sp>
      <p:pic>
        <p:nvPicPr>
          <p:cNvPr id="16386" name="Picture 2"/>
          <p:cNvPicPr>
            <a:picLocks noChangeAspect="1" noChangeArrowheads="1"/>
          </p:cNvPicPr>
          <p:nvPr/>
        </p:nvPicPr>
        <p:blipFill>
          <a:blip r:embed="rId2" cstate="print"/>
          <a:srcRect/>
          <a:stretch>
            <a:fillRect/>
          </a:stretch>
        </p:blipFill>
        <p:spPr bwMode="auto">
          <a:xfrm>
            <a:off x="0" y="0"/>
            <a:ext cx="8964488" cy="652534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pic>
        <p:nvPicPr>
          <p:cNvPr id="17410" name="Picture 2"/>
          <p:cNvPicPr>
            <a:picLocks noChangeAspect="1" noChangeArrowheads="1"/>
          </p:cNvPicPr>
          <p:nvPr/>
        </p:nvPicPr>
        <p:blipFill>
          <a:blip r:embed="rId2" cstate="print"/>
          <a:srcRect/>
          <a:stretch>
            <a:fillRect/>
          </a:stretch>
        </p:blipFill>
        <p:spPr bwMode="auto">
          <a:xfrm>
            <a:off x="214282" y="357166"/>
            <a:ext cx="8588055" cy="529719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2" name="Title 1"/>
          <p:cNvSpPr>
            <a:spLocks noGrp="1"/>
          </p:cNvSpPr>
          <p:nvPr>
            <p:ph type="title"/>
          </p:nvPr>
        </p:nvSpPr>
        <p:spPr/>
        <p:txBody>
          <a:bodyPr/>
          <a:lstStyle/>
          <a:p>
            <a:endParaRPr lang="en-IN"/>
          </a:p>
        </p:txBody>
      </p:sp>
      <p:pic>
        <p:nvPicPr>
          <p:cNvPr id="18434" name="Picture 2"/>
          <p:cNvPicPr>
            <a:picLocks noChangeAspect="1" noChangeArrowheads="1"/>
          </p:cNvPicPr>
          <p:nvPr/>
        </p:nvPicPr>
        <p:blipFill>
          <a:blip r:embed="rId2" cstate="print"/>
          <a:srcRect/>
          <a:stretch>
            <a:fillRect/>
          </a:stretch>
        </p:blipFill>
        <p:spPr bwMode="auto">
          <a:xfrm>
            <a:off x="0" y="188641"/>
            <a:ext cx="9143999" cy="565494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srcRect/>
          <a:stretch>
            <a:fillRect/>
          </a:stretch>
        </p:blipFill>
        <p:spPr bwMode="auto">
          <a:xfrm>
            <a:off x="323528" y="188640"/>
            <a:ext cx="8640960" cy="5550966"/>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srcRect/>
          <a:stretch>
            <a:fillRect/>
          </a:stretch>
        </p:blipFill>
        <p:spPr bwMode="auto">
          <a:xfrm>
            <a:off x="0" y="188640"/>
            <a:ext cx="9144000" cy="666936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IN"/>
          </a:p>
        </p:txBody>
      </p:sp>
      <p:sp>
        <p:nvSpPr>
          <p:cNvPr id="2" name="Title 1"/>
          <p:cNvSpPr>
            <a:spLocks noGrp="1"/>
          </p:cNvSpPr>
          <p:nvPr>
            <p:ph type="title"/>
          </p:nvPr>
        </p:nvSpPr>
        <p:spPr/>
        <p:txBody>
          <a:bodyPr/>
          <a:lstStyle/>
          <a:p>
            <a:endParaRPr lang="en-IN"/>
          </a:p>
        </p:txBody>
      </p:sp>
      <p:pic>
        <p:nvPicPr>
          <p:cNvPr id="2253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cstate="print"/>
          <a:srcRect/>
          <a:stretch>
            <a:fillRect/>
          </a:stretch>
        </p:blipFill>
        <p:spPr bwMode="auto">
          <a:xfrm>
            <a:off x="0" y="0"/>
            <a:ext cx="9396535"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cstate="print"/>
          <a:srcRect/>
          <a:stretch>
            <a:fillRect/>
          </a:stretch>
        </p:blipFill>
        <p:spPr bwMode="auto">
          <a:xfrm>
            <a:off x="0" y="188640"/>
            <a:ext cx="9144000" cy="666936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bwMode="auto">
          <a:xfrm>
            <a:off x="0" y="260648"/>
            <a:ext cx="8964488" cy="573613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Automobile module ii"/>
          <p:cNvPicPr>
            <a:picLocks noChangeAspect="1" noChangeArrowheads="1"/>
          </p:cNvPicPr>
          <p:nvPr/>
        </p:nvPicPr>
        <p:blipFill>
          <a:blip r:embed="rId2"/>
          <a:srcRect/>
          <a:stretch>
            <a:fillRect/>
          </a:stretch>
        </p:blipFill>
        <p:spPr bwMode="auto">
          <a:xfrm>
            <a:off x="0" y="0"/>
            <a:ext cx="9144000" cy="557214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cstate="print"/>
          <a:srcRect/>
          <a:stretch>
            <a:fillRect/>
          </a:stretch>
        </p:blipFill>
        <p:spPr bwMode="auto">
          <a:xfrm>
            <a:off x="179512" y="332656"/>
            <a:ext cx="8964488" cy="48592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MAIN PARTS OF CLUTCH</a:t>
            </a:r>
            <a:endParaRPr lang="en-IN" dirty="0"/>
          </a:p>
        </p:txBody>
      </p:sp>
      <p:sp>
        <p:nvSpPr>
          <p:cNvPr id="3" name="Content Placeholder 2"/>
          <p:cNvSpPr>
            <a:spLocks noGrp="1"/>
          </p:cNvSpPr>
          <p:nvPr>
            <p:ph idx="1"/>
          </p:nvPr>
        </p:nvSpPr>
        <p:spPr/>
        <p:txBody>
          <a:bodyPr>
            <a:normAutofit fontScale="85000" lnSpcReduction="20000"/>
          </a:bodyPr>
          <a:lstStyle/>
          <a:p>
            <a:r>
              <a:rPr lang="en-IN" dirty="0"/>
              <a:t>It consists of </a:t>
            </a:r>
          </a:p>
          <a:p>
            <a:r>
              <a:rPr lang="en-IN" dirty="0"/>
              <a:t>(a) a driving member, </a:t>
            </a:r>
          </a:p>
          <a:p>
            <a:r>
              <a:rPr lang="en-IN" dirty="0"/>
              <a:t>(b) a driven member, and </a:t>
            </a:r>
          </a:p>
          <a:p>
            <a:r>
              <a:rPr lang="en-IN" dirty="0"/>
              <a:t>(c) an operating member. </a:t>
            </a:r>
          </a:p>
          <a:p>
            <a:endParaRPr lang="en-IN" dirty="0"/>
          </a:p>
          <a:p>
            <a:r>
              <a:rPr lang="en-IN" dirty="0"/>
              <a:t>Driving member has a flywheel which is mounted on the engine crankshaft. A disc is bolted to flywheel which is known as pressure plate or driving disc. </a:t>
            </a:r>
          </a:p>
          <a:p>
            <a:r>
              <a:rPr lang="en-IN" dirty="0"/>
              <a:t>The driven member is a disc called clutch plate. This plate can slide freely to and fro on the clutch shaft. </a:t>
            </a:r>
          </a:p>
          <a:p>
            <a:r>
              <a:rPr lang="en-IN" dirty="0"/>
              <a:t>The operating member consists of a pedal or lever which can be pressed to disengaged the driving and driven plate. </a:t>
            </a:r>
          </a:p>
        </p:txBody>
      </p:sp>
    </p:spTree>
    <p:extLst>
      <p:ext uri="{BB962C8B-B14F-4D97-AF65-F5344CB8AC3E}">
        <p14:creationId xmlns:p14="http://schemas.microsoft.com/office/powerpoint/2010/main" xmlns="" val="3990051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b="1" dirty="0"/>
              <a:t>1. Positive </a:t>
            </a:r>
            <a:r>
              <a:rPr lang="en-IN" b="1" dirty="0" smtClean="0"/>
              <a:t>clutches</a:t>
            </a:r>
          </a:p>
          <a:p>
            <a:pPr>
              <a:buNone/>
            </a:pPr>
            <a:r>
              <a:rPr lang="en-IN" b="1" dirty="0" smtClean="0"/>
              <a:t>2</a:t>
            </a:r>
            <a:r>
              <a:rPr lang="en-IN" b="1" dirty="0"/>
              <a:t>. Friction </a:t>
            </a:r>
            <a:r>
              <a:rPr lang="en-IN" b="1" dirty="0" smtClean="0"/>
              <a:t>clutches</a:t>
            </a:r>
            <a:endParaRPr lang="en-IN" dirty="0"/>
          </a:p>
        </p:txBody>
      </p:sp>
      <p:sp>
        <p:nvSpPr>
          <p:cNvPr id="2" name="Title 1"/>
          <p:cNvSpPr>
            <a:spLocks noGrp="1"/>
          </p:cNvSpPr>
          <p:nvPr>
            <p:ph type="title"/>
          </p:nvPr>
        </p:nvSpPr>
        <p:spPr/>
        <p:txBody>
          <a:bodyPr/>
          <a:lstStyle/>
          <a:p>
            <a:r>
              <a:rPr lang="en-IN" dirty="0" smtClean="0"/>
              <a:t>Types of Clutches</a:t>
            </a:r>
            <a:endParaRPr lang="en-IN" dirty="0"/>
          </a:p>
        </p:txBody>
      </p:sp>
      <p:sp>
        <p:nvSpPr>
          <p:cNvPr id="4" name="Rectangle 3"/>
          <p:cNvSpPr/>
          <p:nvPr/>
        </p:nvSpPr>
        <p:spPr>
          <a:xfrm>
            <a:off x="2500298" y="4786322"/>
            <a:ext cx="6215090" cy="369332"/>
          </a:xfrm>
          <a:prstGeom prst="rect">
            <a:avLst/>
          </a:prstGeom>
        </p:spPr>
        <p:txBody>
          <a:bodyPr wrap="square">
            <a:spAutoFit/>
          </a:bodyPr>
          <a:lstStyle/>
          <a:p>
            <a:r>
              <a:rPr lang="en-IN" dirty="0" smtClean="0"/>
              <a:t>https://www.youtube.com/watch?v=8Jr44ybyS7U</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8670"/>
            <a:ext cx="8786842" cy="5500726"/>
          </a:xfrm>
        </p:spPr>
        <p:txBody>
          <a:bodyPr>
            <a:normAutofit fontScale="70000" lnSpcReduction="20000"/>
          </a:bodyPr>
          <a:lstStyle/>
          <a:p>
            <a:r>
              <a:rPr lang="en-IN" dirty="0"/>
              <a:t>The positive clutches are used when a positive drive is required. The simplest type of a </a:t>
            </a:r>
            <a:r>
              <a:rPr lang="en-IN" dirty="0" smtClean="0"/>
              <a:t>positive clutch </a:t>
            </a:r>
            <a:r>
              <a:rPr lang="en-IN" dirty="0"/>
              <a:t>is a </a:t>
            </a:r>
            <a:r>
              <a:rPr lang="en-IN" b="1" i="1" dirty="0"/>
              <a:t>jaw or claw clutch. The jaw clutch permits one shaft to drive another through a </a:t>
            </a:r>
            <a:r>
              <a:rPr lang="en-IN" b="1" i="1" dirty="0" smtClean="0"/>
              <a:t>direct </a:t>
            </a:r>
            <a:r>
              <a:rPr lang="en-IN" dirty="0" smtClean="0"/>
              <a:t>contact </a:t>
            </a:r>
            <a:r>
              <a:rPr lang="en-IN" dirty="0"/>
              <a:t>of interlocking jaws. It consists of two halves, one of which is permanently fastened to </a:t>
            </a:r>
            <a:r>
              <a:rPr lang="en-IN" dirty="0" smtClean="0"/>
              <a:t>the </a:t>
            </a:r>
            <a:r>
              <a:rPr lang="en-IN" b="1" dirty="0" smtClean="0"/>
              <a:t>Fig</a:t>
            </a:r>
            <a:r>
              <a:rPr lang="en-IN" b="1" dirty="0"/>
              <a:t>. </a:t>
            </a:r>
            <a:r>
              <a:rPr lang="en-IN" b="1" dirty="0" smtClean="0"/>
              <a:t>24.1. Jaw clutches </a:t>
            </a:r>
            <a:r>
              <a:rPr lang="en-IN" dirty="0" smtClean="0"/>
              <a:t>driving </a:t>
            </a:r>
            <a:r>
              <a:rPr lang="en-IN" dirty="0"/>
              <a:t>shaft by a sunk key. The other half of the clutch is movable and it is free to slide axially on </a:t>
            </a:r>
            <a:r>
              <a:rPr lang="en-IN" dirty="0" smtClean="0"/>
              <a:t>the  driven </a:t>
            </a:r>
            <a:r>
              <a:rPr lang="en-IN" dirty="0"/>
              <a:t>shaft, but it is prevented from turning relatively to its shaft by means of feather key. The </a:t>
            </a:r>
            <a:r>
              <a:rPr lang="en-IN" dirty="0" smtClean="0"/>
              <a:t>jaws of </a:t>
            </a:r>
            <a:r>
              <a:rPr lang="en-IN" dirty="0"/>
              <a:t>the clutch may be of square type as shown in Fig. 24.1 (</a:t>
            </a:r>
            <a:r>
              <a:rPr lang="en-IN" i="1" dirty="0"/>
              <a:t>a) or of spiral type as shown in Fig. 24.1 (b).</a:t>
            </a:r>
          </a:p>
          <a:p>
            <a:r>
              <a:rPr lang="en-IN" dirty="0"/>
              <a:t>A square jaw type is used where engagement </a:t>
            </a:r>
            <a:r>
              <a:rPr lang="en-IN" dirty="0" smtClean="0"/>
              <a:t>and  disengagement </a:t>
            </a:r>
            <a:r>
              <a:rPr lang="en-IN" dirty="0"/>
              <a:t>in motion and under load </a:t>
            </a:r>
            <a:r>
              <a:rPr lang="en-IN" dirty="0" smtClean="0"/>
              <a:t>is not </a:t>
            </a:r>
            <a:r>
              <a:rPr lang="en-IN" dirty="0"/>
              <a:t>necessary. This type of clutch will transmit power in either direction of rotation. The spiral </a:t>
            </a:r>
            <a:r>
              <a:rPr lang="en-IN" dirty="0" smtClean="0"/>
              <a:t>jaws may </a:t>
            </a:r>
            <a:r>
              <a:rPr lang="en-IN" dirty="0"/>
              <a:t>be left-hand or right-hand, because power transmitted by them is in one direction only. This </a:t>
            </a:r>
            <a:r>
              <a:rPr lang="en-IN" dirty="0" smtClean="0"/>
              <a:t>type of </a:t>
            </a:r>
            <a:r>
              <a:rPr lang="en-IN" dirty="0"/>
              <a:t>clutch is occasionally used where the clutch must be engaged and disengaged while in motion. </a:t>
            </a:r>
            <a:r>
              <a:rPr lang="en-IN" dirty="0" smtClean="0"/>
              <a:t>The use </a:t>
            </a:r>
            <a:r>
              <a:rPr lang="en-IN" dirty="0"/>
              <a:t>of jaw clutches are frequently applied to sprocket wheels, gears and pulleys. In such a case, </a:t>
            </a:r>
            <a:r>
              <a:rPr lang="en-IN" dirty="0" smtClean="0"/>
              <a:t>the non-sliding </a:t>
            </a:r>
            <a:r>
              <a:rPr lang="en-IN" dirty="0"/>
              <a:t>part is made integral with the hub</a:t>
            </a:r>
          </a:p>
        </p:txBody>
      </p:sp>
      <p:sp>
        <p:nvSpPr>
          <p:cNvPr id="2" name="Title 1"/>
          <p:cNvSpPr>
            <a:spLocks noGrp="1"/>
          </p:cNvSpPr>
          <p:nvPr>
            <p:ph type="title"/>
          </p:nvPr>
        </p:nvSpPr>
        <p:spPr>
          <a:xfrm>
            <a:off x="285720" y="0"/>
            <a:ext cx="8229600" cy="1143000"/>
          </a:xfrm>
        </p:spPr>
        <p:txBody>
          <a:bodyPr/>
          <a:lstStyle/>
          <a:p>
            <a:r>
              <a:rPr lang="en-IN" dirty="0" err="1" smtClean="0"/>
              <a:t>Postive</a:t>
            </a:r>
            <a:r>
              <a:rPr lang="en-IN" dirty="0" smtClean="0"/>
              <a:t> clutches</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p:txBody>
          <a:bodyPr/>
          <a:lstStyle/>
          <a:p>
            <a:endParaRPr lang="en-IN"/>
          </a:p>
        </p:txBody>
      </p:sp>
      <p:pic>
        <p:nvPicPr>
          <p:cNvPr id="4" name="Picture 3"/>
          <p:cNvPicPr>
            <a:picLocks noChangeAspect="1" noChangeArrowheads="1"/>
          </p:cNvPicPr>
          <p:nvPr/>
        </p:nvPicPr>
        <p:blipFill>
          <a:blip r:embed="rId2" cstate="print"/>
          <a:srcRect/>
          <a:stretch>
            <a:fillRect/>
          </a:stretch>
        </p:blipFill>
        <p:spPr bwMode="auto">
          <a:xfrm>
            <a:off x="0" y="1071546"/>
            <a:ext cx="9144000" cy="464347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Title 2"/>
          <p:cNvSpPr>
            <a:spLocks noGrp="1"/>
          </p:cNvSpPr>
          <p:nvPr>
            <p:ph type="title"/>
          </p:nvPr>
        </p:nvSpPr>
        <p:spPr/>
        <p:txBody>
          <a:bodyPr/>
          <a:lstStyle/>
          <a:p>
            <a:endParaRPr lang="en-IN"/>
          </a:p>
        </p:txBody>
      </p:sp>
      <p:pic>
        <p:nvPicPr>
          <p:cNvPr id="1026" name="Picture 2"/>
          <p:cNvPicPr>
            <a:picLocks noChangeAspect="1" noChangeArrowheads="1"/>
          </p:cNvPicPr>
          <p:nvPr/>
        </p:nvPicPr>
        <p:blipFill>
          <a:blip r:embed="rId2"/>
          <a:srcRect/>
          <a:stretch>
            <a:fillRect/>
          </a:stretch>
        </p:blipFill>
        <p:spPr bwMode="auto">
          <a:xfrm>
            <a:off x="285720" y="285728"/>
            <a:ext cx="8501122" cy="5643601"/>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813</TotalTime>
  <Words>1509</Words>
  <Application>Microsoft Office PowerPoint</Application>
  <PresentationFormat>On-screen Show (4:3)</PresentationFormat>
  <Paragraphs>62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Clutches</vt:lpstr>
      <vt:lpstr>WHY DO WE NEED CLUTCH</vt:lpstr>
      <vt:lpstr>Clutches</vt:lpstr>
      <vt:lpstr>Slide 4</vt:lpstr>
      <vt:lpstr>MAIN PARTS OF CLUTCH</vt:lpstr>
      <vt:lpstr>Types of Clutches</vt:lpstr>
      <vt:lpstr>Postive clutches</vt:lpstr>
      <vt:lpstr>Slide 8</vt:lpstr>
      <vt:lpstr>Slide 9</vt:lpstr>
      <vt:lpstr>Friction Clutches</vt:lpstr>
      <vt:lpstr>Considerations in Designing a Friction Clutch</vt:lpstr>
      <vt:lpstr>Types of Friction Clutches</vt:lpstr>
      <vt:lpstr>Single Disc or Plate Clutch</vt:lpstr>
      <vt:lpstr>Slide 14</vt:lpstr>
      <vt:lpstr>Slide 15</vt:lpstr>
      <vt:lpstr>Slide 16</vt:lpstr>
      <vt:lpstr>Design of Disc Clutch</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Clutches</dc:title>
  <dc:creator>Malik Abubakar</dc:creator>
  <cp:lastModifiedBy>Malik</cp:lastModifiedBy>
  <cp:revision>46</cp:revision>
  <dcterms:created xsi:type="dcterms:W3CDTF">2016-04-22T14:12:12Z</dcterms:created>
  <dcterms:modified xsi:type="dcterms:W3CDTF">2020-04-23T10:48:38Z</dcterms:modified>
</cp:coreProperties>
</file>