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81" r:id="rId12"/>
    <p:sldId id="282" r:id="rId13"/>
    <p:sldId id="283" r:id="rId14"/>
    <p:sldId id="284" r:id="rId15"/>
    <p:sldId id="285" r:id="rId16"/>
    <p:sldId id="286" r:id="rId17"/>
    <p:sldId id="287" r:id="rId18"/>
    <p:sldId id="288" r:id="rId19"/>
    <p:sldId id="289" r:id="rId20"/>
    <p:sldId id="290" r:id="rId21"/>
    <p:sldId id="266" r:id="rId22"/>
    <p:sldId id="267" r:id="rId23"/>
    <p:sldId id="268" r:id="rId24"/>
    <p:sldId id="269" r:id="rId25"/>
    <p:sldId id="270" r:id="rId26"/>
    <p:sldId id="271" r:id="rId27"/>
    <p:sldId id="272" r:id="rId28"/>
    <p:sldId id="273" r:id="rId29"/>
    <p:sldId id="274" r:id="rId30"/>
    <p:sldId id="27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FAEF9944-A4F6-4C59-AEBD-678D6480B8EA}" type="slidenum">
              <a:rPr lang="en-US" smtClean="0"/>
              <a:pPr/>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111802723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62153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9013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73563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BB02557A-7053-4340-A874-8AB926A8EDA1}" type="datetimeFigureOut">
              <a:rPr lang="en-US" smtClean="0"/>
              <a:pPr/>
              <a:t>6/15/2021</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FAEF9944-A4F6-4C59-AEBD-678D6480B8EA}" type="slidenum">
              <a:rPr lang="en-US" smtClean="0"/>
              <a:pPr/>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932156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97686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3741559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861507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BB02557A-7053-4340-A874-8AB926A8EDA1}" type="datetimeFigureOut">
              <a:rPr lang="en-US" smtClean="0"/>
              <a:t>6/15/2021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EF9944-A4F6-4C59-AEBD-678D6480B8EA}" type="slidenum">
              <a:rPr lang="en-US" smtClean="0"/>
              <a:t>‹#›</a:t>
            </a:fld>
            <a:endParaRPr lang="en-US" dirty="0"/>
          </a:p>
        </p:txBody>
      </p:sp>
    </p:spTree>
    <p:extLst>
      <p:ext uri="{BB962C8B-B14F-4D97-AF65-F5344CB8AC3E}">
        <p14:creationId xmlns:p14="http://schemas.microsoft.com/office/powerpoint/2010/main" val="2077129836"/>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BB02557A-7053-4340-A874-8AB926A8EDA1}" type="datetimeFigureOut">
              <a:rPr lang="en-US" smtClean="0"/>
              <a:pPr/>
              <a:t>6/15/2021</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436168127"/>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BB02557A-7053-4340-A874-8AB926A8EDA1}" type="datetimeFigureOut">
              <a:rPr lang="en-US" smtClean="0"/>
              <a:pPr/>
              <a:t>6/15/2021</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1952123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B02557A-7053-4340-A874-8AB926A8EDA1}" type="datetimeFigureOut">
              <a:rPr lang="en-US" smtClean="0"/>
              <a:pPr/>
              <a:t>6/15/2021</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FAEF9944-A4F6-4C59-AEBD-678D6480B8EA}"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61416641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37318" y="1023867"/>
            <a:ext cx="4249882" cy="3349641"/>
          </a:xfrm>
        </p:spPr>
        <p:txBody>
          <a:bodyPr anchor="ctr">
            <a:normAutofit/>
          </a:bodyPr>
          <a:lstStyle/>
          <a:p>
            <a:pPr algn="ctr"/>
            <a:r>
              <a:rPr lang="en-US" sz="4400" b="1" dirty="0"/>
              <a:t>Philosophical Paradigms of Education</a:t>
            </a:r>
            <a:endParaRPr lang="en-US" sz="4400" dirty="0"/>
          </a:p>
        </p:txBody>
      </p:sp>
    </p:spTree>
    <p:extLst>
      <p:ext uri="{BB962C8B-B14F-4D97-AF65-F5344CB8AC3E}">
        <p14:creationId xmlns:p14="http://schemas.microsoft.com/office/powerpoint/2010/main" val="2564389437"/>
      </p:ext>
    </p:extLst>
  </p:cSld>
  <p:clrMapOvr>
    <a:masterClrMapping/>
  </p:clrMapOvr>
  <p:transition spd="slow">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Philosophy is Comprehensive Synthetic Science</a:t>
            </a:r>
          </a:p>
        </p:txBody>
      </p:sp>
      <p:sp>
        <p:nvSpPr>
          <p:cNvPr id="3" name="Content Placeholder 2"/>
          <p:cNvSpPr>
            <a:spLocks noGrp="1"/>
          </p:cNvSpPr>
          <p:nvPr>
            <p:ph idx="1"/>
          </p:nvPr>
        </p:nvSpPr>
        <p:spPr>
          <a:xfrm>
            <a:off x="2753591" y="2202873"/>
            <a:ext cx="9438409" cy="4655127"/>
          </a:xfrm>
        </p:spPr>
        <p:txBody>
          <a:bodyPr>
            <a:normAutofit/>
          </a:bodyPr>
          <a:lstStyle/>
          <a:p>
            <a:r>
              <a:rPr lang="en-US" sz="2800" dirty="0"/>
              <a:t>The following definitions of philosophy emphasize its synthetic aspect</a:t>
            </a:r>
            <a:r>
              <a:rPr lang="en-US" sz="2800" dirty="0" smtClean="0"/>
              <a:t>:</a:t>
            </a:r>
          </a:p>
          <a:p>
            <a:pPr marL="777240" lvl="1" indent="-457200">
              <a:buFont typeface="+mj-lt"/>
              <a:buAutoNum type="arabicPeriod"/>
            </a:pPr>
            <a:r>
              <a:rPr lang="en-US" sz="2400" dirty="0"/>
              <a:t>"Philosophy, like science, consists of theories of insights arrived at as a result of systematic reflection." —</a:t>
            </a:r>
            <a:r>
              <a:rPr lang="en-US" sz="2400" b="1" i="1" dirty="0"/>
              <a:t>Joseph A. Leighton</a:t>
            </a:r>
          </a:p>
          <a:p>
            <a:pPr marL="777240" lvl="1" indent="-457200">
              <a:buFont typeface="+mj-lt"/>
              <a:buAutoNum type="arabicPeriod"/>
            </a:pPr>
            <a:r>
              <a:rPr lang="en-US" sz="2400" dirty="0"/>
              <a:t>"Philosophy is concerned with everything as a universal science." </a:t>
            </a:r>
            <a:r>
              <a:rPr lang="en-US" sz="2400" b="1" i="1" dirty="0"/>
              <a:t>Herbert Spencer</a:t>
            </a:r>
          </a:p>
          <a:p>
            <a:pPr marL="777240" lvl="1" indent="-457200">
              <a:buFont typeface="+mj-lt"/>
              <a:buAutoNum type="arabicPeriod"/>
            </a:pPr>
            <a:r>
              <a:rPr lang="en-US" sz="2400" dirty="0"/>
              <a:t>"Our subject is a collection of science, such as theory of knowledge, logic, cosmology, ethics and aesthetics, as well as a unified survey." </a:t>
            </a:r>
            <a:r>
              <a:rPr lang="en-US" sz="2400" b="1" i="1" dirty="0"/>
              <a:t>Roy Wood </a:t>
            </a:r>
            <a:r>
              <a:rPr lang="en-US" sz="2400" b="1" i="1" dirty="0" err="1"/>
              <a:t>Sellars</a:t>
            </a:r>
            <a:endParaRPr lang="en-US" sz="2400" b="1" i="1" dirty="0"/>
          </a:p>
        </p:txBody>
      </p:sp>
    </p:spTree>
    <p:extLst>
      <p:ext uri="{BB962C8B-B14F-4D97-AF65-F5344CB8AC3E}">
        <p14:creationId xmlns:p14="http://schemas.microsoft.com/office/powerpoint/2010/main" val="400012929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933700" y="2129061"/>
            <a:ext cx="8770571" cy="5165357"/>
          </a:xfrm>
        </p:spPr>
        <p:txBody>
          <a:bodyPr>
            <a:noAutofit/>
          </a:bodyPr>
          <a:lstStyle/>
          <a:p>
            <a:r>
              <a:rPr lang="en-US" sz="2400" dirty="0"/>
              <a:t>The above mentioned definitions of philosophy show that while some philosophers have mainly emphasized critical philosophy, others have defined it as a synthetic </a:t>
            </a:r>
            <a:r>
              <a:rPr lang="en-US" sz="2400" dirty="0" smtClean="0"/>
              <a:t>discipline.</a:t>
            </a:r>
          </a:p>
          <a:p>
            <a:r>
              <a:rPr lang="en-US" sz="2400" dirty="0" smtClean="0"/>
              <a:t>In </a:t>
            </a:r>
            <a:r>
              <a:rPr lang="en-US" sz="2400" dirty="0"/>
              <a:t>fact, both these view-points are one-sided because philosophy is both critical as well as synthetic. Literally speaking, the word 'philosophy' involves two Greek words </a:t>
            </a:r>
            <a:r>
              <a:rPr lang="en-US" sz="2400" b="1" dirty="0"/>
              <a:t>Phil</a:t>
            </a:r>
            <a:r>
              <a:rPr lang="en-US" sz="2400" dirty="0"/>
              <a:t> meaning </a:t>
            </a:r>
            <a:r>
              <a:rPr lang="en-US" sz="2400" i="1" dirty="0"/>
              <a:t>love</a:t>
            </a:r>
            <a:r>
              <a:rPr lang="en-US" sz="2400" dirty="0"/>
              <a:t> and </a:t>
            </a:r>
            <a:r>
              <a:rPr lang="en-US" sz="2400" b="1" dirty="0"/>
              <a:t>Sophia</a:t>
            </a:r>
            <a:r>
              <a:rPr lang="en-US" sz="2400" dirty="0"/>
              <a:t> </a:t>
            </a:r>
            <a:r>
              <a:rPr lang="en-US" sz="2400" dirty="0" smtClean="0"/>
              <a:t>meaning </a:t>
            </a:r>
            <a:r>
              <a:rPr lang="en-US" sz="2400" i="1" dirty="0" smtClean="0"/>
              <a:t>knowledge</a:t>
            </a:r>
            <a:r>
              <a:rPr lang="en-US" sz="2400" dirty="0" smtClean="0"/>
              <a:t>.</a:t>
            </a:r>
          </a:p>
          <a:p>
            <a:endParaRPr lang="en-US" sz="2400" dirty="0" smtClean="0"/>
          </a:p>
        </p:txBody>
      </p:sp>
    </p:spTree>
    <p:extLst>
      <p:ext uri="{BB962C8B-B14F-4D97-AF65-F5344CB8AC3E}">
        <p14:creationId xmlns:p14="http://schemas.microsoft.com/office/powerpoint/2010/main" val="6673776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400" dirty="0"/>
              <a:t>Thus literally speaking, philosophy means love of </a:t>
            </a:r>
            <a:r>
              <a:rPr lang="en-US" sz="2400" dirty="0" smtClean="0"/>
              <a:t>wisdom.</a:t>
            </a:r>
          </a:p>
          <a:p>
            <a:r>
              <a:rPr lang="en-US" sz="2400" dirty="0" smtClean="0"/>
              <a:t>The </a:t>
            </a:r>
            <a:r>
              <a:rPr lang="en-US" sz="2400" dirty="0"/>
              <a:t>literal meaning of philosophy shows that the philosopher is constantly and everywhere engaged in the search for </a:t>
            </a:r>
            <a:r>
              <a:rPr lang="en-US" sz="2400" dirty="0" smtClean="0"/>
              <a:t>truth.</a:t>
            </a:r>
          </a:p>
          <a:p>
            <a:r>
              <a:rPr lang="en-US" sz="2400" dirty="0" smtClean="0"/>
              <a:t>He </a:t>
            </a:r>
            <a:r>
              <a:rPr lang="en-US" sz="2400" dirty="0"/>
              <a:t>does not bother so much to arrive at final conclusions and continues with his search for truth throughout his </a:t>
            </a:r>
            <a:r>
              <a:rPr lang="en-US" sz="2400" dirty="0" smtClean="0"/>
              <a:t>life. </a:t>
            </a:r>
            <a:r>
              <a:rPr lang="en-US" sz="2400" dirty="0" err="1" smtClean="0"/>
              <a:t>Hisaim</a:t>
            </a:r>
            <a:r>
              <a:rPr lang="en-US" sz="2400" dirty="0" smtClean="0"/>
              <a:t> </a:t>
            </a:r>
            <a:r>
              <a:rPr lang="en-US" sz="2400" dirty="0"/>
              <a:t>is the pursuit of truth rather than its possession (Sharma, 2002).</a:t>
            </a:r>
          </a:p>
        </p:txBody>
      </p:sp>
    </p:spTree>
    <p:extLst>
      <p:ext uri="{BB962C8B-B14F-4D97-AF65-F5344CB8AC3E}">
        <p14:creationId xmlns:p14="http://schemas.microsoft.com/office/powerpoint/2010/main" val="178706145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700" y="3397826"/>
            <a:ext cx="8770571" cy="2692077"/>
          </a:xfrm>
        </p:spPr>
        <p:txBody>
          <a:bodyPr>
            <a:normAutofit/>
          </a:bodyPr>
          <a:lstStyle/>
          <a:p>
            <a:pPr marL="0" indent="0" algn="ctr">
              <a:lnSpc>
                <a:spcPct val="99000"/>
              </a:lnSpc>
              <a:spcBef>
                <a:spcPct val="0"/>
              </a:spcBef>
              <a:buNone/>
            </a:pPr>
            <a:r>
              <a:rPr lang="en-US" sz="5400" b="1" dirty="0">
                <a:latin typeface="+mj-lt"/>
                <a:ea typeface="+mj-ea"/>
                <a:cs typeface="+mj-cs"/>
              </a:rPr>
              <a:t>Importance</a:t>
            </a:r>
            <a:r>
              <a:rPr lang="en-US" sz="5400" dirty="0">
                <a:latin typeface="+mj-lt"/>
                <a:ea typeface="+mj-ea"/>
                <a:cs typeface="+mj-cs"/>
              </a:rPr>
              <a:t> of </a:t>
            </a:r>
            <a:r>
              <a:rPr lang="en-US" sz="5400" i="1" dirty="0">
                <a:latin typeface="+mj-lt"/>
                <a:ea typeface="+mj-ea"/>
                <a:cs typeface="+mj-cs"/>
              </a:rPr>
              <a:t>Philosophy</a:t>
            </a:r>
          </a:p>
        </p:txBody>
      </p:sp>
    </p:spTree>
    <p:extLst>
      <p:ext uri="{BB962C8B-B14F-4D97-AF65-F5344CB8AC3E}">
        <p14:creationId xmlns:p14="http://schemas.microsoft.com/office/powerpoint/2010/main" val="22714359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Philosophy</a:t>
            </a:r>
            <a:endParaRPr lang="en-US" dirty="0"/>
          </a:p>
        </p:txBody>
      </p:sp>
      <p:sp>
        <p:nvSpPr>
          <p:cNvPr id="3" name="Content Placeholder 2"/>
          <p:cNvSpPr>
            <a:spLocks noGrp="1"/>
          </p:cNvSpPr>
          <p:nvPr>
            <p:ph idx="1"/>
          </p:nvPr>
        </p:nvSpPr>
        <p:spPr>
          <a:xfrm>
            <a:off x="2933700" y="2438399"/>
            <a:ext cx="8770571" cy="4128655"/>
          </a:xfrm>
        </p:spPr>
        <p:txBody>
          <a:bodyPr>
            <a:normAutofit/>
          </a:bodyPr>
          <a:lstStyle/>
          <a:p>
            <a:r>
              <a:rPr lang="en-US" sz="2400" dirty="0"/>
              <a:t>Philosophy makes a central contribution to the educational enterprise through its demands upon intellectual </a:t>
            </a:r>
            <a:r>
              <a:rPr lang="en-US" sz="2400" dirty="0" smtClean="0"/>
              <a:t>activity</a:t>
            </a:r>
          </a:p>
          <a:p>
            <a:r>
              <a:rPr lang="en-US" sz="2400" dirty="0" smtClean="0"/>
              <a:t>Education </a:t>
            </a:r>
            <a:r>
              <a:rPr lang="en-US" sz="2400" dirty="0"/>
              <a:t>in philosophy involves becoming aware of major figures and developments in the history of </a:t>
            </a:r>
            <a:r>
              <a:rPr lang="en-US" sz="2400" dirty="0" smtClean="0"/>
              <a:t>philosophy,</a:t>
            </a:r>
          </a:p>
          <a:p>
            <a:pPr lvl="1"/>
            <a:r>
              <a:rPr lang="en-US" sz="2000" dirty="0" smtClean="0"/>
              <a:t>learning </a:t>
            </a:r>
            <a:r>
              <a:rPr lang="en-US" sz="2000" dirty="0"/>
              <a:t>up-to-date techniques and accepted answers to philosophical </a:t>
            </a:r>
            <a:r>
              <a:rPr lang="en-US" sz="2000" dirty="0" smtClean="0"/>
              <a:t>questions,</a:t>
            </a:r>
          </a:p>
          <a:p>
            <a:pPr lvl="1"/>
            <a:r>
              <a:rPr lang="en-US" sz="2000" dirty="0" smtClean="0"/>
              <a:t>and </a:t>
            </a:r>
            <a:r>
              <a:rPr lang="en-US" sz="2000" dirty="0"/>
              <a:t>learning critical, interpretive, and evaluative skills </a:t>
            </a:r>
            <a:r>
              <a:rPr lang="en-US" sz="2000" dirty="0" smtClean="0"/>
              <a:t>that,</a:t>
            </a:r>
          </a:p>
          <a:p>
            <a:pPr lvl="1"/>
            <a:r>
              <a:rPr lang="en-US" sz="2000" dirty="0" smtClean="0"/>
              <a:t>in </a:t>
            </a:r>
            <a:r>
              <a:rPr lang="en-US" sz="2000" dirty="0"/>
              <a:t>the overall scheme of things, may be considered to be of greatest value</a:t>
            </a:r>
          </a:p>
        </p:txBody>
      </p:sp>
    </p:spTree>
    <p:extLst>
      <p:ext uri="{BB962C8B-B14F-4D97-AF65-F5344CB8AC3E}">
        <p14:creationId xmlns:p14="http://schemas.microsoft.com/office/powerpoint/2010/main" val="23515848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Problem Solving Skills:</a:t>
            </a:r>
            <a:endParaRPr lang="en-US" dirty="0"/>
          </a:p>
        </p:txBody>
      </p:sp>
      <p:sp>
        <p:nvSpPr>
          <p:cNvPr id="3" name="Content Placeholder 2"/>
          <p:cNvSpPr>
            <a:spLocks noGrp="1"/>
          </p:cNvSpPr>
          <p:nvPr>
            <p:ph idx="1"/>
          </p:nvPr>
        </p:nvSpPr>
        <p:spPr/>
        <p:txBody>
          <a:bodyPr/>
          <a:lstStyle/>
          <a:p>
            <a:r>
              <a:rPr lang="en-US" dirty="0"/>
              <a:t>The study of philosophy enhances a person's problem-solving capacities. It helps us to analyze concepts, definitions, arguments, and problems. It contributes to our capacity to organize ideas and issues, to deal with questions of value, and to extract what is essential from large quantities of information. It helps us, on the one hand, to distinguish fine and subtle differences between views and, on the other hand, to discover common ground between opposing positions. It also helps us to synthesize a variety of views or perspectives into one unified whole</a:t>
            </a:r>
          </a:p>
        </p:txBody>
      </p:sp>
    </p:spTree>
    <p:extLst>
      <p:ext uri="{BB962C8B-B14F-4D97-AF65-F5344CB8AC3E}">
        <p14:creationId xmlns:p14="http://schemas.microsoft.com/office/powerpoint/2010/main" val="33698583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Communication Skills:</a:t>
            </a:r>
            <a:endParaRPr lang="en-US" dirty="0"/>
          </a:p>
        </p:txBody>
      </p:sp>
      <p:sp>
        <p:nvSpPr>
          <p:cNvPr id="3" name="Content Placeholder 2"/>
          <p:cNvSpPr>
            <a:spLocks noGrp="1"/>
          </p:cNvSpPr>
          <p:nvPr>
            <p:ph idx="1"/>
          </p:nvPr>
        </p:nvSpPr>
        <p:spPr/>
        <p:txBody>
          <a:bodyPr/>
          <a:lstStyle/>
          <a:p>
            <a:r>
              <a:rPr lang="en-US" dirty="0"/>
              <a:t>Philosophy contributes uniquely to the development of expressive and communicative powers. It provides some of the basic tools of self-expression - for instance, skills in presenting ideas through well-constructed, systematic arguments - that other fields either do not use or use less extensively. Philosophy helps us express what is distinctive in our views, it enhances our ability to explain difficult material, and it helps us to eliminate ambiguities and vagueness from our writing and speech</a:t>
            </a:r>
          </a:p>
        </p:txBody>
      </p:sp>
    </p:spTree>
    <p:extLst>
      <p:ext uri="{BB962C8B-B14F-4D97-AF65-F5344CB8AC3E}">
        <p14:creationId xmlns:p14="http://schemas.microsoft.com/office/powerpoint/2010/main" val="128127297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Persuasive Powers:</a:t>
            </a:r>
            <a:endParaRPr lang="en-US" dirty="0"/>
          </a:p>
        </p:txBody>
      </p:sp>
      <p:sp>
        <p:nvSpPr>
          <p:cNvPr id="3" name="Content Placeholder 2"/>
          <p:cNvSpPr>
            <a:spLocks noGrp="1"/>
          </p:cNvSpPr>
          <p:nvPr>
            <p:ph idx="1"/>
          </p:nvPr>
        </p:nvSpPr>
        <p:spPr/>
        <p:txBody>
          <a:bodyPr/>
          <a:lstStyle/>
          <a:p>
            <a:r>
              <a:rPr lang="en-US" dirty="0"/>
              <a:t>Philosophy provides training in the construction of clear formulations, good arguments, and appropriate examples. It, thereby, helps us to develop our ability to be convincing. We learn to build and defend our own views, to appreciate competing positions, and to indicate forcefully why we consider our own views preferable to alternatives. These capacities can be developed not only through reading and writing in philosophy, but also through the philosophical dialogue, both within and outside the classroom, that is so much a part of a thorough philosophical education</a:t>
            </a:r>
          </a:p>
        </p:txBody>
      </p:sp>
    </p:spTree>
    <p:extLst>
      <p:ext uri="{BB962C8B-B14F-4D97-AF65-F5344CB8AC3E}">
        <p14:creationId xmlns:p14="http://schemas.microsoft.com/office/powerpoint/2010/main" val="227192498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Writing Skills:</a:t>
            </a:r>
            <a:endParaRPr lang="en-US" dirty="0"/>
          </a:p>
        </p:txBody>
      </p:sp>
      <p:sp>
        <p:nvSpPr>
          <p:cNvPr id="3" name="Content Placeholder 2"/>
          <p:cNvSpPr>
            <a:spLocks noGrp="1"/>
          </p:cNvSpPr>
          <p:nvPr>
            <p:ph idx="1"/>
          </p:nvPr>
        </p:nvSpPr>
        <p:spPr/>
        <p:txBody>
          <a:bodyPr/>
          <a:lstStyle/>
          <a:p>
            <a:r>
              <a:rPr lang="en-US" dirty="0"/>
              <a:t>Writing is taught intensively in many philosophy courses, and many regularly assigned philosophical texts are also excellent as literary essays. Philosophy teaches interpretive writing through its examination of challenging texts, comparative writing through emphasis on fairness to alternative positions, argumentative writing through developing students' ability to establish their own views, and descriptive writing through detailed portrayal of concrete examples. Concrete examples serve as the anchors to which generalizations must be tied. Structure and technique, then, are emphasized in philosophical writing. Originality is also encouraged, and students are generally urged to use their imagination to develop their own ideas</a:t>
            </a:r>
          </a:p>
        </p:txBody>
      </p:sp>
    </p:spTree>
    <p:extLst>
      <p:ext uri="{BB962C8B-B14F-4D97-AF65-F5344CB8AC3E}">
        <p14:creationId xmlns:p14="http://schemas.microsoft.com/office/powerpoint/2010/main" val="22955479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Understanding Other Disciplines:</a:t>
            </a:r>
            <a:endParaRPr lang="en-US" dirty="0"/>
          </a:p>
        </p:txBody>
      </p:sp>
      <p:sp>
        <p:nvSpPr>
          <p:cNvPr id="3" name="Content Placeholder 2"/>
          <p:cNvSpPr>
            <a:spLocks noGrp="1"/>
          </p:cNvSpPr>
          <p:nvPr>
            <p:ph idx="1"/>
          </p:nvPr>
        </p:nvSpPr>
        <p:spPr>
          <a:xfrm>
            <a:off x="2933700" y="2438400"/>
            <a:ext cx="8770571" cy="4419600"/>
          </a:xfrm>
        </p:spPr>
        <p:txBody>
          <a:bodyPr>
            <a:normAutofit/>
          </a:bodyPr>
          <a:lstStyle/>
          <a:p>
            <a:r>
              <a:rPr lang="en-US" dirty="0"/>
              <a:t>Philosophy is indispensable for our ability to understand other disciplines. Many important questions about a discipline, such as the nature of its concepts and its relation to other disciplines, are philosophical in nature. Philosophy of science, for example, is needed to supplement the understanding of the natural and social sciences that derives from scientific work itself. Philosophy of literature and philosophy of history are of similar value in understanding the humanities, and philosophy of art (aesthetics) is important in understanding both the visual and the performing arts. Philosophy is, moreover, essential in assessing the various standards of evidence used by other disciplines. Since all fields of knowledge employ reasoning and must set standards of evidence, logic and epistemology have a general bearing on all these fields</a:t>
            </a:r>
          </a:p>
        </p:txBody>
      </p:sp>
    </p:spTree>
    <p:extLst>
      <p:ext uri="{BB962C8B-B14F-4D97-AF65-F5344CB8AC3E}">
        <p14:creationId xmlns:p14="http://schemas.microsoft.com/office/powerpoint/2010/main" val="90992377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3699" y="3221181"/>
            <a:ext cx="8770571" cy="2214095"/>
          </a:xfrm>
        </p:spPr>
        <p:txBody>
          <a:bodyPr>
            <a:normAutofit/>
          </a:bodyPr>
          <a:lstStyle/>
          <a:p>
            <a:pPr marL="0" indent="0" algn="ctr">
              <a:lnSpc>
                <a:spcPct val="99000"/>
              </a:lnSpc>
              <a:spcBef>
                <a:spcPct val="0"/>
              </a:spcBef>
              <a:buNone/>
            </a:pPr>
            <a:r>
              <a:rPr lang="en-US" sz="6600" b="1" dirty="0">
                <a:latin typeface="+mj-lt"/>
                <a:ea typeface="+mj-ea"/>
                <a:cs typeface="+mj-cs"/>
              </a:rPr>
              <a:t>What</a:t>
            </a:r>
            <a:r>
              <a:rPr lang="en-US" sz="6600" dirty="0">
                <a:latin typeface="+mj-lt"/>
                <a:ea typeface="+mj-ea"/>
                <a:cs typeface="+mj-cs"/>
              </a:rPr>
              <a:t> is </a:t>
            </a:r>
            <a:r>
              <a:rPr lang="en-US" sz="6600" i="1" dirty="0">
                <a:latin typeface="+mj-lt"/>
                <a:ea typeface="+mj-ea"/>
                <a:cs typeface="+mj-cs"/>
              </a:rPr>
              <a:t>philosophy</a:t>
            </a:r>
            <a:r>
              <a:rPr lang="en-US" sz="6600" dirty="0">
                <a:latin typeface="+mj-lt"/>
                <a:ea typeface="+mj-ea"/>
                <a:cs typeface="+mj-cs"/>
              </a:rPr>
              <a:t>?</a:t>
            </a:r>
          </a:p>
        </p:txBody>
      </p:sp>
    </p:spTree>
    <p:extLst>
      <p:ext uri="{BB962C8B-B14F-4D97-AF65-F5344CB8AC3E}">
        <p14:creationId xmlns:p14="http://schemas.microsoft.com/office/powerpoint/2010/main" val="173666317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Development of Sound Methods of Research and Analysis:</a:t>
            </a:r>
            <a:endParaRPr lang="en-US" dirty="0"/>
          </a:p>
        </p:txBody>
      </p:sp>
      <p:sp>
        <p:nvSpPr>
          <p:cNvPr id="3" name="Content Placeholder 2"/>
          <p:cNvSpPr>
            <a:spLocks noGrp="1"/>
          </p:cNvSpPr>
          <p:nvPr>
            <p:ph idx="1"/>
          </p:nvPr>
        </p:nvSpPr>
        <p:spPr/>
        <p:txBody>
          <a:bodyPr/>
          <a:lstStyle/>
          <a:p>
            <a:r>
              <a:rPr lang="en-US" dirty="0"/>
              <a:t>Still another value of philosophy in education is its contribution to our capacity to frame hypotheses, to do research, and to put problems in manageable form. Philosophical thinking strongly emphasizes clear formulation of ideas and problems, selection of relevant data, and objective methods for assessing ideas and proposals. It also emphasizes development of a sense of the new directions suggested by new hypotheses and questions one encounters while doing research. Philosophers regularly build on both the successes and failures of their predecessors. A person with philosophical training can readily learn to do the same in any field</a:t>
            </a:r>
          </a:p>
        </p:txBody>
      </p:sp>
    </p:spTree>
    <p:extLst>
      <p:ext uri="{BB962C8B-B14F-4D97-AF65-F5344CB8AC3E}">
        <p14:creationId xmlns:p14="http://schemas.microsoft.com/office/powerpoint/2010/main" val="182337220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lnSpc>
                <a:spcPct val="99000"/>
              </a:lnSpc>
              <a:spcBef>
                <a:spcPct val="0"/>
              </a:spcBef>
              <a:buNone/>
            </a:pPr>
            <a:r>
              <a:rPr lang="en-US" sz="6600" dirty="0" smtClean="0">
                <a:latin typeface="+mj-lt"/>
                <a:ea typeface="+mj-ea"/>
                <a:cs typeface="+mj-cs"/>
              </a:rPr>
              <a:t>The </a:t>
            </a:r>
            <a:r>
              <a:rPr lang="en-US" sz="6600" b="1" dirty="0" smtClean="0">
                <a:latin typeface="+mj-lt"/>
                <a:ea typeface="+mj-ea"/>
                <a:cs typeface="+mj-cs"/>
              </a:rPr>
              <a:t>function</a:t>
            </a:r>
          </a:p>
          <a:p>
            <a:pPr marL="0" indent="0" algn="ctr">
              <a:lnSpc>
                <a:spcPct val="99000"/>
              </a:lnSpc>
              <a:spcBef>
                <a:spcPct val="0"/>
              </a:spcBef>
              <a:buNone/>
            </a:pPr>
            <a:r>
              <a:rPr lang="en-US" sz="6600" dirty="0">
                <a:latin typeface="+mj-lt"/>
                <a:ea typeface="+mj-ea"/>
                <a:cs typeface="+mj-cs"/>
              </a:rPr>
              <a:t>a</a:t>
            </a:r>
            <a:r>
              <a:rPr lang="en-US" sz="6600" dirty="0" smtClean="0">
                <a:latin typeface="+mj-lt"/>
                <a:ea typeface="+mj-ea"/>
                <a:cs typeface="+mj-cs"/>
              </a:rPr>
              <a:t>nd</a:t>
            </a:r>
          </a:p>
          <a:p>
            <a:pPr marL="0" indent="0" algn="ctr">
              <a:lnSpc>
                <a:spcPct val="99000"/>
              </a:lnSpc>
              <a:spcBef>
                <a:spcPct val="0"/>
              </a:spcBef>
              <a:buNone/>
            </a:pPr>
            <a:r>
              <a:rPr lang="en-US" sz="6600" b="1" dirty="0" smtClean="0">
                <a:latin typeface="+mj-lt"/>
                <a:ea typeface="+mj-ea"/>
                <a:cs typeface="+mj-cs"/>
              </a:rPr>
              <a:t>scope</a:t>
            </a:r>
            <a:r>
              <a:rPr lang="en-US" sz="6600" dirty="0" smtClean="0">
                <a:latin typeface="+mj-lt"/>
                <a:ea typeface="+mj-ea"/>
                <a:cs typeface="+mj-cs"/>
              </a:rPr>
              <a:t> of </a:t>
            </a:r>
            <a:r>
              <a:rPr lang="en-US" sz="6600" i="1" dirty="0" smtClean="0">
                <a:latin typeface="+mj-lt"/>
                <a:ea typeface="+mj-ea"/>
                <a:cs typeface="+mj-cs"/>
              </a:rPr>
              <a:t>philosophy</a:t>
            </a:r>
            <a:endParaRPr lang="en-US" sz="6600" i="1" dirty="0">
              <a:latin typeface="+mj-lt"/>
              <a:ea typeface="+mj-ea"/>
              <a:cs typeface="+mj-cs"/>
            </a:endParaRPr>
          </a:p>
        </p:txBody>
      </p:sp>
    </p:spTree>
    <p:extLst>
      <p:ext uri="{BB962C8B-B14F-4D97-AF65-F5344CB8AC3E}">
        <p14:creationId xmlns:p14="http://schemas.microsoft.com/office/powerpoint/2010/main" val="6184043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Functions of Philosophy</a:t>
            </a:r>
            <a:endParaRPr lang="en-US" dirty="0"/>
          </a:p>
        </p:txBody>
      </p:sp>
      <p:sp>
        <p:nvSpPr>
          <p:cNvPr id="3" name="Content Placeholder 2"/>
          <p:cNvSpPr>
            <a:spLocks noGrp="1"/>
          </p:cNvSpPr>
          <p:nvPr>
            <p:ph idx="1"/>
          </p:nvPr>
        </p:nvSpPr>
        <p:spPr/>
        <p:txBody>
          <a:bodyPr>
            <a:noAutofit/>
          </a:bodyPr>
          <a:lstStyle/>
          <a:p>
            <a:r>
              <a:rPr lang="en-US" sz="2800" b="1" dirty="0"/>
              <a:t>Philosophers and intellectuals define functions of philosophy in various ways from different point of views. The sum total of all points of view clearly indicate that the main function philosophy is to help man to find out answers of the following questions</a:t>
            </a:r>
            <a:r>
              <a:rPr lang="en-US" sz="2800" b="1" dirty="0" smtClean="0"/>
              <a:t>:</a:t>
            </a:r>
          </a:p>
          <a:p>
            <a:pPr marL="457200" indent="-457200">
              <a:buFont typeface="+mj-lt"/>
              <a:buAutoNum type="arabicPeriod"/>
            </a:pPr>
            <a:r>
              <a:rPr lang="en-US" sz="2400" dirty="0" smtClean="0"/>
              <a:t>Why </a:t>
            </a:r>
            <a:r>
              <a:rPr lang="en-US" sz="2400" dirty="0"/>
              <a:t>has man come </a:t>
            </a:r>
            <a:r>
              <a:rPr lang="en-US" sz="2400" dirty="0" smtClean="0"/>
              <a:t>on </a:t>
            </a:r>
            <a:r>
              <a:rPr lang="en-US" sz="2400" dirty="0"/>
              <a:t>this earth</a:t>
            </a:r>
            <a:r>
              <a:rPr lang="en-US" sz="2400" dirty="0" smtClean="0"/>
              <a:t>?</a:t>
            </a:r>
          </a:p>
          <a:p>
            <a:pPr marL="457200" indent="-457200">
              <a:buFont typeface="+mj-lt"/>
              <a:buAutoNum type="arabicPeriod"/>
            </a:pPr>
            <a:r>
              <a:rPr lang="en-US" sz="2400" dirty="0" smtClean="0"/>
              <a:t>What </a:t>
            </a:r>
            <a:r>
              <a:rPr lang="en-US" sz="2400" dirty="0"/>
              <a:t>is his main purpose in </a:t>
            </a:r>
            <a:r>
              <a:rPr lang="en-US" sz="2400" dirty="0" smtClean="0"/>
              <a:t>life?</a:t>
            </a:r>
          </a:p>
        </p:txBody>
      </p:sp>
    </p:spTree>
    <p:extLst>
      <p:ext uri="{BB962C8B-B14F-4D97-AF65-F5344CB8AC3E}">
        <p14:creationId xmlns:p14="http://schemas.microsoft.com/office/powerpoint/2010/main" val="415924905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933700" y="2438399"/>
            <a:ext cx="8770571" cy="4159827"/>
          </a:xfrm>
        </p:spPr>
        <p:txBody>
          <a:bodyPr>
            <a:normAutofit/>
          </a:bodyPr>
          <a:lstStyle/>
          <a:p>
            <a:pPr marL="457200" indent="-457200">
              <a:buAutoNum type="arabicPeriod" startAt="3"/>
            </a:pPr>
            <a:r>
              <a:rPr lang="en-US" sz="2400" dirty="0" smtClean="0"/>
              <a:t>What </a:t>
            </a:r>
            <a:r>
              <a:rPr lang="en-US" sz="2400" dirty="0"/>
              <a:t>is right and wrong for man? Why is a particular thing right and another wrong for </a:t>
            </a:r>
            <a:r>
              <a:rPr lang="en-US" sz="2400" dirty="0" smtClean="0"/>
              <a:t>him?</a:t>
            </a:r>
          </a:p>
          <a:p>
            <a:pPr marL="457200" indent="-457200">
              <a:buAutoNum type="arabicPeriod" startAt="4"/>
            </a:pPr>
            <a:r>
              <a:rPr lang="en-US" sz="2400" dirty="0"/>
              <a:t>How should man conduct his life in order to make it most worth-while and satisfying</a:t>
            </a:r>
            <a:r>
              <a:rPr lang="en-US" sz="2400" dirty="0" smtClean="0"/>
              <a:t>?</a:t>
            </a:r>
          </a:p>
          <a:p>
            <a:pPr marL="457200" indent="-457200">
              <a:buAutoNum type="arabicPeriod" startAt="4"/>
            </a:pPr>
            <a:r>
              <a:rPr lang="en-US" sz="2400" dirty="0"/>
              <a:t>Is there any intelligent purpose behind this world and its phenomena</a:t>
            </a:r>
            <a:r>
              <a:rPr lang="en-US" sz="2400" dirty="0" smtClean="0"/>
              <a:t>?</a:t>
            </a:r>
          </a:p>
          <a:p>
            <a:pPr marL="457200" indent="-457200">
              <a:buAutoNum type="arabicPeriod" startAt="4"/>
            </a:pPr>
            <a:r>
              <a:rPr lang="en-US" sz="2400" dirty="0"/>
              <a:t>Is there any life for man after his death</a:t>
            </a:r>
            <a:r>
              <a:rPr lang="en-US" sz="2400" dirty="0" smtClean="0"/>
              <a:t>?</a:t>
            </a:r>
          </a:p>
          <a:p>
            <a:pPr marL="457200" indent="-457200">
              <a:buAutoNum type="arabicPeriod" startAt="4"/>
            </a:pPr>
            <a:r>
              <a:rPr lang="en-US" sz="2400" dirty="0"/>
              <a:t>If so, what is its nature?</a:t>
            </a:r>
          </a:p>
        </p:txBody>
      </p:sp>
    </p:spTree>
    <p:extLst>
      <p:ext uri="{BB962C8B-B14F-4D97-AF65-F5344CB8AC3E}">
        <p14:creationId xmlns:p14="http://schemas.microsoft.com/office/powerpoint/2010/main" val="297927043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457200" indent="-457200">
              <a:buAutoNum type="arabicPeriod" startAt="8"/>
            </a:pPr>
            <a:r>
              <a:rPr lang="en-US" sz="2400" dirty="0" smtClean="0"/>
              <a:t>What </a:t>
            </a:r>
            <a:r>
              <a:rPr lang="en-US" sz="2400" dirty="0"/>
              <a:t>kind of world is this</a:t>
            </a:r>
            <a:r>
              <a:rPr lang="en-US" sz="2400" dirty="0" smtClean="0"/>
              <a:t>?</a:t>
            </a:r>
          </a:p>
          <a:p>
            <a:pPr marL="457200" indent="-457200">
              <a:buAutoNum type="arabicPeriod" startAt="8"/>
            </a:pPr>
            <a:r>
              <a:rPr lang="en-US" sz="2400" dirty="0"/>
              <a:t>Is there any one substance at the basis of all materials on this earth</a:t>
            </a:r>
            <a:r>
              <a:rPr lang="en-US" sz="2400" dirty="0" smtClean="0"/>
              <a:t>?</a:t>
            </a:r>
          </a:p>
          <a:p>
            <a:pPr marL="457200" indent="-457200">
              <a:buAutoNum type="arabicPeriod" startAt="8"/>
            </a:pPr>
            <a:r>
              <a:rPr lang="en-US" sz="2400" dirty="0"/>
              <a:t>Or, are there two or more substance</a:t>
            </a:r>
            <a:r>
              <a:rPr lang="en-US" sz="2400" dirty="0" smtClean="0"/>
              <a:t>?</a:t>
            </a:r>
          </a:p>
          <a:p>
            <a:pPr marL="457200" indent="-457200">
              <a:buAutoNum type="arabicPeriod" startAt="8"/>
            </a:pPr>
            <a:r>
              <a:rPr lang="en-US" sz="2400" dirty="0"/>
              <a:t>What is the nature of the substance or substances</a:t>
            </a:r>
            <a:r>
              <a:rPr lang="en-US" sz="2400" dirty="0" smtClean="0"/>
              <a:t>?</a:t>
            </a:r>
          </a:p>
          <a:p>
            <a:pPr marL="457200" indent="-457200">
              <a:buAutoNum type="arabicPeriod" startAt="8"/>
            </a:pPr>
            <a:r>
              <a:rPr lang="en-US" sz="2400" dirty="0"/>
              <a:t>What is the meaning of 'to be</a:t>
            </a:r>
            <a:r>
              <a:rPr lang="en-US" sz="2400" dirty="0" smtClean="0"/>
              <a:t>'?</a:t>
            </a:r>
          </a:p>
          <a:p>
            <a:pPr marL="457200" indent="-457200">
              <a:buAutoNum type="arabicPeriod" startAt="8"/>
            </a:pPr>
            <a:r>
              <a:rPr lang="en-US" sz="2400" dirty="0"/>
              <a:t>Can man's mind answer these and similar other questions</a:t>
            </a:r>
            <a:r>
              <a:rPr lang="en-US" sz="2400" dirty="0" smtClean="0"/>
              <a:t>?</a:t>
            </a:r>
          </a:p>
        </p:txBody>
      </p:sp>
    </p:spTree>
    <p:extLst>
      <p:ext uri="{BB962C8B-B14F-4D97-AF65-F5344CB8AC3E}">
        <p14:creationId xmlns:p14="http://schemas.microsoft.com/office/powerpoint/2010/main" val="3967721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933700" y="2438400"/>
            <a:ext cx="8770571" cy="3827318"/>
          </a:xfrm>
        </p:spPr>
        <p:txBody>
          <a:bodyPr>
            <a:normAutofit/>
          </a:bodyPr>
          <a:lstStyle/>
          <a:p>
            <a:pPr marL="457200" indent="-457200">
              <a:buAutoNum type="arabicPeriod" startAt="14"/>
            </a:pPr>
            <a:r>
              <a:rPr lang="en-US" sz="2600" dirty="0" smtClean="0"/>
              <a:t>How </a:t>
            </a:r>
            <a:r>
              <a:rPr lang="en-US" sz="2600" dirty="0"/>
              <a:t>does man get the knowledge that he has? </a:t>
            </a:r>
            <a:r>
              <a:rPr lang="en-US" sz="2600" dirty="0" smtClean="0"/>
              <a:t>And</a:t>
            </a:r>
          </a:p>
          <a:p>
            <a:pPr marL="457200" indent="-457200">
              <a:buAutoNum type="arabicPeriod" startAt="14"/>
            </a:pPr>
            <a:r>
              <a:rPr lang="en-US" sz="2600" dirty="0"/>
              <a:t>What is the validity of this so called knowledge</a:t>
            </a:r>
            <a:r>
              <a:rPr lang="en-US" sz="2600" dirty="0" smtClean="0"/>
              <a:t>?</a:t>
            </a:r>
          </a:p>
          <a:p>
            <a:pPr marL="0" indent="0">
              <a:buNone/>
            </a:pPr>
            <a:endParaRPr lang="en-US" dirty="0" smtClean="0"/>
          </a:p>
          <a:p>
            <a:pPr marL="0" indent="0">
              <a:buNone/>
            </a:pPr>
            <a:r>
              <a:rPr lang="en-US" sz="2400" dirty="0" smtClean="0"/>
              <a:t>The </a:t>
            </a:r>
            <a:r>
              <a:rPr lang="en-US" sz="2400" dirty="0"/>
              <a:t>above questions have baffled even the most eminent philosophers from time immemorial, but Dewey advises philosophers to devote their attention solving social problems</a:t>
            </a:r>
            <a:r>
              <a:rPr lang="en-US" sz="2400" dirty="0" smtClean="0"/>
              <a:t>.</a:t>
            </a:r>
          </a:p>
        </p:txBody>
      </p:sp>
    </p:spTree>
    <p:extLst>
      <p:ext uri="{BB962C8B-B14F-4D97-AF65-F5344CB8AC3E}">
        <p14:creationId xmlns:p14="http://schemas.microsoft.com/office/powerpoint/2010/main" val="278021839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815936" y="2129061"/>
            <a:ext cx="9029700" cy="4406821"/>
          </a:xfrm>
        </p:spPr>
        <p:txBody>
          <a:bodyPr>
            <a:noAutofit/>
          </a:bodyPr>
          <a:lstStyle/>
          <a:p>
            <a:r>
              <a:rPr lang="en-US" sz="2400" dirty="0"/>
              <a:t>Bertrand Russell's opinion. Too on this point is noteworthy. He says, "Philosophy is to be studied not for the sake of any definite answers to its questions... but rather for the same of the questions themselves; because these questions enlarge our conception of what is possible,.... but above all because.... the mind also is rendered great and becomes capable of that union with the universe which constitutes its highest good."</a:t>
            </a:r>
          </a:p>
          <a:p>
            <a:r>
              <a:rPr lang="en-US" sz="2400" dirty="0"/>
              <a:t>Needless to say that philosophers differ in their answers to the above-quoted questions, and there is no one philosophy which all of us may follow. However, this is possible to be certain about many important questions, whereas about some we cannot be so certain.</a:t>
            </a:r>
          </a:p>
        </p:txBody>
      </p:sp>
    </p:spTree>
    <p:extLst>
      <p:ext uri="{BB962C8B-B14F-4D97-AF65-F5344CB8AC3E}">
        <p14:creationId xmlns:p14="http://schemas.microsoft.com/office/powerpoint/2010/main" val="105102638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 of Philosophy</a:t>
            </a:r>
          </a:p>
        </p:txBody>
      </p:sp>
      <p:sp>
        <p:nvSpPr>
          <p:cNvPr id="3" name="Content Placeholder 2"/>
          <p:cNvSpPr>
            <a:spLocks noGrp="1"/>
          </p:cNvSpPr>
          <p:nvPr>
            <p:ph idx="1"/>
          </p:nvPr>
        </p:nvSpPr>
        <p:spPr/>
        <p:txBody>
          <a:bodyPr>
            <a:normAutofit/>
          </a:bodyPr>
          <a:lstStyle/>
          <a:p>
            <a:pPr marL="0" indent="0">
              <a:buNone/>
            </a:pPr>
            <a:r>
              <a:rPr lang="en-US" sz="2400" dirty="0"/>
              <a:t>The scope of philosophy can be divided into the following two parts: </a:t>
            </a:r>
            <a:endParaRPr lang="en-US" sz="2400" dirty="0" smtClean="0"/>
          </a:p>
          <a:p>
            <a:pPr marL="0" indent="0">
              <a:buNone/>
            </a:pPr>
            <a:r>
              <a:rPr lang="en-US" sz="2400" b="1" dirty="0"/>
              <a:t>(1) Field of Philosophical Sciences.</a:t>
            </a:r>
            <a:r>
              <a:rPr lang="en-US" sz="2400" dirty="0"/>
              <a:t> The scope of philosophy includes different philosophical sciences such as metaphysics, epistemology, logic, semantics, philosophy of science, axiology, aesthetics, ethics, philosophy of religion, political philosophy, philosophy of education, philosophy of history, economic philosophy etc. All these sciences are important parts of the field of philosophy.</a:t>
            </a:r>
          </a:p>
        </p:txBody>
      </p:sp>
    </p:spTree>
    <p:extLst>
      <p:ext uri="{BB962C8B-B14F-4D97-AF65-F5344CB8AC3E}">
        <p14:creationId xmlns:p14="http://schemas.microsoft.com/office/powerpoint/2010/main" val="125529251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pPr marL="0" indent="0">
              <a:buNone/>
            </a:pPr>
            <a:r>
              <a:rPr lang="en-US" sz="2400" b="1" dirty="0"/>
              <a:t>(2) Field of Philosophy as Comprehensive Science.</a:t>
            </a:r>
            <a:r>
              <a:rPr lang="en-US" sz="2400" dirty="0"/>
              <a:t> Philosophy is the science of sciences, the mother of all sciences. From this point of view, its scope includes the criticism and synthesis of the postulates and conclusions of the </a:t>
            </a:r>
            <a:r>
              <a:rPr lang="en-US" sz="2400" dirty="0" smtClean="0"/>
              <a:t>physical </a:t>
            </a:r>
            <a:r>
              <a:rPr lang="en-US" sz="2400" dirty="0"/>
              <a:t>and social sciences</a:t>
            </a:r>
            <a:r>
              <a:rPr lang="en-US" sz="2400" dirty="0" smtClean="0"/>
              <a:t>.</a:t>
            </a:r>
          </a:p>
          <a:p>
            <a:pPr marL="0" indent="0">
              <a:buNone/>
            </a:pPr>
            <a:r>
              <a:rPr lang="en-US" sz="2400" b="1" dirty="0"/>
              <a:t>(3) Subject Matter of Philosophy. </a:t>
            </a:r>
            <a:r>
              <a:rPr lang="en-US" sz="2400" dirty="0"/>
              <a:t>The scope of philosophy clarifies its subject matter. Its subject matter includes the conclusions and postulates of all the physical and social sciences besides their general problems.</a:t>
            </a:r>
          </a:p>
        </p:txBody>
      </p:sp>
    </p:spTree>
    <p:extLst>
      <p:ext uri="{BB962C8B-B14F-4D97-AF65-F5344CB8AC3E}">
        <p14:creationId xmlns:p14="http://schemas.microsoft.com/office/powerpoint/2010/main" val="235667596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Autofit/>
          </a:bodyPr>
          <a:lstStyle/>
          <a:p>
            <a:r>
              <a:rPr lang="en-US" sz="2400" dirty="0"/>
              <a:t>In the words of C.D. Broad, "The object of philosophy is to bake over the result of the various sciences, add to them the result of religious and ethical experiences of mankind and then reflect upon the whole, hoping to be able to reach some general conclusions as to the nature of the universe and as to our position and prospects in it</a:t>
            </a:r>
            <a:r>
              <a:rPr lang="en-US" sz="2400" dirty="0" smtClean="0"/>
              <a:t>.“</a:t>
            </a:r>
          </a:p>
          <a:p>
            <a:r>
              <a:rPr lang="en-US" sz="2400" dirty="0" smtClean="0"/>
              <a:t>The </a:t>
            </a:r>
            <a:r>
              <a:rPr lang="en-US" sz="2400" dirty="0"/>
              <a:t>above discussion makes it clear that the philosophical problems, scope and subject matter depend on philosophical sciences and the conclusions and postulates of different sciences.</a:t>
            </a:r>
          </a:p>
        </p:txBody>
      </p:sp>
    </p:spTree>
    <p:extLst>
      <p:ext uri="{BB962C8B-B14F-4D97-AF65-F5344CB8AC3E}">
        <p14:creationId xmlns:p14="http://schemas.microsoft.com/office/powerpoint/2010/main" val="24564589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Meaning of </a:t>
            </a:r>
            <a:r>
              <a:rPr lang="en-US" dirty="0" smtClean="0"/>
              <a:t>Philosophy</a:t>
            </a:r>
            <a:br>
              <a:rPr lang="en-US" dirty="0" smtClean="0"/>
            </a:br>
            <a:r>
              <a:rPr lang="en-US" dirty="0"/>
              <a:t>1</a:t>
            </a:r>
          </a:p>
        </p:txBody>
      </p:sp>
      <p:sp>
        <p:nvSpPr>
          <p:cNvPr id="3" name="Content Placeholder 2"/>
          <p:cNvSpPr>
            <a:spLocks noGrp="1"/>
          </p:cNvSpPr>
          <p:nvPr>
            <p:ph idx="1"/>
          </p:nvPr>
        </p:nvSpPr>
        <p:spPr/>
        <p:txBody>
          <a:bodyPr>
            <a:noAutofit/>
          </a:bodyPr>
          <a:lstStyle/>
          <a:p>
            <a:r>
              <a:rPr lang="en-US" sz="2400" dirty="0"/>
              <a:t>The word </a:t>
            </a:r>
            <a:r>
              <a:rPr lang="en-US" sz="2400" i="1" dirty="0"/>
              <a:t>philosophy </a:t>
            </a:r>
            <a:r>
              <a:rPr lang="en-US" sz="2400" dirty="0"/>
              <a:t>literally means </a:t>
            </a:r>
            <a:r>
              <a:rPr lang="en-US" sz="2400" i="1" dirty="0"/>
              <a:t>love of wisdom</a:t>
            </a:r>
            <a:r>
              <a:rPr lang="en-US" sz="2400" dirty="0"/>
              <a:t>; It is derived from two Greek words i.e. '</a:t>
            </a:r>
            <a:r>
              <a:rPr lang="en-US" sz="2400" dirty="0" err="1"/>
              <a:t>phileo</a:t>
            </a:r>
            <a:r>
              <a:rPr lang="en-US" sz="2400" dirty="0"/>
              <a:t>' (love) and 'Sophia' (wisdom</a:t>
            </a:r>
            <a:r>
              <a:rPr lang="en-US" sz="2400" dirty="0" smtClean="0"/>
              <a:t>).</a:t>
            </a:r>
          </a:p>
          <a:p>
            <a:r>
              <a:rPr lang="en-US" sz="2400" dirty="0" smtClean="0"/>
              <a:t>This </a:t>
            </a:r>
            <a:r>
              <a:rPr lang="en-US" sz="2400" dirty="0"/>
              <a:t>tells us something about the nature of philosophy, but not much, because many disciplines seek </a:t>
            </a:r>
            <a:r>
              <a:rPr lang="en-US" sz="2400" dirty="0" smtClean="0"/>
              <a:t>wisdom.</a:t>
            </a:r>
          </a:p>
          <a:p>
            <a:r>
              <a:rPr lang="en-US" sz="2400" dirty="0" smtClean="0"/>
              <a:t>Since </a:t>
            </a:r>
            <a:r>
              <a:rPr lang="en-US" sz="2400" dirty="0"/>
              <a:t>times immemorial there have been various pursuits for unfolding the mystery of the universe, birth and death, sorrow and </a:t>
            </a:r>
            <a:r>
              <a:rPr lang="en-US" sz="2400" dirty="0" smtClean="0"/>
              <a:t>joy.</a:t>
            </a:r>
            <a:endParaRPr lang="en-US" sz="2400" dirty="0"/>
          </a:p>
        </p:txBody>
      </p:sp>
    </p:spTree>
    <p:extLst>
      <p:ext uri="{BB962C8B-B14F-4D97-AF65-F5344CB8AC3E}">
        <p14:creationId xmlns:p14="http://schemas.microsoft.com/office/powerpoint/2010/main" val="22413882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b="7284"/>
          <a:stretch/>
        </p:blipFill>
        <p:spPr>
          <a:xfrm>
            <a:off x="0" y="0"/>
            <a:ext cx="12192000" cy="6858000"/>
          </a:xfrm>
        </p:spPr>
      </p:pic>
    </p:spTree>
    <p:extLst>
      <p:ext uri="{BB962C8B-B14F-4D97-AF65-F5344CB8AC3E}">
        <p14:creationId xmlns:p14="http://schemas.microsoft.com/office/powerpoint/2010/main" val="30879844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a:bodyPr>
          <a:lstStyle/>
          <a:p>
            <a:r>
              <a:rPr lang="en-US" sz="2400" dirty="0"/>
              <a:t>Various ages have produced different thoughts throwing light upon the mystic </a:t>
            </a:r>
            <a:r>
              <a:rPr lang="en-US" sz="2400" dirty="0" smtClean="0"/>
              <a:t>region.</a:t>
            </a:r>
          </a:p>
          <a:p>
            <a:r>
              <a:rPr lang="en-US" sz="2400" dirty="0" smtClean="0"/>
              <a:t>The </a:t>
            </a:r>
            <a:r>
              <a:rPr lang="en-US" sz="2400" dirty="0"/>
              <a:t>ultimate truth is yet to be found </a:t>
            </a:r>
            <a:r>
              <a:rPr lang="en-US" sz="2400" dirty="0" smtClean="0"/>
              <a:t>out.</a:t>
            </a:r>
          </a:p>
          <a:p>
            <a:r>
              <a:rPr lang="en-US" sz="2400" dirty="0" smtClean="0"/>
              <a:t>This </a:t>
            </a:r>
            <a:r>
              <a:rPr lang="en-US" sz="2400" dirty="0"/>
              <a:t>eternal quest for truth 'lends the origin of </a:t>
            </a:r>
            <a:r>
              <a:rPr lang="en-US" sz="2400" dirty="0" smtClean="0"/>
              <a:t>philosophy.</a:t>
            </a:r>
          </a:p>
          <a:p>
            <a:r>
              <a:rPr lang="en-US" sz="2400" dirty="0" smtClean="0"/>
              <a:t>A </a:t>
            </a:r>
            <a:r>
              <a:rPr lang="en-US" sz="2400" dirty="0"/>
              <a:t>love of wisdom is the essence for any philosophy investigation. </a:t>
            </a:r>
          </a:p>
        </p:txBody>
      </p:sp>
    </p:spTree>
    <p:extLst>
      <p:ext uri="{BB962C8B-B14F-4D97-AF65-F5344CB8AC3E}">
        <p14:creationId xmlns:p14="http://schemas.microsoft.com/office/powerpoint/2010/main" val="6732080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Autofit/>
          </a:bodyPr>
          <a:lstStyle/>
          <a:p>
            <a:r>
              <a:rPr lang="en-US" sz="2400" dirty="0"/>
              <a:t>On the standard way of telling the story, humanity's first systematic inquiries took place within a mythological or religious framework: wisdom ultimately was to be derived from sacred traditions and from individuals thought to possess privileged access to a supernatural realm, whose own access to wisdom, in turn, generally was not </a:t>
            </a:r>
            <a:r>
              <a:rPr lang="en-US" sz="2400" dirty="0" smtClean="0"/>
              <a:t>questioned.</a:t>
            </a:r>
          </a:p>
        </p:txBody>
      </p:sp>
    </p:spTree>
    <p:extLst>
      <p:ext uri="{BB962C8B-B14F-4D97-AF65-F5344CB8AC3E}">
        <p14:creationId xmlns:p14="http://schemas.microsoft.com/office/powerpoint/2010/main" val="2986168350"/>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a:xfrm>
            <a:off x="2743200" y="2285999"/>
            <a:ext cx="9237518" cy="4675909"/>
          </a:xfrm>
        </p:spPr>
        <p:txBody>
          <a:bodyPr>
            <a:normAutofit/>
          </a:bodyPr>
          <a:lstStyle/>
          <a:p>
            <a:r>
              <a:rPr lang="en-US" sz="2400" dirty="0"/>
              <a:t>However, starting in the sixth century BCE, there appeared in ancient Greece a series of thinkers whose inquiries were </a:t>
            </a:r>
            <a:r>
              <a:rPr lang="en-US" sz="2400"/>
              <a:t>comparatively </a:t>
            </a:r>
            <a:r>
              <a:rPr lang="en-US" sz="2400" smtClean="0"/>
              <a:t>secular</a:t>
            </a:r>
            <a:endParaRPr lang="en-US" sz="2400" dirty="0" smtClean="0"/>
          </a:p>
          <a:p>
            <a:r>
              <a:rPr lang="en-US" sz="2400" dirty="0" smtClean="0"/>
              <a:t>Presumably, these thinkers conducted their inquiries through reason and observation, rather than through tradition or revelation.</a:t>
            </a:r>
          </a:p>
          <a:p>
            <a:r>
              <a:rPr lang="en-US" sz="2400" dirty="0" smtClean="0"/>
              <a:t>These </a:t>
            </a:r>
            <a:r>
              <a:rPr lang="en-US" sz="2400" dirty="0"/>
              <a:t>thinkers were the first philosophers. Although this picture is admittedly simplistic, the </a:t>
            </a:r>
            <a:r>
              <a:rPr lang="en-US" sz="2400" dirty="0" smtClean="0"/>
              <a:t>basic </a:t>
            </a:r>
            <a:r>
              <a:rPr lang="en-US" sz="2400" dirty="0"/>
              <a:t>distinction has stuck: philosophy in its most primeval form is considered nothing less than secular inquiry itself. </a:t>
            </a:r>
          </a:p>
        </p:txBody>
      </p:sp>
    </p:spTree>
    <p:extLst>
      <p:ext uri="{BB962C8B-B14F-4D97-AF65-F5344CB8AC3E}">
        <p14:creationId xmlns:p14="http://schemas.microsoft.com/office/powerpoint/2010/main" val="226633572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a:xfrm>
            <a:off x="2389909" y="2254827"/>
            <a:ext cx="9802091" cy="3835077"/>
          </a:xfrm>
        </p:spPr>
        <p:txBody>
          <a:bodyPr>
            <a:noAutofit/>
          </a:bodyPr>
          <a:lstStyle/>
          <a:p>
            <a:r>
              <a:rPr lang="en-US" sz="2400" dirty="0"/>
              <a:t>The subject of philosophical inquiry is the reality </a:t>
            </a:r>
            <a:r>
              <a:rPr lang="en-US" sz="2400" dirty="0" smtClean="0"/>
              <a:t>itself.</a:t>
            </a:r>
          </a:p>
          <a:p>
            <a:r>
              <a:rPr lang="en-US" sz="2400" dirty="0" smtClean="0"/>
              <a:t>There </a:t>
            </a:r>
            <a:r>
              <a:rPr lang="en-US" sz="2400" dirty="0"/>
              <a:t>are different schools of philosophy depending on the answers they seek to the question of </a:t>
            </a:r>
            <a:r>
              <a:rPr lang="en-US" sz="2400" dirty="0" smtClean="0"/>
              <a:t>reality.</a:t>
            </a:r>
          </a:p>
          <a:p>
            <a:r>
              <a:rPr lang="en-US" sz="2400" dirty="0" smtClean="0"/>
              <a:t>It </a:t>
            </a:r>
            <a:r>
              <a:rPr lang="en-US" sz="2400" dirty="0"/>
              <a:t>is the search for understanding of man, nature and the </a:t>
            </a:r>
            <a:r>
              <a:rPr lang="en-US" sz="2400" dirty="0" smtClean="0"/>
              <a:t>universe.</a:t>
            </a:r>
          </a:p>
          <a:p>
            <a:r>
              <a:rPr lang="en-US" sz="2400" dirty="0" smtClean="0"/>
              <a:t>There </a:t>
            </a:r>
            <a:r>
              <a:rPr lang="en-US" sz="2400" dirty="0"/>
              <a:t>are different branches of philosophy-Epistemology, Metaphysics, </a:t>
            </a:r>
            <a:r>
              <a:rPr lang="en-US" sz="2400" dirty="0" smtClean="0"/>
              <a:t>etc.</a:t>
            </a:r>
          </a:p>
          <a:p>
            <a:r>
              <a:rPr lang="en-US" sz="2400" dirty="0" smtClean="0"/>
              <a:t>There </a:t>
            </a:r>
            <a:r>
              <a:rPr lang="en-US" sz="2400" dirty="0"/>
              <a:t>are different fields of philosophy such as educational philosophy, social philosophy, political philosophy, economic philosophy </a:t>
            </a:r>
            <a:r>
              <a:rPr lang="en-US" sz="2400" dirty="0" smtClean="0"/>
              <a:t>etc.</a:t>
            </a:r>
          </a:p>
          <a:p>
            <a:r>
              <a:rPr lang="en-US" sz="2400" dirty="0" smtClean="0"/>
              <a:t>There </a:t>
            </a:r>
            <a:r>
              <a:rPr lang="en-US" sz="2400" dirty="0"/>
              <a:t>are also different philosophical approaches such as idealism, naturalism, pragmatism, materialism, and so on. </a:t>
            </a:r>
          </a:p>
        </p:txBody>
      </p:sp>
    </p:spTree>
    <p:extLst>
      <p:ext uri="{BB962C8B-B14F-4D97-AF65-F5344CB8AC3E}">
        <p14:creationId xmlns:p14="http://schemas.microsoft.com/office/powerpoint/2010/main" val="2713534904"/>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Scope of Philosophy</a:t>
            </a:r>
            <a:endParaRPr lang="en-US" dirty="0"/>
          </a:p>
        </p:txBody>
      </p:sp>
      <p:sp>
        <p:nvSpPr>
          <p:cNvPr id="3" name="Content Placeholder 2"/>
          <p:cNvSpPr>
            <a:spLocks noGrp="1"/>
          </p:cNvSpPr>
          <p:nvPr>
            <p:ph idx="1"/>
          </p:nvPr>
        </p:nvSpPr>
        <p:spPr>
          <a:xfrm>
            <a:off x="2763982" y="2275609"/>
            <a:ext cx="9428018" cy="3814295"/>
          </a:xfrm>
        </p:spPr>
        <p:txBody>
          <a:bodyPr>
            <a:noAutofit/>
          </a:bodyPr>
          <a:lstStyle/>
          <a:p>
            <a:r>
              <a:rPr lang="en-US" sz="2400" dirty="0"/>
              <a:t>A beginner in philosophy is perturbed to find that different philosophers have given different definitions of </a:t>
            </a:r>
            <a:r>
              <a:rPr lang="en-US" sz="2400" dirty="0" smtClean="0"/>
              <a:t>philosophy.</a:t>
            </a:r>
          </a:p>
          <a:p>
            <a:r>
              <a:rPr lang="en-US" sz="2400" dirty="0" smtClean="0"/>
              <a:t>While </a:t>
            </a:r>
            <a:r>
              <a:rPr lang="en-US" sz="2400" dirty="0"/>
              <a:t>some philosophers have laid emphasis on psychological facts, others have given more importance to </a:t>
            </a:r>
            <a:r>
              <a:rPr lang="en-US" sz="2400" dirty="0" smtClean="0"/>
              <a:t>values.</a:t>
            </a:r>
          </a:p>
          <a:p>
            <a:pPr lvl="1"/>
            <a:r>
              <a:rPr lang="en-US" sz="2200" dirty="0" smtClean="0"/>
              <a:t>According </a:t>
            </a:r>
            <a:r>
              <a:rPr lang="en-US" sz="2200" dirty="0"/>
              <a:t>to </a:t>
            </a:r>
            <a:r>
              <a:rPr lang="en-US" sz="2200" b="1" i="1" dirty="0"/>
              <a:t>John Dewey</a:t>
            </a:r>
            <a:r>
              <a:rPr lang="en-US" sz="2200" dirty="0"/>
              <a:t>, </a:t>
            </a:r>
            <a:r>
              <a:rPr lang="en-US" sz="2200" dirty="0" smtClean="0"/>
              <a:t>“Whenever </a:t>
            </a:r>
            <a:r>
              <a:rPr lang="en-US" sz="2200" dirty="0"/>
              <a:t>philosophy has been taken seriously, it has always been assumed that it signified achieving a wisdom that would influence the conduct of life</a:t>
            </a:r>
            <a:r>
              <a:rPr lang="en-US" sz="2200" dirty="0" smtClean="0"/>
              <a:t>.”</a:t>
            </a:r>
          </a:p>
          <a:p>
            <a:pPr lvl="1"/>
            <a:r>
              <a:rPr lang="en-US" sz="2200" dirty="0" smtClean="0"/>
              <a:t>On </a:t>
            </a:r>
            <a:r>
              <a:rPr lang="en-US" sz="2200" dirty="0"/>
              <a:t>the other hand, according to </a:t>
            </a:r>
            <a:r>
              <a:rPr lang="en-US" sz="2200" b="1" i="1" dirty="0" err="1"/>
              <a:t>Windelband</a:t>
            </a:r>
            <a:r>
              <a:rPr lang="en-US" sz="2200" dirty="0"/>
              <a:t>, philosophy is" the critical science of universal </a:t>
            </a:r>
            <a:r>
              <a:rPr lang="en-US" sz="2200" dirty="0" err="1"/>
              <a:t>values."However</a:t>
            </a:r>
            <a:r>
              <a:rPr lang="en-US" sz="2200" dirty="0"/>
              <a:t>, some important definitions of philosophy are as follows:</a:t>
            </a:r>
          </a:p>
        </p:txBody>
      </p:sp>
    </p:spTree>
    <p:extLst>
      <p:ext uri="{BB962C8B-B14F-4D97-AF65-F5344CB8AC3E}">
        <p14:creationId xmlns:p14="http://schemas.microsoft.com/office/powerpoint/2010/main" val="261426249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 Philosophy is a Critical Method of Approaching Experience</a:t>
            </a:r>
          </a:p>
        </p:txBody>
      </p:sp>
      <p:sp>
        <p:nvSpPr>
          <p:cNvPr id="3" name="Content Placeholder 2"/>
          <p:cNvSpPr>
            <a:spLocks noGrp="1"/>
          </p:cNvSpPr>
          <p:nvPr>
            <p:ph idx="1"/>
          </p:nvPr>
        </p:nvSpPr>
        <p:spPr>
          <a:xfrm>
            <a:off x="2826327" y="2213264"/>
            <a:ext cx="8998527" cy="4644736"/>
          </a:xfrm>
        </p:spPr>
        <p:txBody>
          <a:bodyPr>
            <a:normAutofit/>
          </a:bodyPr>
          <a:lstStyle/>
          <a:p>
            <a:r>
              <a:rPr lang="en-US" sz="2400" dirty="0"/>
              <a:t>Examples of this type of definitions are as follows: </a:t>
            </a:r>
            <a:endParaRPr lang="en-US" sz="2400" dirty="0" smtClean="0"/>
          </a:p>
          <a:p>
            <a:pPr marL="777240" lvl="1" indent="-457200">
              <a:buFont typeface="+mj-lt"/>
              <a:buAutoNum type="arabicPeriod"/>
            </a:pPr>
            <a:r>
              <a:rPr lang="en-US" sz="2400" dirty="0"/>
              <a:t>"Philosophy is essentially a spirit or method of approaching experience rather than a body of conclusions about experience." </a:t>
            </a:r>
            <a:r>
              <a:rPr lang="en-US" sz="2400" b="1" i="1" dirty="0"/>
              <a:t>Edgar S. </a:t>
            </a:r>
            <a:r>
              <a:rPr lang="en-US" sz="2400" b="1" i="1" dirty="0" smtClean="0"/>
              <a:t>Brightman</a:t>
            </a:r>
          </a:p>
          <a:p>
            <a:pPr marL="777240" lvl="1" indent="-457200">
              <a:buFont typeface="+mj-lt"/>
              <a:buAutoNum type="arabicPeriod"/>
            </a:pPr>
            <a:r>
              <a:rPr lang="en-US" sz="2400" dirty="0"/>
              <a:t>"If is not the specific content of the conclusions, but the spirit and method by which they are reached, which entitles them to be described as philosophical..." </a:t>
            </a:r>
            <a:r>
              <a:rPr lang="en-US" sz="2400" b="1" i="1" dirty="0"/>
              <a:t>Clifford </a:t>
            </a:r>
            <a:r>
              <a:rPr lang="en-US" sz="2400" b="1" i="1" dirty="0" err="1"/>
              <a:t>Barrat</a:t>
            </a:r>
            <a:endParaRPr lang="en-US" sz="2400" b="1" i="1" dirty="0"/>
          </a:p>
          <a:p>
            <a:pPr marL="777240" lvl="1" indent="-457200">
              <a:buFont typeface="+mj-lt"/>
              <a:buAutoNum type="arabicPeriod"/>
            </a:pPr>
            <a:r>
              <a:rPr lang="en-US" sz="2400" dirty="0"/>
              <a:t>"Were I limited to one line for my answer to it, I should say that philosophy is general theory of </a:t>
            </a:r>
            <a:r>
              <a:rPr lang="en-US" sz="2400" dirty="0" err="1"/>
              <a:t>criticism."</a:t>
            </a:r>
            <a:r>
              <a:rPr lang="en-US" sz="2400" b="1" i="1" dirty="0" err="1"/>
              <a:t>C</a:t>
            </a:r>
            <a:r>
              <a:rPr lang="en-US" sz="2400" b="1" i="1" dirty="0"/>
              <a:t>. J. </a:t>
            </a:r>
            <a:r>
              <a:rPr lang="en-US" sz="2400" b="1" i="1" dirty="0" err="1"/>
              <a:t>Ducasse</a:t>
            </a:r>
            <a:endParaRPr lang="en-US" sz="2400" b="1" i="1" dirty="0"/>
          </a:p>
        </p:txBody>
      </p:sp>
    </p:spTree>
    <p:extLst>
      <p:ext uri="{BB962C8B-B14F-4D97-AF65-F5344CB8AC3E}">
        <p14:creationId xmlns:p14="http://schemas.microsoft.com/office/powerpoint/2010/main" val="143249547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emplate>TM10001104[[fn=Feathered]]</Template>
  <TotalTime>140</TotalTime>
  <Words>2182</Words>
  <Application>Microsoft Office PowerPoint</Application>
  <PresentationFormat>Widescreen</PresentationFormat>
  <Paragraphs>102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Century Schoolbook</vt:lpstr>
      <vt:lpstr>Corbel</vt:lpstr>
      <vt:lpstr>Feathered</vt:lpstr>
      <vt:lpstr>Philosophical Paradigms of Education</vt:lpstr>
      <vt:lpstr>PowerPoint Presentation</vt:lpstr>
      <vt:lpstr>Meaning of Philosophy 1</vt:lpstr>
      <vt:lpstr>CONT…</vt:lpstr>
      <vt:lpstr>2</vt:lpstr>
      <vt:lpstr>CONT…</vt:lpstr>
      <vt:lpstr>3</vt:lpstr>
      <vt:lpstr>Definition and Scope of Philosophy</vt:lpstr>
      <vt:lpstr>1. Philosophy is a Critical Method of Approaching Experience</vt:lpstr>
      <vt:lpstr>2. Philosophy is Comprehensive Synthetic Science</vt:lpstr>
      <vt:lpstr>CONT…</vt:lpstr>
      <vt:lpstr>CONT…</vt:lpstr>
      <vt:lpstr>PowerPoint Presentation</vt:lpstr>
      <vt:lpstr>Importance of Philosophy</vt:lpstr>
      <vt:lpstr>General Problem Solving Skills:</vt:lpstr>
      <vt:lpstr>Communication Skills:</vt:lpstr>
      <vt:lpstr>Persuasive Powers:</vt:lpstr>
      <vt:lpstr>Writing Skills:</vt:lpstr>
      <vt:lpstr>Understanding Other Disciplines:</vt:lpstr>
      <vt:lpstr>Development of Sound Methods of Research and Analysis:</vt:lpstr>
      <vt:lpstr>PowerPoint Presentation</vt:lpstr>
      <vt:lpstr>The Functions of Philosophy</vt:lpstr>
      <vt:lpstr>CONT…</vt:lpstr>
      <vt:lpstr>CONT…</vt:lpstr>
      <vt:lpstr>CONT…</vt:lpstr>
      <vt:lpstr>CONT…</vt:lpstr>
      <vt:lpstr>Scope of Philosophy</vt:lpstr>
      <vt:lpstr>CONT…</vt:lpstr>
      <vt:lpstr>CONT…</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DR RIFFAT</cp:lastModifiedBy>
  <cp:revision>52</cp:revision>
  <dcterms:created xsi:type="dcterms:W3CDTF">2021-03-20T19:45:59Z</dcterms:created>
  <dcterms:modified xsi:type="dcterms:W3CDTF">2021-06-15T07:46:38Z</dcterms:modified>
</cp:coreProperties>
</file>