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4" r:id="rId22"/>
    <p:sldId id="285" r:id="rId23"/>
    <p:sldId id="280" r:id="rId24"/>
    <p:sldId id="281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95B45-C004-4A53-8172-D2AA4756F6FA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FDD22-B10C-4D26-A4E8-765B860F3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322928-7D5C-422F-A43E-126A1D68D5A3}" type="slidenum">
              <a:rPr lang="en-US"/>
              <a:pPr/>
              <a:t>11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6A0FD4-1E0E-4AC3-A166-DE0260173E27}" type="slidenum">
              <a:rPr lang="en-US"/>
              <a:pPr/>
              <a:t>20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7CE6DD-913A-40F4-8A50-627DF01EAC58}" type="slidenum">
              <a:rPr lang="en-US"/>
              <a:pPr/>
              <a:t>12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C80D04-2170-43FB-A25B-06F97EE4CACF}" type="slidenum">
              <a:rPr lang="en-US"/>
              <a:pPr/>
              <a:t>13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531AD1-EE1D-4739-BEFF-A7B67FD8D69D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5902394-3E43-40C3-B6AC-1FC56AC61DB5}" type="slidenum">
              <a:rPr lang="en-US"/>
              <a:pPr/>
              <a:t>15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1DCAC7-7F03-4F24-90EE-9D615D8EC9A1}" type="slidenum">
              <a:rPr lang="en-US"/>
              <a:pPr/>
              <a:t>16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C037FA-2AA0-4F67-8F4F-4025A4556F7E}" type="slidenum">
              <a:rPr lang="en-US"/>
              <a:pPr/>
              <a:t>17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C1994F-8DAA-4D06-A50A-90876CB30F6A}" type="slidenum">
              <a:rPr lang="en-US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BD0721-34E8-439E-9A18-E74A6DBF3547}" type="slidenum">
              <a:rPr lang="en-US"/>
              <a:pPr/>
              <a:t>19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50D624-B8BC-4E5E-85C0-8535202983F1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4462FDC-D89A-45C4-9390-870928F8B8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67050"/>
          </a:xfrm>
        </p:spPr>
        <p:txBody>
          <a:bodyPr>
            <a:normAutofit/>
          </a:bodyPr>
          <a:lstStyle/>
          <a:p>
            <a:r>
              <a:rPr lang="en-US" dirty="0" smtClean="0"/>
              <a:t>Book: Learning PHP, </a:t>
            </a:r>
            <a:r>
              <a:rPr lang="en-US" dirty="0" err="1" smtClean="0"/>
              <a:t>MySQL</a:t>
            </a:r>
            <a:r>
              <a:rPr lang="en-US" dirty="0" smtClean="0"/>
              <a:t>, JavaScript, and CSS </a:t>
            </a:r>
            <a:br>
              <a:rPr lang="en-US" dirty="0" smtClean="0"/>
            </a:br>
            <a:r>
              <a:rPr lang="en-US" dirty="0" smtClean="0"/>
              <a:t>By </a:t>
            </a:r>
            <a:br>
              <a:rPr lang="en-US" dirty="0" smtClean="0"/>
            </a:br>
            <a:r>
              <a:rPr lang="en-US" dirty="0" smtClean="0"/>
              <a:t>Robin Nixon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SECOND EDITION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Addresses and 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Every computer connected to the Internet must have a unique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IP address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, no matter whether it’s a client or a server (or both)</a:t>
            </a:r>
          </a:p>
          <a:p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An IP address is just a number that identifies a host on the Internet. Example:</a:t>
            </a:r>
          </a:p>
          <a:p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	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212.171.218.34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  or   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144.214.5.218</a:t>
            </a:r>
            <a:endParaRPr lang="en-US" dirty="0" smtClean="0">
              <a:solidFill>
                <a:srgbClr val="221E1F"/>
              </a:solidFill>
              <a:latin typeface="Helvetica" pitchFamily="48" charset="0"/>
            </a:endParaRPr>
          </a:p>
          <a:p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The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Domain Name System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(DNS) is a database that matches IP addresses to host names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Domain Names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05800" cy="453707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And the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Domain Name System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(DNS) translates host names into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IP addresses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, which are then used by TCP to establish connections between HTTP clients and servers.</a:t>
            </a:r>
          </a:p>
          <a:p>
            <a:pPr eaLnBrk="1" hangingPunct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Domain names are administered in such a way that they are guaranteed to be unique.</a:t>
            </a:r>
          </a:p>
          <a:p>
            <a:pPr eaLnBrk="1" hangingPunct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Domain names are organized in a hierarchical structure….</a:t>
            </a:r>
            <a:endParaRPr lang="en-US" dirty="0" smtClean="0">
              <a:solidFill>
                <a:srgbClr val="221E1F"/>
              </a:solidFill>
              <a:latin typeface="Univers 55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Top Level Domains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43063"/>
            <a:ext cx="8305800" cy="2784475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www.cityu.edu.hk</a:t>
            </a:r>
          </a:p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www.cityu.hk</a:t>
            </a:r>
          </a:p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www.apple.com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3089275" y="1711325"/>
            <a:ext cx="1660525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10"/>
          <p:cNvSpPr>
            <a:spLocks noChangeArrowheads="1"/>
          </p:cNvSpPr>
          <p:nvPr/>
        </p:nvSpPr>
        <p:spPr bwMode="auto">
          <a:xfrm>
            <a:off x="3124200" y="3124200"/>
            <a:ext cx="1066800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3048000" y="2438400"/>
            <a:ext cx="738188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5981700" y="1582738"/>
            <a:ext cx="211455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/>
              <a:t>Top Level Domain (TLD)</a:t>
            </a:r>
            <a:endParaRPr lang="en-US" sz="1800" baseline="0" dirty="0"/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Mostly country domains:</a:t>
            </a:r>
            <a:br>
              <a:rPr lang="en-US" sz="1800" baseline="0" dirty="0"/>
            </a:br>
            <a:r>
              <a:rPr lang="en-US" sz="1800" baseline="0" dirty="0"/>
              <a:t>.</a:t>
            </a:r>
            <a:r>
              <a:rPr lang="en-US" sz="1800" baseline="0" dirty="0" err="1"/>
              <a:t>uk</a:t>
            </a:r>
            <a:r>
              <a:rPr lang="en-US" sz="1800" baseline="0" dirty="0"/>
              <a:t>, </a:t>
            </a:r>
            <a:r>
              <a:rPr lang="en-US" sz="1800" baseline="0" dirty="0" smtClean="0"/>
              <a:t>.</a:t>
            </a:r>
            <a:r>
              <a:rPr lang="en-US" sz="1800" baseline="0" dirty="0" err="1" smtClean="0"/>
              <a:t>pk</a:t>
            </a:r>
            <a:r>
              <a:rPr lang="en-US" sz="1800" baseline="0" dirty="0" smtClean="0"/>
              <a:t>, </a:t>
            </a:r>
            <a:r>
              <a:rPr lang="en-US" sz="1800" baseline="0" dirty="0"/>
              <a:t>.</a:t>
            </a:r>
            <a:r>
              <a:rPr lang="en-US" sz="1800" baseline="0" dirty="0" err="1"/>
              <a:t>hk</a:t>
            </a:r>
            <a:r>
              <a:rPr lang="en-US" sz="1800" baseline="0" dirty="0"/>
              <a:t>, etc.</a:t>
            </a:r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5954713" y="3424238"/>
            <a:ext cx="2767012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/>
              <a:t>Generic Top Level Domain (</a:t>
            </a:r>
            <a:r>
              <a:rPr lang="en-US" sz="1800" b="1" baseline="0" dirty="0" err="1"/>
              <a:t>gTLD</a:t>
            </a:r>
            <a:r>
              <a:rPr lang="en-US" sz="1800" b="1" baseline="0" dirty="0"/>
              <a:t>)</a:t>
            </a:r>
            <a:endParaRPr lang="en-US" sz="1800" baseline="0" dirty="0"/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.com</a:t>
            </a:r>
            <a:br>
              <a:rPr lang="en-US" sz="1800" baseline="0" dirty="0"/>
            </a:br>
            <a:r>
              <a:rPr lang="en-US" sz="1800" baseline="0" dirty="0"/>
              <a:t>.org</a:t>
            </a:r>
            <a:br>
              <a:rPr lang="en-US" sz="1800" baseline="0" dirty="0"/>
            </a:br>
            <a:r>
              <a:rPr lang="en-US" sz="1800" baseline="0" dirty="0"/>
              <a:t>.</a:t>
            </a:r>
            <a:r>
              <a:rPr lang="en-US" sz="1800" baseline="0" dirty="0" err="1" smtClean="0"/>
              <a:t>net</a:t>
            </a:r>
            <a:r>
              <a:rPr lang="en-US" sz="1800" baseline="0" dirty="0"/>
              <a:t/>
            </a:r>
            <a:br>
              <a:rPr lang="en-US" sz="1800" baseline="0" dirty="0"/>
            </a:br>
            <a:r>
              <a:rPr lang="en-US" sz="1800" baseline="0" dirty="0"/>
              <a:t>.info</a:t>
            </a:r>
            <a:br>
              <a:rPr lang="en-US" sz="1800" baseline="0" dirty="0"/>
            </a:br>
            <a:r>
              <a:rPr lang="en-US" sz="1800" baseline="0" dirty="0"/>
              <a:t>.</a:t>
            </a:r>
            <a:r>
              <a:rPr lang="en-US" sz="1800" baseline="0" dirty="0" smtClean="0"/>
              <a:t>name</a:t>
            </a:r>
            <a:r>
              <a:rPr lang="en-US" sz="1800" baseline="0" dirty="0"/>
              <a:t/>
            </a:r>
            <a:br>
              <a:rPr lang="en-US" sz="1800" baseline="0" dirty="0"/>
            </a:br>
            <a:r>
              <a:rPr lang="en-US" sz="1800" baseline="0" dirty="0"/>
              <a:t>.</a:t>
            </a:r>
            <a:r>
              <a:rPr lang="en-US" sz="1800" baseline="0" dirty="0" err="1"/>
              <a:t>tv</a:t>
            </a:r>
            <a:endParaRPr lang="en-US" sz="1800" baseline="0" dirty="0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4749800" y="2032000"/>
            <a:ext cx="1455738" cy="0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4191001" y="3657598"/>
            <a:ext cx="1752599" cy="45719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5"/>
          <p:cNvSpPr>
            <a:spLocks noChangeShapeType="1"/>
          </p:cNvSpPr>
          <p:nvPr/>
        </p:nvSpPr>
        <p:spPr bwMode="auto">
          <a:xfrm>
            <a:off x="3817938" y="3005138"/>
            <a:ext cx="1922462" cy="0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6"/>
          <p:cNvSpPr>
            <a:spLocks noChangeShapeType="1"/>
          </p:cNvSpPr>
          <p:nvPr/>
        </p:nvSpPr>
        <p:spPr bwMode="auto">
          <a:xfrm flipV="1">
            <a:off x="5740400" y="2033588"/>
            <a:ext cx="0" cy="989012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Second Level Domains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43063"/>
            <a:ext cx="8305800" cy="2784475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www.cityu.edu.hk</a:t>
            </a:r>
          </a:p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www.cityu.hk</a:t>
            </a:r>
          </a:p>
          <a:p>
            <a:pPr eaLnBrk="1" hangingPunct="1"/>
            <a:r>
              <a:rPr lang="en-US" sz="3600" smtClean="0">
                <a:solidFill>
                  <a:srgbClr val="221E1F"/>
                </a:solidFill>
                <a:latin typeface="Univers 55" pitchFamily="48" charset="0"/>
              </a:rPr>
              <a:t>www.apple.com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912938" y="1711325"/>
            <a:ext cx="1169987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6"/>
          <p:cNvSpPr>
            <a:spLocks noChangeArrowheads="1"/>
          </p:cNvSpPr>
          <p:nvPr/>
        </p:nvSpPr>
        <p:spPr bwMode="auto">
          <a:xfrm>
            <a:off x="1905000" y="3124200"/>
            <a:ext cx="1327150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1905000" y="2438400"/>
            <a:ext cx="1204912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5"/>
          <p:cNvSpPr txBox="1">
            <a:spLocks noChangeArrowheads="1"/>
          </p:cNvSpPr>
          <p:nvPr/>
        </p:nvSpPr>
        <p:spPr bwMode="auto">
          <a:xfrm>
            <a:off x="6032500" y="1811338"/>
            <a:ext cx="26892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aseline="0"/>
              <a:t>The actual name of the organisation or service.</a:t>
            </a:r>
          </a:p>
          <a:p>
            <a:pPr algn="ctr">
              <a:spcBef>
                <a:spcPct val="50000"/>
              </a:spcBef>
            </a:pPr>
            <a:r>
              <a:rPr lang="en-US" sz="2000" baseline="0"/>
              <a:t>Can contain letters</a:t>
            </a:r>
            <a:br>
              <a:rPr lang="en-US" sz="2000" baseline="0"/>
            </a:br>
            <a:r>
              <a:rPr lang="en-US" sz="2000" baseline="0"/>
              <a:t>(a to z),</a:t>
            </a:r>
            <a:br>
              <a:rPr lang="en-US" sz="2000" baseline="0"/>
            </a:br>
            <a:r>
              <a:rPr lang="en-US" sz="2000" baseline="0"/>
              <a:t>numbers (0 to 9),</a:t>
            </a:r>
            <a:br>
              <a:rPr lang="en-US" sz="2000" baseline="0"/>
            </a:br>
            <a:r>
              <a:rPr lang="en-US" sz="2000" baseline="0"/>
              <a:t>dashes ( -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Third Level, or Sub Domains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05800" cy="47625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www.cityu.edu.hk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sweb.cityu.edu.hk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www.apple.com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store.apple.com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seminars.apple.com</a:t>
            </a: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762000" y="1371600"/>
            <a:ext cx="1279525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762000" y="2667000"/>
            <a:ext cx="1287462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10"/>
          <p:cNvSpPr>
            <a:spLocks noChangeArrowheads="1"/>
          </p:cNvSpPr>
          <p:nvPr/>
        </p:nvSpPr>
        <p:spPr bwMode="auto">
          <a:xfrm>
            <a:off x="762000" y="2133600"/>
            <a:ext cx="1298575" cy="45720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13"/>
          <p:cNvSpPr>
            <a:spLocks noChangeArrowheads="1"/>
          </p:cNvSpPr>
          <p:nvPr/>
        </p:nvSpPr>
        <p:spPr bwMode="auto">
          <a:xfrm>
            <a:off x="762000" y="3352800"/>
            <a:ext cx="1255712" cy="45720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14"/>
          <p:cNvSpPr>
            <a:spLocks noChangeArrowheads="1"/>
          </p:cNvSpPr>
          <p:nvPr/>
        </p:nvSpPr>
        <p:spPr bwMode="auto">
          <a:xfrm>
            <a:off x="762000" y="3886200"/>
            <a:ext cx="2151062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6032500" y="1811338"/>
            <a:ext cx="268922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aseline="0" dirty="0"/>
              <a:t>Strings of characters that designate different services, or hosts within the second level domain.</a:t>
            </a:r>
          </a:p>
          <a:p>
            <a:pPr algn="ctr">
              <a:spcBef>
                <a:spcPct val="50000"/>
              </a:spcBef>
            </a:pPr>
            <a:r>
              <a:rPr lang="en-US" sz="2000" baseline="0" dirty="0"/>
              <a:t>E.G. “www” for the core or main website, “</a:t>
            </a:r>
            <a:r>
              <a:rPr lang="en-US" sz="2000" baseline="0" dirty="0" err="1"/>
              <a:t>sweb</a:t>
            </a:r>
            <a:r>
              <a:rPr lang="en-US" sz="2000" baseline="0" dirty="0"/>
              <a:t>” for </a:t>
            </a:r>
            <a:r>
              <a:rPr lang="en-US" sz="2000" baseline="0" dirty="0" smtClean="0"/>
              <a:t>SCM’s(supply chain management) </a:t>
            </a:r>
            <a:r>
              <a:rPr lang="en-US" sz="2000" baseline="0" dirty="0"/>
              <a:t>sub-network within </a:t>
            </a:r>
            <a:r>
              <a:rPr lang="en-US" sz="2000" baseline="0" dirty="0" err="1"/>
              <a:t>CityU</a:t>
            </a:r>
            <a:r>
              <a:rPr lang="en-US" sz="2000" baseline="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Registering Domain Names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43063"/>
            <a:ext cx="8305800" cy="2784475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www.cityu.edu.hk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www.cityu.hk</a:t>
            </a:r>
          </a:p>
          <a:p>
            <a:pPr eaLnBrk="1" hangingPunct="1"/>
            <a:r>
              <a:rPr lang="en-US" sz="3600" dirty="0" smtClean="0">
                <a:solidFill>
                  <a:srgbClr val="221E1F"/>
                </a:solidFill>
                <a:latin typeface="Univers 55" pitchFamily="48" charset="0"/>
              </a:rPr>
              <a:t>www.apple.com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912938" y="1711325"/>
            <a:ext cx="2836862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905000" y="2895600"/>
            <a:ext cx="2420938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Rectangle 10"/>
          <p:cNvSpPr>
            <a:spLocks noChangeArrowheads="1"/>
          </p:cNvSpPr>
          <p:nvPr/>
        </p:nvSpPr>
        <p:spPr bwMode="auto">
          <a:xfrm>
            <a:off x="1905000" y="2286000"/>
            <a:ext cx="1906588" cy="615950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6280150" y="1582738"/>
            <a:ext cx="211455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/>
              <a:t> Registered with the HKDNR in Hong Kong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www.hkdnr.hk</a:t>
            </a:r>
          </a:p>
        </p:txBody>
      </p:sp>
      <p:sp>
        <p:nvSpPr>
          <p:cNvPr id="33801" name="Text Box 7"/>
          <p:cNvSpPr txBox="1">
            <a:spLocks noChangeArrowheads="1"/>
          </p:cNvSpPr>
          <p:nvPr/>
        </p:nvSpPr>
        <p:spPr bwMode="auto">
          <a:xfrm>
            <a:off x="5954713" y="3503613"/>
            <a:ext cx="2767012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/>
              <a:t>Registered with any global registration service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networksolutions.com</a:t>
            </a:r>
            <a:br>
              <a:rPr lang="en-US" sz="1800" baseline="0" dirty="0"/>
            </a:br>
            <a:r>
              <a:rPr lang="en-US" sz="1800" baseline="0" dirty="0"/>
              <a:t>register.com</a:t>
            </a:r>
            <a:br>
              <a:rPr lang="en-US" sz="1800" baseline="0" dirty="0"/>
            </a:br>
            <a:r>
              <a:rPr lang="en-US" sz="1800" baseline="0" dirty="0"/>
              <a:t>directNIC.com</a:t>
            </a:r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etc.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>
            <a:off x="4749800" y="2032000"/>
            <a:ext cx="1717675" cy="0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Line 9"/>
          <p:cNvSpPr>
            <a:spLocks noChangeShapeType="1"/>
          </p:cNvSpPr>
          <p:nvPr/>
        </p:nvSpPr>
        <p:spPr bwMode="auto">
          <a:xfrm>
            <a:off x="4343400" y="3505200"/>
            <a:ext cx="1600200" cy="45719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>
            <a:off x="3810000" y="2667000"/>
            <a:ext cx="1922462" cy="0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Line 12"/>
          <p:cNvSpPr>
            <a:spLocks noChangeShapeType="1"/>
          </p:cNvSpPr>
          <p:nvPr/>
        </p:nvSpPr>
        <p:spPr bwMode="auto">
          <a:xfrm flipV="1">
            <a:off x="5694681" y="2033588"/>
            <a:ext cx="45719" cy="633412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612775" y="5340350"/>
            <a:ext cx="33512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aseline="0" dirty="0">
                <a:solidFill>
                  <a:schemeClr val="bg2"/>
                </a:solidFill>
              </a:rPr>
              <a:t>Chinese character domain names now also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Registering Domain Names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305800" cy="51435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Registering a domain name can either be done directly with a registration service, such as HKDNR, or through a website hosting service.</a:t>
            </a:r>
          </a:p>
          <a:p>
            <a:pPr eaLnBrk="1" hangingPunct="1"/>
            <a:r>
              <a:rPr lang="en-US" dirty="0" smtClean="0"/>
              <a:t>Either way, you have to pay a </a:t>
            </a:r>
            <a:r>
              <a:rPr lang="en-US" dirty="0" smtClean="0">
                <a:solidFill>
                  <a:srgbClr val="FF0000"/>
                </a:solidFill>
              </a:rPr>
              <a:t>fee for domain registration</a:t>
            </a:r>
            <a:r>
              <a:rPr lang="en-US" dirty="0" smtClean="0"/>
              <a:t> that is </a:t>
            </a:r>
            <a:r>
              <a:rPr lang="en-US" u="sng" dirty="0" smtClean="0"/>
              <a:t>separate from</a:t>
            </a:r>
            <a:r>
              <a:rPr lang="en-US" dirty="0" smtClean="0"/>
              <a:t> any site hosting fees you may pay.</a:t>
            </a:r>
          </a:p>
          <a:p>
            <a:pPr lvl="1" eaLnBrk="1" hangingPunct="1"/>
            <a:r>
              <a:rPr lang="en-US" dirty="0" err="1" smtClean="0"/>
              <a:t>gTLD</a:t>
            </a:r>
            <a:r>
              <a:rPr lang="en-US" dirty="0" smtClean="0"/>
              <a:t> domains (.com, .org, </a:t>
            </a:r>
            <a:r>
              <a:rPr lang="en-US" dirty="0" err="1" smtClean="0"/>
              <a:t>.net</a:t>
            </a:r>
            <a:r>
              <a:rPr lang="en-US" dirty="0" smtClean="0"/>
              <a:t>): </a:t>
            </a:r>
            <a:r>
              <a:rPr lang="en-US" dirty="0" smtClean="0">
                <a:solidFill>
                  <a:srgbClr val="BB3932"/>
                </a:solidFill>
              </a:rPr>
              <a:t>US$12 - 15 per year</a:t>
            </a:r>
            <a:endParaRPr lang="en-US" dirty="0" smtClean="0"/>
          </a:p>
          <a:p>
            <a:pPr lvl="1" eaLnBrk="1" hangingPunct="1">
              <a:spcAft>
                <a:spcPct val="5000"/>
              </a:spcAft>
            </a:pPr>
            <a:r>
              <a:rPr lang="en-US" dirty="0" smtClean="0"/>
              <a:t>Country domains in Hong Kong: </a:t>
            </a:r>
          </a:p>
          <a:p>
            <a:pPr lvl="1" eaLnBrk="1" hangingPunct="1">
              <a:spcBef>
                <a:spcPct val="0"/>
              </a:spcBef>
              <a:spcAft>
                <a:spcPct val="15000"/>
              </a:spcAft>
            </a:pPr>
            <a:r>
              <a:rPr lang="en-US" dirty="0" smtClean="0"/>
              <a:t>	.</a:t>
            </a:r>
            <a:r>
              <a:rPr lang="en-US" dirty="0" err="1" smtClean="0"/>
              <a:t>com.hk</a:t>
            </a:r>
            <a:r>
              <a:rPr lang="en-US" dirty="0" smtClean="0"/>
              <a:t>, .</a:t>
            </a:r>
            <a:r>
              <a:rPr lang="en-US" dirty="0" err="1" smtClean="0"/>
              <a:t>org.hk</a:t>
            </a:r>
            <a:r>
              <a:rPr lang="en-US" dirty="0" smtClean="0"/>
              <a:t>, .</a:t>
            </a:r>
            <a:r>
              <a:rPr lang="en-US" dirty="0" err="1" smtClean="0"/>
              <a:t>net.hk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BB3932"/>
                </a:solidFill>
              </a:rPr>
              <a:t>HK$200 per year</a:t>
            </a:r>
            <a:endParaRPr lang="en-US" dirty="0" smtClean="0"/>
          </a:p>
          <a:p>
            <a:pPr lvl="1" eaLnBrk="1" hangingPunct="1">
              <a:spcBef>
                <a:spcPct val="0"/>
              </a:spcBef>
              <a:spcAft>
                <a:spcPct val="15000"/>
              </a:spcAft>
            </a:pPr>
            <a:r>
              <a:rPr lang="en-US" dirty="0" smtClean="0"/>
              <a:t>	.</a:t>
            </a:r>
            <a:r>
              <a:rPr lang="en-US" dirty="0" err="1" smtClean="0"/>
              <a:t>hk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BB3932"/>
                </a:solidFill>
              </a:rPr>
              <a:t>HK$250 per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Linking Domain Names and IP Addresses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06388" y="1735138"/>
            <a:ext cx="8374062" cy="50434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 domain name, once registered, needs to be associated with a fixed IP address of a web server on the Internet. When you register and setup a new domain name, you need to enter details of at least 2 </a:t>
            </a:r>
            <a:r>
              <a:rPr lang="en-US" sz="2400" u="sng" dirty="0" err="1" smtClean="0"/>
              <a:t>nameservers</a:t>
            </a:r>
            <a:r>
              <a:rPr lang="en-US" sz="2400" dirty="0" smtClean="0"/>
              <a:t>. </a:t>
            </a:r>
          </a:p>
          <a:p>
            <a:pPr lvl="1" eaLnBrk="1" hangingPunct="1"/>
            <a:r>
              <a:rPr lang="en-US" sz="2000" dirty="0" smtClean="0"/>
              <a:t>These </a:t>
            </a:r>
            <a:r>
              <a:rPr lang="en-US" sz="2000" dirty="0" err="1" smtClean="0"/>
              <a:t>nameservers</a:t>
            </a:r>
            <a:r>
              <a:rPr lang="en-US" sz="2000" dirty="0" smtClean="0"/>
              <a:t> are special internet servers that implement a name service protocol. </a:t>
            </a:r>
          </a:p>
          <a:p>
            <a:pPr lvl="1" eaLnBrk="1" hangingPunct="1"/>
            <a:r>
              <a:rPr lang="en-US" sz="2000" dirty="0" smtClean="0"/>
              <a:t>They</a:t>
            </a:r>
            <a:r>
              <a:rPr lang="en-US" dirty="0" smtClean="0"/>
              <a:t> </a:t>
            </a:r>
            <a:r>
              <a:rPr lang="en-US" sz="2000" dirty="0" smtClean="0"/>
              <a:t>may be provided by a web hosting service, or a domain registration service. </a:t>
            </a:r>
          </a:p>
          <a:p>
            <a:pPr lvl="1" eaLnBrk="1" hangingPunct="1"/>
            <a:r>
              <a:rPr lang="en-US" sz="2000" dirty="0" smtClean="0"/>
              <a:t>They link a domain name to the specific IP address assigned for a website. Examples:</a:t>
            </a:r>
          </a:p>
          <a:p>
            <a:pPr eaLnBrk="1" hangingPunct="1">
              <a:spcBef>
                <a:spcPct val="10000"/>
              </a:spcBef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BB3932"/>
                </a:solidFill>
              </a:rPr>
              <a:t>ns0.directnic.com</a:t>
            </a:r>
            <a:br>
              <a:rPr lang="en-US" sz="2400" dirty="0" smtClean="0">
                <a:solidFill>
                  <a:srgbClr val="BB3932"/>
                </a:solidFill>
              </a:rPr>
            </a:br>
            <a:r>
              <a:rPr lang="en-US" sz="2400" dirty="0" smtClean="0">
                <a:solidFill>
                  <a:srgbClr val="BB3932"/>
                </a:solidFill>
              </a:rPr>
              <a:t>	ns1.directnic.com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4557713" y="5343525"/>
            <a:ext cx="4122737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1400" baseline="0"/>
              <a:t>Note: Most commercial hosting services provide a form of </a:t>
            </a:r>
            <a:r>
              <a:rPr lang="en-US" sz="1400" u="sng" baseline="0"/>
              <a:t>virtual hosting</a:t>
            </a:r>
            <a:r>
              <a:rPr lang="en-US" sz="1400" baseline="0"/>
              <a:t>, placing many websites on a single server, so special software is used to route domains names to assigned IP address.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Domain Names… not just websites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522288" y="1930400"/>
            <a:ext cx="8305800" cy="3427413"/>
          </a:xfrm>
        </p:spPr>
        <p:txBody>
          <a:bodyPr>
            <a:normAutofit/>
          </a:bodyPr>
          <a:lstStyle/>
          <a:p>
            <a:pPr eaLnBrk="1" hangingPunct="1"/>
            <a:r>
              <a:rPr lang="en-US" smtClean="0"/>
              <a:t>Once your domain name is assigned a specific IP host you can: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Set up and run a </a:t>
            </a:r>
            <a:r>
              <a:rPr lang="en-US" u="sng" smtClean="0"/>
              <a:t>website</a:t>
            </a:r>
            <a:r>
              <a:rPr lang="en-US" smtClean="0"/>
              <a:t> (www.cityu.edu.hk)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Set up </a:t>
            </a:r>
            <a:r>
              <a:rPr lang="en-US" u="sng" smtClean="0"/>
              <a:t>e-mail</a:t>
            </a:r>
            <a:r>
              <a:rPr lang="en-US" smtClean="0"/>
              <a:t> accounts (nick.foxall@cityu.edu.hk)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Set up </a:t>
            </a:r>
            <a:r>
              <a:rPr lang="en-US" u="sng" smtClean="0"/>
              <a:t>file transfer</a:t>
            </a:r>
            <a:r>
              <a:rPr lang="en-US" smtClean="0"/>
              <a:t> capabilties (ftp.cityu.edu.hk)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Paths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A78BDB-5E27-4D73-BA29-123FE328A370}" type="slidenum">
              <a:rPr lang="en-US"/>
              <a:pPr/>
              <a:t>19</a:t>
            </a:fld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33400" y="1295400"/>
            <a:ext cx="8313738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eaLnBrk="1" hangingPunct="1">
              <a:lnSpc>
                <a:spcPct val="110000"/>
              </a:lnSpc>
              <a:spcBef>
                <a:spcPct val="50000"/>
              </a:spcBef>
              <a:spcAft>
                <a:spcPct val="20000"/>
              </a:spcAft>
            </a:pPr>
            <a:endParaRPr lang="en-US" baseline="0">
              <a:solidFill>
                <a:srgbClr val="221E1F"/>
              </a:solidFill>
              <a:latin typeface="Helvetica" pitchFamily="48" charset="0"/>
            </a:endParaRPr>
          </a:p>
          <a:p>
            <a:pPr marL="88900" algn="ctr" eaLnBrk="1" hangingPunct="1">
              <a:lnSpc>
                <a:spcPct val="11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n-US" sz="2800" baseline="0">
                <a:solidFill>
                  <a:srgbClr val="D6D6D6"/>
                </a:solidFill>
                <a:latin typeface="Helvetica" pitchFamily="48" charset="0"/>
              </a:rPr>
              <a:t>http:</a:t>
            </a:r>
            <a:r>
              <a:rPr lang="en-US" sz="2800" baseline="0">
                <a:solidFill>
                  <a:srgbClr val="B9B9B9"/>
                </a:solidFill>
                <a:latin typeface="Helvetica" pitchFamily="48" charset="0"/>
              </a:rPr>
              <a:t>//www.cityu.edu.hk</a:t>
            </a:r>
            <a:r>
              <a:rPr lang="en-US" sz="2800" baseline="0">
                <a:latin typeface="Helvetica" pitchFamily="48" charset="0"/>
              </a:rPr>
              <a:t>/scm/index.htm</a:t>
            </a:r>
            <a:endParaRPr lang="en-US" sz="2800" baseline="0">
              <a:latin typeface="Georgia" pitchFamily="48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643063" y="2035175"/>
            <a:ext cx="965200" cy="498475"/>
          </a:xfrm>
          <a:prstGeom prst="rect">
            <a:avLst/>
          </a:prstGeom>
          <a:noFill/>
          <a:ln w="38100">
            <a:solidFill>
              <a:srgbClr val="E3C2A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608263" y="2035175"/>
            <a:ext cx="2751137" cy="498475"/>
          </a:xfrm>
          <a:prstGeom prst="rect">
            <a:avLst/>
          </a:prstGeom>
          <a:noFill/>
          <a:ln w="38100">
            <a:solidFill>
              <a:srgbClr val="E3C2A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359400" y="2035175"/>
            <a:ext cx="2455863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2133600" y="2538413"/>
            <a:ext cx="0" cy="2292350"/>
          </a:xfrm>
          <a:prstGeom prst="line">
            <a:avLst/>
          </a:prstGeom>
          <a:noFill/>
          <a:ln w="38100">
            <a:solidFill>
              <a:srgbClr val="E3C2A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619125" y="4856163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>
                <a:solidFill>
                  <a:srgbClr val="D6D6D6"/>
                </a:solidFill>
              </a:rPr>
              <a:t>Prefix</a:t>
            </a:r>
            <a:endParaRPr lang="en-US" sz="1800" baseline="0">
              <a:solidFill>
                <a:srgbClr val="D6D6D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1800" baseline="0">
                <a:solidFill>
                  <a:srgbClr val="D6D6D6"/>
                </a:solidFill>
              </a:rPr>
              <a:t>The transfer protocol required to request data from the server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4084638" y="2519363"/>
            <a:ext cx="0" cy="1246187"/>
          </a:xfrm>
          <a:prstGeom prst="line">
            <a:avLst/>
          </a:prstGeom>
          <a:noFill/>
          <a:ln w="38100">
            <a:solidFill>
              <a:srgbClr val="E3C2A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589213" y="3786188"/>
            <a:ext cx="2995612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>
                <a:solidFill>
                  <a:srgbClr val="B9B9B9"/>
                </a:solidFill>
              </a:rPr>
              <a:t>Host name</a:t>
            </a:r>
            <a:endParaRPr lang="en-US" sz="1800" baseline="0" dirty="0">
              <a:solidFill>
                <a:srgbClr val="B9B9B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1800" baseline="0" dirty="0">
                <a:solidFill>
                  <a:srgbClr val="B9B9B9"/>
                </a:solidFill>
              </a:rPr>
              <a:t>Identifies a particular computer somewhere on the Internet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6629400" y="2519363"/>
            <a:ext cx="0" cy="398462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118100" y="2941638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Path</a:t>
            </a:r>
            <a:endParaRPr lang="en-US" sz="1800" baseline="0"/>
          </a:p>
          <a:p>
            <a:pPr algn="ctr">
              <a:spcBef>
                <a:spcPct val="50000"/>
              </a:spcBef>
            </a:pPr>
            <a:r>
              <a:rPr lang="en-US" sz="1800" baseline="0"/>
              <a:t>Identifies a file within a hierarchical directory structure on the server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Dynamic Web Content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eaLnBrk="1" hangingPunct="1"/>
            <a:r>
              <a:rPr lang="en-US" smtClean="0"/>
              <a:t>Home Page Naming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305800" cy="4948238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Helvetica" pitchFamily="48" charset="0"/>
              </a:rPr>
              <a:t>Web servers will automatically serve up pages file-named</a:t>
            </a:r>
          </a:p>
          <a:p>
            <a:pPr eaLnBrk="1" hangingPunct="1"/>
            <a:r>
              <a:rPr lang="en-US" sz="2400" dirty="0" smtClean="0">
                <a:latin typeface="Helvetica" pitchFamily="48" charset="0"/>
              </a:rPr>
              <a:t>	index.html</a:t>
            </a:r>
            <a:br>
              <a:rPr lang="en-US" sz="2400" dirty="0" smtClean="0">
                <a:latin typeface="Helvetica" pitchFamily="48" charset="0"/>
              </a:rPr>
            </a:br>
            <a:r>
              <a:rPr lang="en-US" sz="2400" dirty="0" smtClean="0">
                <a:latin typeface="Helvetica" pitchFamily="48" charset="0"/>
              </a:rPr>
              <a:t>	index.htm</a:t>
            </a:r>
            <a:br>
              <a:rPr lang="en-US" sz="2400" dirty="0" smtClean="0">
                <a:latin typeface="Helvetica" pitchFamily="48" charset="0"/>
              </a:rPr>
            </a:br>
            <a:r>
              <a:rPr lang="en-US" sz="2400" dirty="0" smtClean="0">
                <a:latin typeface="Helvetica" pitchFamily="48" charset="0"/>
              </a:rPr>
              <a:t>	default.htm</a:t>
            </a:r>
            <a:br>
              <a:rPr lang="en-US" sz="2400" dirty="0" smtClean="0">
                <a:latin typeface="Helvetica" pitchFamily="48" charset="0"/>
              </a:rPr>
            </a:br>
            <a:r>
              <a:rPr lang="en-US" sz="2400" dirty="0" smtClean="0">
                <a:latin typeface="Helvetica" pitchFamily="48" charset="0"/>
              </a:rPr>
              <a:t>	default.html</a:t>
            </a:r>
          </a:p>
          <a:p>
            <a:pPr eaLnBrk="1" hangingPunct="1"/>
            <a:r>
              <a:rPr lang="en-US" sz="2400" dirty="0" smtClean="0">
                <a:latin typeface="Helvetica" pitchFamily="48" charset="0"/>
              </a:rPr>
              <a:t>…as long as </a:t>
            </a:r>
            <a:r>
              <a:rPr lang="en-US" sz="2400" u="sng" dirty="0" smtClean="0">
                <a:latin typeface="Helvetica" pitchFamily="48" charset="0"/>
              </a:rPr>
              <a:t>ONE page</a:t>
            </a:r>
            <a:r>
              <a:rPr lang="en-US" sz="2400" dirty="0" smtClean="0">
                <a:latin typeface="Helvetica" pitchFamily="48" charset="0"/>
              </a:rPr>
              <a:t> by those filenames resides in the root directory of your site.</a:t>
            </a:r>
          </a:p>
          <a:p>
            <a:pPr eaLnBrk="1" hangingPunct="1"/>
            <a:r>
              <a:rPr lang="en-US" sz="2400" dirty="0" smtClean="0">
                <a:latin typeface="Helvetica" pitchFamily="48" charset="0"/>
              </a:rPr>
              <a:t>If you want to use a page by another name as the home page of the site, you will have to configure the server software to point to that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Request/Response Procedure for average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1. You enter http://server.com into your browser’s address bar. </a:t>
            </a:r>
          </a:p>
          <a:p>
            <a:pPr>
              <a:buNone/>
            </a:pPr>
            <a:r>
              <a:rPr lang="en-US" dirty="0" smtClean="0"/>
              <a:t>2. Your browser looks up the IP address for server.com. </a:t>
            </a:r>
          </a:p>
          <a:p>
            <a:pPr>
              <a:buNone/>
            </a:pPr>
            <a:r>
              <a:rPr lang="en-US" dirty="0" smtClean="0"/>
              <a:t>3. Your browser issues a request for the home page at server.com. </a:t>
            </a:r>
          </a:p>
          <a:p>
            <a:pPr>
              <a:buNone/>
            </a:pPr>
            <a:r>
              <a:rPr lang="en-US" dirty="0" smtClean="0"/>
              <a:t>4. The request crosses the Internet and arrives at the server.com web server. </a:t>
            </a:r>
          </a:p>
          <a:p>
            <a:pPr>
              <a:buNone/>
            </a:pPr>
            <a:r>
              <a:rPr lang="en-US" dirty="0" smtClean="0"/>
              <a:t>5. The web server, having received the request, looks for the web page on its hard disk. </a:t>
            </a:r>
          </a:p>
          <a:p>
            <a:pPr>
              <a:buNone/>
            </a:pPr>
            <a:r>
              <a:rPr lang="en-US" dirty="0" smtClean="0"/>
              <a:t>6. The server retrieves the web page and returns it to the browser. </a:t>
            </a:r>
          </a:p>
          <a:p>
            <a:pPr>
              <a:buNone/>
            </a:pPr>
            <a:r>
              <a:rPr lang="en-US" dirty="0" smtClean="0"/>
              <a:t>7. Your browser displays the web page.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1227"/>
            <a:ext cx="8077200" cy="6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The Request/Response Procedure for dynamic </a:t>
            </a:r>
            <a:r>
              <a:rPr lang="en-US" dirty="0" err="1" smtClean="0"/>
              <a:t>webpages</a:t>
            </a:r>
            <a:endParaRPr lang="en-US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3" pitchFamily="18" charset="2"/>
              <a:buAutoNum type="arabicPeriod"/>
            </a:pPr>
            <a:r>
              <a:rPr lang="en-US" dirty="0" smtClean="0"/>
              <a:t>You enter http://server.com into your browser’s address bar. </a:t>
            </a:r>
          </a:p>
          <a:p>
            <a:pPr eaLnBrk="1" hangingPunct="1">
              <a:buFont typeface="Wingdings 3" pitchFamily="18" charset="2"/>
              <a:buAutoNum type="arabicPeriod"/>
            </a:pPr>
            <a:r>
              <a:rPr lang="en-US" dirty="0" smtClean="0"/>
              <a:t> Your browser </a:t>
            </a:r>
            <a:r>
              <a:rPr lang="en-US" dirty="0" smtClean="0">
                <a:solidFill>
                  <a:srgbClr val="FF0000"/>
                </a:solidFill>
              </a:rPr>
              <a:t>looks up the IP address </a:t>
            </a:r>
            <a:r>
              <a:rPr lang="en-US" dirty="0" smtClean="0"/>
              <a:t>for server.com. </a:t>
            </a:r>
          </a:p>
          <a:p>
            <a:pPr eaLnBrk="1" hangingPunct="1">
              <a:buFont typeface="Wingdings 3" pitchFamily="18" charset="2"/>
              <a:buAutoNum type="arabicPeriod"/>
            </a:pPr>
            <a:r>
              <a:rPr lang="en-US" dirty="0" smtClean="0"/>
              <a:t> Your browser </a:t>
            </a:r>
            <a:r>
              <a:rPr lang="en-US" dirty="0" smtClean="0">
                <a:solidFill>
                  <a:srgbClr val="FF0000"/>
                </a:solidFill>
              </a:rPr>
              <a:t>issues a request </a:t>
            </a:r>
            <a:r>
              <a:rPr lang="en-US" dirty="0" smtClean="0"/>
              <a:t>to that address for the web server’s home page. </a:t>
            </a:r>
          </a:p>
          <a:p>
            <a:pPr eaLnBrk="1" hangingPunct="1">
              <a:buFont typeface="Wingdings 3" pitchFamily="18" charset="2"/>
              <a:buAutoNum type="arabicPeriod"/>
            </a:pPr>
            <a:r>
              <a:rPr lang="en-US" dirty="0" smtClean="0"/>
              <a:t> The request crosses the Internet and </a:t>
            </a:r>
            <a:r>
              <a:rPr lang="en-US" dirty="0" smtClean="0">
                <a:solidFill>
                  <a:srgbClr val="FF0000"/>
                </a:solidFill>
              </a:rPr>
              <a:t>arrives at the server.com web server. </a:t>
            </a:r>
          </a:p>
          <a:p>
            <a:pPr eaLnBrk="1" hangingPunct="1">
              <a:buFont typeface="Wingdings 3" pitchFamily="18" charset="2"/>
              <a:buAutoNum type="arabicPeriod"/>
            </a:pPr>
            <a:r>
              <a:rPr lang="en-US" dirty="0" smtClean="0"/>
              <a:t> The web server, having received the request, </a:t>
            </a:r>
            <a:r>
              <a:rPr lang="en-US" dirty="0" smtClean="0">
                <a:solidFill>
                  <a:srgbClr val="FF0000"/>
                </a:solidFill>
              </a:rPr>
              <a:t>fetches the home page from its hard disk.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55638"/>
            <a:ext cx="7162800" cy="5135562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/>
              <a:t>With the home page now in memory, </a:t>
            </a:r>
            <a:r>
              <a:rPr lang="en-US" dirty="0" smtClean="0">
                <a:solidFill>
                  <a:srgbClr val="FF0000"/>
                </a:solidFill>
              </a:rPr>
              <a:t>the web server notices that it is a file incorporating PHP scripting and passes the page to the PHP interpreter. </a:t>
            </a:r>
          </a:p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>
                <a:solidFill>
                  <a:srgbClr val="FF0000"/>
                </a:solidFill>
              </a:rPr>
              <a:t>The PHP interpreter executes the PHP code. </a:t>
            </a:r>
          </a:p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/>
              <a:t> Some of the PHP contains MySQL statements, which the </a:t>
            </a:r>
            <a:r>
              <a:rPr lang="en-US" dirty="0" smtClean="0">
                <a:solidFill>
                  <a:srgbClr val="FF0000"/>
                </a:solidFill>
              </a:rPr>
              <a:t>PHP interpreter now passes to the MySQL database engine</a:t>
            </a:r>
          </a:p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/>
              <a:t>The MySQL database </a:t>
            </a:r>
            <a:r>
              <a:rPr lang="en-US" dirty="0" smtClean="0">
                <a:solidFill>
                  <a:srgbClr val="FF0000"/>
                </a:solidFill>
              </a:rPr>
              <a:t>returns the results of the statements back </a:t>
            </a:r>
            <a:r>
              <a:rPr lang="en-US" dirty="0" smtClean="0"/>
              <a:t>to the PHP interpreter. </a:t>
            </a:r>
          </a:p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/>
              <a:t> The PHP interpreter returns the </a:t>
            </a:r>
            <a:r>
              <a:rPr lang="en-US" dirty="0" smtClean="0">
                <a:solidFill>
                  <a:srgbClr val="FF0000"/>
                </a:solidFill>
              </a:rPr>
              <a:t>results of the executed PHP code, along with the results from the MySQL database</a:t>
            </a:r>
            <a:r>
              <a:rPr lang="en-US" dirty="0" smtClean="0"/>
              <a:t>, to the web server. </a:t>
            </a:r>
          </a:p>
          <a:p>
            <a:pPr algn="just" eaLnBrk="1" hangingPunct="1">
              <a:buFont typeface="Wingdings 3" pitchFamily="18" charset="2"/>
              <a:buAutoNum type="arabicPeriod" startAt="6"/>
              <a:defRPr/>
            </a:pPr>
            <a:r>
              <a:rPr lang="en-US" dirty="0" smtClean="0"/>
              <a:t> The web server returns </a:t>
            </a:r>
            <a:r>
              <a:rPr lang="en-US" dirty="0" smtClean="0">
                <a:solidFill>
                  <a:srgbClr val="FF0000"/>
                </a:solidFill>
              </a:rPr>
              <a:t>the page to the requesting client</a:t>
            </a:r>
            <a:r>
              <a:rPr lang="en-US" dirty="0" smtClean="0"/>
              <a:t>, which displays it.</a:t>
            </a:r>
          </a:p>
          <a:p>
            <a:pPr marL="0" indent="0" algn="just" eaLnBrk="1" hangingPunct="1">
              <a:buFont typeface="Wingdings 3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28600"/>
            <a:ext cx="6705600" cy="640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Tim Berners-Lee (a CERN fellow, (the European Laboratory for Particle Physics) devised a method </a:t>
            </a:r>
            <a:r>
              <a:rPr lang="en-US" dirty="0" smtClean="0">
                <a:solidFill>
                  <a:srgbClr val="FF0000"/>
                </a:solidFill>
              </a:rPr>
              <a:t>of navigating between them using a </a:t>
            </a:r>
            <a:r>
              <a:rPr lang="en-US" dirty="0" err="1" smtClean="0">
                <a:solidFill>
                  <a:srgbClr val="FF0000"/>
                </a:solidFill>
              </a:rPr>
              <a:t>hyperlinking</a:t>
            </a:r>
            <a:r>
              <a:rPr lang="en-US" dirty="0" smtClean="0">
                <a:solidFill>
                  <a:srgbClr val="FF0000"/>
                </a:solidFill>
              </a:rPr>
              <a:t> framework, which came to be known as the Hyper Text Transfer Protocol, or HTTP. </a:t>
            </a:r>
          </a:p>
          <a:p>
            <a:r>
              <a:rPr lang="en-US" dirty="0" smtClean="0"/>
              <a:t>He also created a markup language called HTML, or Hyper Text Markup Language. </a:t>
            </a:r>
          </a:p>
          <a:p>
            <a:r>
              <a:rPr lang="en-US" dirty="0" smtClean="0"/>
              <a:t>To bring these together, he wrote the </a:t>
            </a:r>
            <a:r>
              <a:rPr lang="en-US" dirty="0" smtClean="0">
                <a:solidFill>
                  <a:srgbClr val="FF0000"/>
                </a:solidFill>
              </a:rPr>
              <a:t>first web browser and web server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Clients and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/>
          <a:lstStyle/>
          <a:p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The Web is a </a:t>
            </a:r>
            <a:r>
              <a:rPr lang="en-US" sz="2000" u="sng" dirty="0" smtClean="0">
                <a:solidFill>
                  <a:srgbClr val="221E1F"/>
                </a:solidFill>
                <a:latin typeface="Helvetica" pitchFamily="48" charset="0"/>
              </a:rPr>
              <a:t>client/server application</a:t>
            </a:r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: Web browsers are </a:t>
            </a:r>
            <a:r>
              <a:rPr lang="en-US" sz="2000" u="sng" dirty="0" smtClean="0">
                <a:solidFill>
                  <a:srgbClr val="221E1F"/>
                </a:solidFill>
                <a:latin typeface="Helvetica" pitchFamily="48" charset="0"/>
              </a:rPr>
              <a:t>clients</a:t>
            </a:r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 which send requests to Web </a:t>
            </a:r>
            <a:r>
              <a:rPr lang="en-US" sz="2000" u="sng" dirty="0" smtClean="0">
                <a:solidFill>
                  <a:srgbClr val="221E1F"/>
                </a:solidFill>
                <a:latin typeface="Helvetica" pitchFamily="48" charset="0"/>
              </a:rPr>
              <a:t>servers</a:t>
            </a:r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, which send responses back.</a:t>
            </a: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438400"/>
            <a:ext cx="5512221" cy="4133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Fetching Pages over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Architecturally, the Internet consists of a collection of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layers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, each one providing services for the one above it:</a:t>
            </a:r>
          </a:p>
          <a:p>
            <a:pPr lvl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The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Internet Layer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gets packets to their destinations; </a:t>
            </a:r>
          </a:p>
          <a:p>
            <a:pPr lvl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The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Transport Layer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sends streams of data; </a:t>
            </a:r>
          </a:p>
          <a:p>
            <a:pPr lvl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The </a:t>
            </a:r>
            <a:r>
              <a:rPr lang="en-US" u="sng" dirty="0" smtClean="0">
                <a:solidFill>
                  <a:srgbClr val="221E1F"/>
                </a:solidFill>
                <a:latin typeface="Helvetica" pitchFamily="48" charset="0"/>
              </a:rPr>
              <a:t>Application Layer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provides high-level services to applications such as Web browsers.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Resource Locators (URLs)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Without a universal addressing mechanism, it would be impossible to navigate to a site, and page linking would not be feasible </a:t>
            </a:r>
          </a:p>
          <a:p>
            <a:r>
              <a:rPr lang="en-US" sz="2400" u="sng" dirty="0" smtClean="0">
                <a:solidFill>
                  <a:srgbClr val="221E1F"/>
                </a:solidFill>
                <a:latin typeface="Helvetica" pitchFamily="48" charset="0"/>
              </a:rPr>
              <a:t>Uniform Resource Locators</a:t>
            </a:r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 (URLs) are used to identify Web pages — basically a URL is a web address</a:t>
            </a:r>
          </a:p>
          <a:p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URLs have 3 components:</a:t>
            </a:r>
            <a:endParaRPr lang="en-US" dirty="0" smtClean="0">
              <a:solidFill>
                <a:srgbClr val="221E1F"/>
              </a:solidFill>
              <a:latin typeface="Helvetica" pitchFamily="48" charset="0"/>
            </a:endParaRPr>
          </a:p>
          <a:p>
            <a:pPr lvl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A</a:t>
            </a:r>
            <a:r>
              <a:rPr lang="en-US" b="1" dirty="0" smtClean="0">
                <a:solidFill>
                  <a:srgbClr val="221E1F"/>
                </a:solidFill>
                <a:latin typeface="Helvetica" pitchFamily="48" charset="0"/>
              </a:rPr>
              <a:t> Prefix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(usually 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http://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)</a:t>
            </a:r>
          </a:p>
          <a:p>
            <a:pPr lvl="1"/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A</a:t>
            </a:r>
            <a:r>
              <a:rPr lang="en-US" b="1" dirty="0" smtClean="0">
                <a:solidFill>
                  <a:srgbClr val="221E1F"/>
                </a:solidFill>
                <a:latin typeface="Helvetica" pitchFamily="48" charset="0"/>
              </a:rPr>
              <a:t> Hostname: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 (such as 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www.cityu.edu.hk</a:t>
            </a:r>
            <a:r>
              <a:rPr lang="en-US" dirty="0" smtClean="0">
                <a:solidFill>
                  <a:srgbClr val="221E1F"/>
                </a:solidFill>
                <a:latin typeface="Helvetica" pitchFamily="48" charset="0"/>
              </a:rPr>
              <a:t>)</a:t>
            </a:r>
          </a:p>
          <a:p>
            <a:pPr lvl="1"/>
            <a:r>
              <a:rPr lang="en-US" dirty="0" smtClean="0">
                <a:latin typeface="Helvetica" pitchFamily="48" charset="0"/>
              </a:rPr>
              <a:t>A</a:t>
            </a:r>
            <a:r>
              <a:rPr lang="en-US" b="1" dirty="0" smtClean="0">
                <a:latin typeface="Helvetica" pitchFamily="48" charset="0"/>
              </a:rPr>
              <a:t> Path:</a:t>
            </a:r>
            <a:r>
              <a:rPr lang="en-US" dirty="0" smtClean="0">
                <a:latin typeface="Helvetica" pitchFamily="48" charset="0"/>
              </a:rPr>
              <a:t> (such as 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/</a:t>
            </a:r>
            <a:r>
              <a:rPr lang="en-US" dirty="0" err="1" smtClean="0">
                <a:solidFill>
                  <a:srgbClr val="BB3932"/>
                </a:solidFill>
                <a:latin typeface="Helvetica" pitchFamily="48" charset="0"/>
              </a:rPr>
              <a:t>scm</a:t>
            </a:r>
            <a:r>
              <a:rPr lang="en-US" dirty="0" smtClean="0">
                <a:solidFill>
                  <a:srgbClr val="BB3932"/>
                </a:solidFill>
                <a:latin typeface="Helvetica" pitchFamily="48" charset="0"/>
              </a:rPr>
              <a:t>/index.htm</a:t>
            </a:r>
            <a:r>
              <a:rPr lang="en-US" dirty="0" smtClean="0">
                <a:latin typeface="Helvetica" pitchFamily="48" charset="0"/>
              </a:rPr>
              <a:t>)</a:t>
            </a:r>
            <a:endParaRPr lang="en-US" dirty="0" smtClean="0">
              <a:latin typeface="Georgia" pitchFamily="4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41325" y="250825"/>
            <a:ext cx="8702675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Uniform Resource Locators (URLs)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295400"/>
            <a:ext cx="8313738" cy="1336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1E1F"/>
                </a:solidFill>
                <a:effectLst/>
                <a:uLnTx/>
                <a:uFillTx/>
                <a:latin typeface="Helvetica" pitchFamily="48" charset="0"/>
                <a:ea typeface="+mn-ea"/>
                <a:cs typeface="+mn-cs"/>
              </a:rPr>
              <a:t>Example: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48" charset="0"/>
                <a:ea typeface="+mn-ea"/>
                <a:cs typeface="+mn-cs"/>
              </a:rPr>
              <a:t>http://www.cityu.edu.hk/scm/index.htm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48" charset="0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71600" y="1828800"/>
            <a:ext cx="965200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62200" y="1828800"/>
            <a:ext cx="2751137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105400" y="1828800"/>
            <a:ext cx="2455863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2133600" y="2355850"/>
            <a:ext cx="0" cy="2292350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19125" y="4856163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/>
              <a:t>Prefix</a:t>
            </a:r>
            <a:endParaRPr lang="en-US" sz="1800" baseline="0" dirty="0"/>
          </a:p>
          <a:p>
            <a:pPr algn="ctr">
              <a:spcBef>
                <a:spcPct val="50000"/>
              </a:spcBef>
            </a:pPr>
            <a:r>
              <a:rPr lang="en-US" sz="1800" baseline="0" dirty="0"/>
              <a:t>The transfer protocol required to request data from the server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114800" y="2335213"/>
            <a:ext cx="0" cy="1246187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589213" y="3786188"/>
            <a:ext cx="2995612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Host name</a:t>
            </a:r>
            <a:endParaRPr lang="en-US" sz="1800" baseline="0"/>
          </a:p>
          <a:p>
            <a:pPr algn="ctr">
              <a:spcBef>
                <a:spcPct val="50000"/>
              </a:spcBef>
            </a:pPr>
            <a:r>
              <a:rPr lang="en-US" sz="1800" baseline="0"/>
              <a:t>Identifies a particular computer somewhere on the Internet</a:t>
            </a: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6629400" y="2344738"/>
            <a:ext cx="0" cy="398462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118100" y="2941638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Path</a:t>
            </a:r>
            <a:endParaRPr lang="en-US" sz="1800" baseline="0"/>
          </a:p>
          <a:p>
            <a:pPr algn="ctr">
              <a:spcBef>
                <a:spcPct val="50000"/>
              </a:spcBef>
            </a:pPr>
            <a:r>
              <a:rPr lang="en-US" sz="1800" baseline="0"/>
              <a:t>Identifies a file within a hierarchical directory structure on the server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r>
              <a:rPr lang="en-US" sz="2400" u="sng" dirty="0" smtClean="0">
                <a:solidFill>
                  <a:srgbClr val="221E1F"/>
                </a:solidFill>
                <a:latin typeface="Helvetica" pitchFamily="48" charset="0"/>
              </a:rPr>
              <a:t>HTTP</a:t>
            </a:r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 makes use of </a:t>
            </a:r>
            <a:r>
              <a:rPr lang="en-US" sz="2400" u="sng" dirty="0" smtClean="0">
                <a:solidFill>
                  <a:srgbClr val="221E1F"/>
                </a:solidFill>
                <a:latin typeface="Helvetica" pitchFamily="48" charset="0"/>
              </a:rPr>
              <a:t>TCP</a:t>
            </a:r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 to open connections between clients and servers and to pass the requests and responses between them.</a:t>
            </a:r>
          </a:p>
          <a:p>
            <a:pPr marL="0"/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When a user clicks a link or types a web address:</a:t>
            </a:r>
          </a:p>
          <a:p>
            <a:pPr marL="1071563" lvl="1" indent="-304800">
              <a:buFont typeface="Arial" charset="0"/>
              <a:buAutoNum type="arabicPeriod"/>
            </a:pPr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A TCP connection is opened between browser and server</a:t>
            </a:r>
          </a:p>
          <a:p>
            <a:pPr marL="1071563" lvl="1" indent="-304800">
              <a:buFont typeface="Arial" charset="0"/>
              <a:buAutoNum type="arabicPeriod"/>
            </a:pPr>
            <a:r>
              <a:rPr lang="en-US" sz="2000" dirty="0" smtClean="0">
                <a:solidFill>
                  <a:srgbClr val="221E1F"/>
                </a:solidFill>
                <a:latin typeface="Helvetica" pitchFamily="48" charset="0"/>
              </a:rPr>
              <a:t>Then requests and responses are sent back and forth using HTTP</a:t>
            </a:r>
          </a:p>
          <a:p>
            <a:pPr marL="0"/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HTTP is a </a:t>
            </a:r>
            <a:r>
              <a:rPr lang="en-US" sz="2400" u="sng" dirty="0" smtClean="0">
                <a:solidFill>
                  <a:srgbClr val="221E1F"/>
                </a:solidFill>
                <a:latin typeface="Helvetica" pitchFamily="48" charset="0"/>
              </a:rPr>
              <a:t>stateless</a:t>
            </a:r>
            <a:r>
              <a:rPr lang="en-US" sz="2400" dirty="0" smtClean="0">
                <a:solidFill>
                  <a:srgbClr val="221E1F"/>
                </a:solidFill>
                <a:latin typeface="Helvetica" pitchFamily="48" charset="0"/>
              </a:rPr>
              <a:t> protocol, meaning each request for data is dealt with in isolation; once the server sends the response, it forgets everything about the original request.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3838"/>
            <a:ext cx="8153400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Uniform Resource Locators (URLs)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313738" cy="1336675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221E1F"/>
                </a:solidFill>
                <a:latin typeface="Helvetica" pitchFamily="48" charset="0"/>
              </a:rPr>
              <a:t>Example: </a:t>
            </a:r>
          </a:p>
          <a:p>
            <a:pPr algn="ctr" eaLnBrk="1" hangingPunct="1"/>
            <a:r>
              <a:rPr lang="en-US" smtClean="0">
                <a:solidFill>
                  <a:srgbClr val="D6D6D6"/>
                </a:solidFill>
                <a:latin typeface="Helvetica" pitchFamily="48" charset="0"/>
              </a:rPr>
              <a:t>http://</a:t>
            </a:r>
            <a:r>
              <a:rPr lang="en-US" smtClean="0">
                <a:latin typeface="Helvetica" pitchFamily="48" charset="0"/>
              </a:rPr>
              <a:t>www.cityu.edu.hk/scm/index.htm</a:t>
            </a:r>
            <a:endParaRPr lang="en-US" smtClean="0">
              <a:latin typeface="Georgia" pitchFamily="4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71600" y="1828800"/>
            <a:ext cx="965200" cy="498475"/>
          </a:xfrm>
          <a:prstGeom prst="rect">
            <a:avLst/>
          </a:prstGeom>
          <a:noFill/>
          <a:ln w="38100">
            <a:solidFill>
              <a:srgbClr val="E3C2A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362200" y="1828800"/>
            <a:ext cx="2751137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105400" y="1828800"/>
            <a:ext cx="2455863" cy="498475"/>
          </a:xfrm>
          <a:prstGeom prst="rect">
            <a:avLst/>
          </a:prstGeom>
          <a:noFill/>
          <a:ln w="38100">
            <a:solidFill>
              <a:srgbClr val="E81B0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2133600" y="2355850"/>
            <a:ext cx="0" cy="2292350"/>
          </a:xfrm>
          <a:prstGeom prst="line">
            <a:avLst/>
          </a:prstGeom>
          <a:noFill/>
          <a:ln w="38100">
            <a:solidFill>
              <a:srgbClr val="E3C2A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19125" y="4856163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 dirty="0">
                <a:solidFill>
                  <a:srgbClr val="D6D6D6"/>
                </a:solidFill>
              </a:rPr>
              <a:t>Prefix</a:t>
            </a:r>
            <a:endParaRPr lang="en-US" sz="1800" baseline="0" dirty="0">
              <a:solidFill>
                <a:srgbClr val="D6D6D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1800" baseline="0" dirty="0">
                <a:solidFill>
                  <a:srgbClr val="D6D6D6"/>
                </a:solidFill>
              </a:rPr>
              <a:t>The transfer protocol required to request data from the server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4114800" y="2335213"/>
            <a:ext cx="0" cy="1246187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589213" y="3786188"/>
            <a:ext cx="2995612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Host name</a:t>
            </a:r>
            <a:endParaRPr lang="en-US" sz="1800" baseline="0"/>
          </a:p>
          <a:p>
            <a:pPr algn="ctr">
              <a:spcBef>
                <a:spcPct val="50000"/>
              </a:spcBef>
            </a:pPr>
            <a:r>
              <a:rPr lang="en-US" sz="1800" baseline="0"/>
              <a:t>Identifies a particular computer somewhere on the Internet</a:t>
            </a: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629400" y="2344738"/>
            <a:ext cx="0" cy="398462"/>
          </a:xfrm>
          <a:prstGeom prst="line">
            <a:avLst/>
          </a:prstGeom>
          <a:noFill/>
          <a:ln w="38100">
            <a:solidFill>
              <a:srgbClr val="E81B0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118100" y="2941638"/>
            <a:ext cx="2995613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baseline="0"/>
              <a:t>Path</a:t>
            </a:r>
            <a:endParaRPr lang="en-US" sz="1800" baseline="0"/>
          </a:p>
          <a:p>
            <a:pPr algn="ctr">
              <a:spcBef>
                <a:spcPct val="50000"/>
              </a:spcBef>
            </a:pPr>
            <a:r>
              <a:rPr lang="en-US" sz="1800" baseline="0"/>
              <a:t>Identifies a file within a hierarchical directory structure on the server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157</TotalTime>
  <Words>1266</Words>
  <Application>Microsoft Office PowerPoint</Application>
  <PresentationFormat>On-screen Show (4:3)</PresentationFormat>
  <Paragraphs>151</Paragraphs>
  <Slides>25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Book: Learning PHP, MySQL, JavaScript, and CSS  By  Robin Nixon </vt:lpstr>
      <vt:lpstr>CHAPTER 1</vt:lpstr>
      <vt:lpstr>Introduction of Web</vt:lpstr>
      <vt:lpstr>Clients and Servers</vt:lpstr>
      <vt:lpstr>Fetching Pages over the Internet</vt:lpstr>
      <vt:lpstr>Uniform Resource Locators (URLs)</vt:lpstr>
      <vt:lpstr>Slide 7</vt:lpstr>
      <vt:lpstr>HTTP</vt:lpstr>
      <vt:lpstr>Uniform Resource Locators (URLs)</vt:lpstr>
      <vt:lpstr>IP Addresses and DNS</vt:lpstr>
      <vt:lpstr>Domain Names</vt:lpstr>
      <vt:lpstr>Top Level Domains</vt:lpstr>
      <vt:lpstr>Second Level Domains</vt:lpstr>
      <vt:lpstr>Third Level, or Sub Domains</vt:lpstr>
      <vt:lpstr>Registering Domain Names</vt:lpstr>
      <vt:lpstr>Registering Domain Names</vt:lpstr>
      <vt:lpstr>Linking Domain Names and IP Addresses</vt:lpstr>
      <vt:lpstr>Domain Names… not just websites</vt:lpstr>
      <vt:lpstr>Paths</vt:lpstr>
      <vt:lpstr>Home Page Naming</vt:lpstr>
      <vt:lpstr>The Request/Response Procedure for average web page</vt:lpstr>
      <vt:lpstr>Slide 22</vt:lpstr>
      <vt:lpstr>The Request/Response Procedure for dynamic webpages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Book: Learning PHP, MySQL, JavaScript, and CSS  By  Robin Nixon</dc:title>
  <dc:creator>laptop care</dc:creator>
  <cp:lastModifiedBy>laptop care</cp:lastModifiedBy>
  <cp:revision>20</cp:revision>
  <dcterms:created xsi:type="dcterms:W3CDTF">2021-02-24T17:36:08Z</dcterms:created>
  <dcterms:modified xsi:type="dcterms:W3CDTF">2021-02-25T07:22:31Z</dcterms:modified>
</cp:coreProperties>
</file>