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2"/>
    <p:sldId id="258" r:id="rId3"/>
    <p:sldId id="259" r:id="rId4"/>
    <p:sldId id="261" r:id="rId5"/>
    <p:sldId id="262" r:id="rId6"/>
    <p:sldId id="263" r:id="rId7"/>
    <p:sldId id="264" r:id="rId8"/>
    <p:sldId id="319"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6" r:id="rId40"/>
    <p:sldId id="297" r:id="rId41"/>
    <p:sldId id="298" r:id="rId42"/>
    <p:sldId id="299" r:id="rId43"/>
    <p:sldId id="309" r:id="rId44"/>
    <p:sldId id="310" r:id="rId45"/>
    <p:sldId id="300" r:id="rId46"/>
    <p:sldId id="306" r:id="rId47"/>
    <p:sldId id="301" r:id="rId48"/>
    <p:sldId id="307" r:id="rId49"/>
    <p:sldId id="308" r:id="rId50"/>
    <p:sldId id="302" r:id="rId51"/>
    <p:sldId id="305" r:id="rId52"/>
    <p:sldId id="318" r:id="rId53"/>
  </p:sldIdLst>
  <p:sldSz cx="12192000" cy="6858000"/>
  <p:notesSz cx="7104063"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2" autoAdjust="0"/>
    <p:restoredTop sz="94660"/>
  </p:normalViewPr>
  <p:slideViewPr>
    <p:cSldViewPr snapToGrid="0">
      <p:cViewPr varScale="1">
        <p:scale>
          <a:sx n="89" d="100"/>
          <a:sy n="89" d="100"/>
        </p:scale>
        <p:origin x="418" y="77"/>
      </p:cViewPr>
      <p:guideLst/>
    </p:cSldViewPr>
  </p:slideViewPr>
  <p:notesTextViewPr>
    <p:cViewPr>
      <p:scale>
        <a:sx n="1" d="1"/>
        <a:sy n="1" d="1"/>
      </p:scale>
      <p:origin x="0" y="0"/>
    </p:cViewPr>
  </p:notesTextViewPr>
  <p:notesViewPr>
    <p:cSldViewPr snapToGrid="0">
      <p:cViewPr varScale="1">
        <p:scale>
          <a:sx n="41" d="100"/>
          <a:sy n="41" d="100"/>
        </p:scale>
        <p:origin x="1794" y="54"/>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2" descr="关系图"/>
          <p:cNvPicPr>
            <a:picLocks noChangeAspect="1"/>
          </p:cNvPicPr>
          <p:nvPr/>
        </p:nvPicPr>
        <p:blipFill>
          <a:blip r:embed="rId2"/>
          <a:srcRect r="2528" b="10909"/>
          <a:stretch>
            <a:fillRect/>
          </a:stretch>
        </p:blipFill>
        <p:spPr>
          <a:xfrm>
            <a:off x="239184" y="692150"/>
            <a:ext cx="11885083" cy="6110288"/>
          </a:xfrm>
          <a:prstGeom prst="rect">
            <a:avLst/>
          </a:prstGeom>
          <a:noFill/>
          <a:ln w="9525">
            <a:noFill/>
          </a:ln>
        </p:spPr>
      </p:pic>
      <p:sp>
        <p:nvSpPr>
          <p:cNvPr id="10" name="Rectangle 7"/>
          <p:cNvSpPr>
            <a:spLocks noChangeArrowheads="1"/>
          </p:cNvSpPr>
          <p:nvPr/>
        </p:nvSpPr>
        <p:spPr bwMode="auto">
          <a:xfrm>
            <a:off x="2117" y="549275"/>
            <a:ext cx="12192000" cy="1511300"/>
          </a:xfrm>
          <a:prstGeom prst="rect">
            <a:avLst/>
          </a:prstGeom>
          <a:gradFill rotWithShape="0">
            <a:gsLst>
              <a:gs pos="0">
                <a:schemeClr val="bg2">
                  <a:gamma/>
                  <a:tint val="0"/>
                  <a:invGamma/>
                </a:schemeClr>
              </a:gs>
              <a:gs pos="100000">
                <a:schemeClr val="bg2">
                  <a:alpha val="53999"/>
                </a:schemeClr>
              </a:gs>
            </a:gsLst>
            <a:lin ang="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2051" name="Rectangle 3"/>
          <p:cNvSpPr>
            <a:spLocks noGrp="1" noChangeArrowheads="1"/>
          </p:cNvSpPr>
          <p:nvPr>
            <p:ph type="subTitle" idx="1"/>
          </p:nvPr>
        </p:nvSpPr>
        <p:spPr>
          <a:xfrm>
            <a:off x="2544233" y="2492375"/>
            <a:ext cx="7393517" cy="1222375"/>
          </a:xfrm>
        </p:spPr>
        <p:txBody>
          <a:bodyPr anchor="ctr"/>
          <a:lstStyle>
            <a:lvl1pPr marL="0" indent="0" algn="ctr">
              <a:buFontTx/>
              <a:buNone/>
              <a:defRPr/>
            </a:lvl1pPr>
          </a:lstStyle>
          <a:p>
            <a:pPr lvl="0"/>
            <a:r>
              <a:rPr lang="en-US" altLang="zh-CN" noProof="0" smtClean="0"/>
              <a:t>Click to edit Master subtitle style</a:t>
            </a:r>
          </a:p>
        </p:txBody>
      </p:sp>
      <p:sp>
        <p:nvSpPr>
          <p:cNvPr id="2056" name="Rectangle 8"/>
          <p:cNvSpPr>
            <a:spLocks noGrp="1" noChangeArrowheads="1"/>
          </p:cNvSpPr>
          <p:nvPr>
            <p:ph type="ctrTitle"/>
          </p:nvPr>
        </p:nvSpPr>
        <p:spPr>
          <a:xfrm>
            <a:off x="1007533" y="620713"/>
            <a:ext cx="10363200" cy="1470025"/>
          </a:xfrm>
        </p:spPr>
        <p:txBody>
          <a:bodyPr/>
          <a:lstStyle>
            <a:lvl1pPr>
              <a:defRPr sz="3600"/>
            </a:lvl1pPr>
          </a:lstStyle>
          <a:p>
            <a:pPr lvl="0"/>
            <a:r>
              <a:rPr lang="en-US" altLang="zh-CN" noProof="0" smtClean="0"/>
              <a:t>Click to edit Master title style</a:t>
            </a:r>
          </a:p>
        </p:txBody>
      </p:sp>
      <p:sp>
        <p:nvSpPr>
          <p:cNvPr id="11" name="Rectangle 4"/>
          <p:cNvSpPr>
            <a:spLocks noGrp="1" noChangeArrowheads="1"/>
          </p:cNvSpPr>
          <p:nvPr>
            <p:ph type="dt" sz="half" idx="2"/>
          </p:nvPr>
        </p:nvSpPr>
        <p:spPr bwMode="auto">
          <a:xfrm>
            <a:off x="609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FDE934FF-F4E1-47C5-9CA5-30A81DDE2BE4}" type="datetimeFigureOut">
              <a:rPr lang="en-US" smtClean="0"/>
              <a:t>6/9/2021</a:t>
            </a:fld>
            <a:endParaRPr lang="en-US"/>
          </a:p>
        </p:txBody>
      </p:sp>
      <p:sp>
        <p:nvSpPr>
          <p:cNvPr id="12" name="Rectangle 5"/>
          <p:cNvSpPr>
            <a:spLocks noGrp="1" noChangeArrowheads="1"/>
          </p:cNvSpPr>
          <p:nvPr>
            <p:ph type="ftr" sz="quarter" idx="3"/>
          </p:nvPr>
        </p:nvSpPr>
        <p:spPr bwMode="auto">
          <a:xfrm>
            <a:off x="4165600" y="6245225"/>
            <a:ext cx="3860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endParaRPr lang="en-US"/>
          </a:p>
        </p:txBody>
      </p:sp>
      <p:sp>
        <p:nvSpPr>
          <p:cNvPr id="13" name="Rectangle 6"/>
          <p:cNvSpPr>
            <a:spLocks noGrp="1" noChangeArrowheads="1"/>
          </p:cNvSpPr>
          <p:nvPr>
            <p:ph type="sldNum" sz="quarter" idx="4"/>
          </p:nvPr>
        </p:nvSpPr>
        <p:spPr bwMode="auto">
          <a:xfrm>
            <a:off x="8737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B3561BA9-CDCF-4958-B8AB-66F3BF063E13}" type="slidenum">
              <a:rPr lang="en-US" smtClean="0"/>
              <a:t>‹#›</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1000" fill="hold"/>
                                        <p:tgtEl>
                                          <p:spTgt spid="10"/>
                                        </p:tgtEl>
                                        <p:attrNameLst>
                                          <p:attrName>ppt_x</p:attrName>
                                        </p:attrNameLst>
                                      </p:cBhvr>
                                      <p:tavLst>
                                        <p:tav tm="0">
                                          <p:val>
                                            <p:strVal val="#ppt_x-.2"/>
                                          </p:val>
                                        </p:tav>
                                        <p:tav tm="100000">
                                          <p:val>
                                            <p:strVal val="#ppt_x"/>
                                          </p:val>
                                        </p:tav>
                                      </p:tavLst>
                                    </p:anim>
                                    <p:anim calcmode="lin" valueType="num">
                                      <p:cBhvr>
                                        <p:cTn id="8" dur="1000" fill="hold"/>
                                        <p:tgtEl>
                                          <p:spTgt spid="10"/>
                                        </p:tgtEl>
                                        <p:attrNameLst>
                                          <p:attrName>ppt_y</p:attrName>
                                        </p:attrNameLst>
                                      </p:cBhvr>
                                      <p:tavLst>
                                        <p:tav tm="0">
                                          <p:val>
                                            <p:strVal val="#ppt_y"/>
                                          </p:val>
                                        </p:tav>
                                        <p:tav tm="100000">
                                          <p:val>
                                            <p:strVal val="#ppt_y"/>
                                          </p:val>
                                        </p:tav>
                                      </p:tavLst>
                                    </p:anim>
                                    <p:animEffect transition="in" filter="wipe(right)" prLst="gradientSize: 0.1">
                                      <p:cBhvr>
                                        <p:cTn id="9"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ldLvl="0" animBg="1"/>
    </p:bldLst>
  </p:timing>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93831447-C893-4FB7-A405-85B25DF4EE90}" type="slidenum">
              <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rPr>
              <a:t>‹#›</a:t>
            </a:fld>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8"/>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8"/>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E934FF-F4E1-47C5-9CA5-30A81DDE2BE4}" type="datetimeFigureOut">
              <a:rPr lang="en-US" smtClean="0"/>
              <a:t>6/9/2021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E934FF-F4E1-47C5-9CA5-30A81DDE2BE4}" type="datetimeFigureOut">
              <a:rPr lang="en-US" smtClean="0"/>
              <a:t>6/9/2021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DE934FF-F4E1-47C5-9CA5-30A81DDE2BE4}" type="datetimeFigureOut">
              <a:rPr lang="en-US" smtClean="0"/>
              <a:t>6/9/2021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0"/>
            <a:ext cx="53848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0"/>
            <a:ext cx="53848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DE934FF-F4E1-47C5-9CA5-30A81DDE2BE4}" type="datetimeFigureOut">
              <a:rPr lang="en-US" smtClean="0"/>
              <a:t>6/9/2021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317"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40317" y="2505075"/>
            <a:ext cx="5158316"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DE934FF-F4E1-47C5-9CA5-30A81DDE2BE4}" type="datetimeFigureOut">
              <a:rPr lang="en-US" smtClean="0"/>
              <a:t>6/9/2021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DE934FF-F4E1-47C5-9CA5-30A81DDE2BE4}" type="datetimeFigureOut">
              <a:rPr lang="en-US" smtClean="0"/>
              <a:t>6/9/2021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E934FF-F4E1-47C5-9CA5-30A81DDE2BE4}" type="datetimeFigureOut">
              <a:rPr lang="en-US" smtClean="0"/>
              <a:t>6/9/2021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717"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93831447-C893-4FB7-A405-85B25DF4EE90}" type="slidenum">
              <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rPr>
              <a:t>‹#›</a:t>
            </a:fld>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717" y="987425"/>
            <a:ext cx="617220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E934FF-F4E1-47C5-9CA5-30A81DDE2BE4}" type="datetimeFigureOut">
              <a:rPr lang="en-US" smtClean="0"/>
              <a:t>6/9/2021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2117" y="333375"/>
            <a:ext cx="12192000" cy="1009650"/>
          </a:xfrm>
          <a:prstGeom prst="rect">
            <a:avLst/>
          </a:prstGeom>
          <a:gradFill rotWithShape="0">
            <a:gsLst>
              <a:gs pos="0">
                <a:schemeClr val="bg2">
                  <a:gamma/>
                  <a:tint val="0"/>
                  <a:invGamma/>
                </a:schemeClr>
              </a:gs>
              <a:gs pos="100000">
                <a:schemeClr val="bg2">
                  <a:alpha val="53999"/>
                </a:schemeClr>
              </a:gs>
            </a:gsLst>
            <a:lin ang="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pic>
        <p:nvPicPr>
          <p:cNvPr id="1027" name="Picture 3" descr="关系图"/>
          <p:cNvPicPr>
            <a:picLocks noChangeAspect="1"/>
          </p:cNvPicPr>
          <p:nvPr/>
        </p:nvPicPr>
        <p:blipFill>
          <a:blip r:embed="rId13"/>
          <a:srcRect t="1094" r="8122" b="13318"/>
          <a:stretch>
            <a:fillRect/>
          </a:stretch>
        </p:blipFill>
        <p:spPr>
          <a:xfrm>
            <a:off x="7730067" y="4438650"/>
            <a:ext cx="4453467" cy="2333625"/>
          </a:xfrm>
          <a:prstGeom prst="rect">
            <a:avLst/>
          </a:prstGeom>
          <a:noFill/>
          <a:ln w="9525">
            <a:noFill/>
          </a:ln>
        </p:spPr>
      </p:pic>
      <p:sp>
        <p:nvSpPr>
          <p:cNvPr id="1028" name="Rectangle 4"/>
          <p:cNvSpPr>
            <a:spLocks noGrp="1"/>
          </p:cNvSpPr>
          <p:nvPr>
            <p:ph type="title"/>
          </p:nvPr>
        </p:nvSpPr>
        <p:spPr>
          <a:xfrm>
            <a:off x="609600" y="274638"/>
            <a:ext cx="10972800" cy="1143000"/>
          </a:xfrm>
          <a:prstGeom prst="rect">
            <a:avLst/>
          </a:prstGeom>
          <a:noFill/>
          <a:ln w="9525">
            <a:noFill/>
          </a:ln>
        </p:spPr>
        <p:txBody>
          <a:bodyPr anchor="ctr"/>
          <a:lstStyle/>
          <a:p>
            <a:pPr lvl="0"/>
            <a:r>
              <a:rPr lang="en-US" altLang="zh-CN" dirty="0"/>
              <a:t>Click to edit Master title style</a:t>
            </a:r>
          </a:p>
        </p:txBody>
      </p:sp>
      <p:sp>
        <p:nvSpPr>
          <p:cNvPr id="1029" name="Rectangle 5"/>
          <p:cNvSpPr>
            <a:spLocks noGrp="1"/>
          </p:cNvSpPr>
          <p:nvPr>
            <p:ph type="body" idx="1"/>
          </p:nvPr>
        </p:nvSpPr>
        <p:spPr>
          <a:xfrm>
            <a:off x="609600" y="1600200"/>
            <a:ext cx="10972800" cy="4525963"/>
          </a:xfrm>
          <a:prstGeom prst="rect">
            <a:avLst/>
          </a:prstGeom>
          <a:noFill/>
          <a:ln w="9525">
            <a:noFill/>
          </a:ln>
        </p:spPr>
        <p:txBody>
          <a:bodyPr/>
          <a:lstStyle/>
          <a:p>
            <a:pPr lvl="0"/>
            <a:r>
              <a:rPr lang="en-US" altLang="zh-CN" dirty="0"/>
              <a:t>Click to edit Master text styles</a:t>
            </a:r>
          </a:p>
          <a:p>
            <a:pPr lvl="1"/>
            <a:r>
              <a:rPr lang="en-US" altLang="zh-CN" dirty="0"/>
              <a:t>Second level</a:t>
            </a:r>
          </a:p>
          <a:p>
            <a:pPr lvl="2"/>
            <a:r>
              <a:rPr lang="en-US" altLang="zh-CN" dirty="0"/>
              <a:t>Third level</a:t>
            </a:r>
          </a:p>
          <a:p>
            <a:pPr lvl="3"/>
            <a:r>
              <a:rPr lang="en-US" altLang="zh-CN" dirty="0"/>
              <a:t>Fourth level</a:t>
            </a:r>
          </a:p>
          <a:p>
            <a:pPr lvl="4"/>
            <a:r>
              <a:rPr lang="en-US" altLang="zh-CN" dirty="0"/>
              <a:t>Fifth level</a:t>
            </a:r>
          </a:p>
        </p:txBody>
      </p:sp>
      <p:sp>
        <p:nvSpPr>
          <p:cNvPr id="1030" name="Rectangle 6"/>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fld id="{FDE934FF-F4E1-47C5-9CA5-30A81DDE2BE4}" type="datetimeFigureOut">
              <a:rPr lang="en-US" smtClean="0"/>
              <a:t>6/9/2021</a:t>
            </a:fld>
            <a:endParaRPr lang="en-US"/>
          </a:p>
        </p:txBody>
      </p:sp>
      <p:sp>
        <p:nvSpPr>
          <p:cNvPr id="1031" name="Rectangle 7"/>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endParaRPr lang="en-US"/>
          </a:p>
        </p:txBody>
      </p:sp>
      <p:sp>
        <p:nvSpPr>
          <p:cNvPr id="1032" name="Rectangle 8"/>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fld id="{B3561BA9-CDCF-4958-B8AB-66F3BF063E13}"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p:cTn id="7" dur="1000" fill="hold"/>
                                        <p:tgtEl>
                                          <p:spTgt spid="1026"/>
                                        </p:tgtEl>
                                        <p:attrNameLst>
                                          <p:attrName>ppt_x</p:attrName>
                                        </p:attrNameLst>
                                      </p:cBhvr>
                                      <p:tavLst>
                                        <p:tav tm="0">
                                          <p:val>
                                            <p:strVal val="#ppt_x-.2"/>
                                          </p:val>
                                        </p:tav>
                                        <p:tav tm="100000">
                                          <p:val>
                                            <p:strVal val="#ppt_x"/>
                                          </p:val>
                                        </p:tav>
                                      </p:tavLst>
                                    </p:anim>
                                    <p:anim calcmode="lin" valueType="num">
                                      <p:cBhvr>
                                        <p:cTn id="8" dur="1000" fill="hold"/>
                                        <p:tgtEl>
                                          <p:spTgt spid="1026"/>
                                        </p:tgtEl>
                                        <p:attrNameLst>
                                          <p:attrName>ppt_y</p:attrName>
                                        </p:attrNameLst>
                                      </p:cBhvr>
                                      <p:tavLst>
                                        <p:tav tm="0">
                                          <p:val>
                                            <p:strVal val="#ppt_y"/>
                                          </p:val>
                                        </p:tav>
                                        <p:tav tm="100000">
                                          <p:val>
                                            <p:strVal val="#ppt_y"/>
                                          </p:val>
                                        </p:tav>
                                      </p:tavLst>
                                    </p:anim>
                                    <p:animEffect transition="in" filter="wipe(right)" prLst="gradientSize: 0.1">
                                      <p:cBhvr>
                                        <p:cTn id="9" dur="1000"/>
                                        <p:tgtEl>
                                          <p:spTgt spid="1026"/>
                                        </p:tgtEl>
                                      </p:cBhvr>
                                    </p:animEffect>
                                  </p:childTnLst>
                                </p:cTn>
                              </p:par>
                              <p:par>
                                <p:cTn id="10" presetID="29" presetClass="entr" presetSubtype="0" fill="hold" grpId="0" nodeType="withEffect">
                                  <p:stCondLst>
                                    <p:cond delay="0"/>
                                  </p:stCondLst>
                                  <p:childTnLst>
                                    <p:set>
                                      <p:cBhvr>
                                        <p:cTn id="11" dur="1" fill="hold">
                                          <p:stCondLst>
                                            <p:cond delay="0"/>
                                          </p:stCondLst>
                                        </p:cTn>
                                        <p:tgtEl>
                                          <p:spTgt spid="1028"/>
                                        </p:tgtEl>
                                        <p:attrNameLst>
                                          <p:attrName>style.visibility</p:attrName>
                                        </p:attrNameLst>
                                      </p:cBhvr>
                                      <p:to>
                                        <p:strVal val="visible"/>
                                      </p:to>
                                    </p:set>
                                    <p:anim calcmode="lin" valueType="num">
                                      <p:cBhvr>
                                        <p:cTn id="12" dur="1000" fill="hold"/>
                                        <p:tgtEl>
                                          <p:spTgt spid="1028"/>
                                        </p:tgtEl>
                                        <p:attrNameLst>
                                          <p:attrName>ppt_x</p:attrName>
                                        </p:attrNameLst>
                                      </p:cBhvr>
                                      <p:tavLst>
                                        <p:tav tm="0">
                                          <p:val>
                                            <p:strVal val="#ppt_x-.2"/>
                                          </p:val>
                                        </p:tav>
                                        <p:tav tm="100000">
                                          <p:val>
                                            <p:strVal val="#ppt_x"/>
                                          </p:val>
                                        </p:tav>
                                      </p:tavLst>
                                    </p:anim>
                                    <p:anim calcmode="lin" valueType="num">
                                      <p:cBhvr>
                                        <p:cTn id="13" dur="1000" fill="hold"/>
                                        <p:tgtEl>
                                          <p:spTgt spid="1028"/>
                                        </p:tgtEl>
                                        <p:attrNameLst>
                                          <p:attrName>ppt_y</p:attrName>
                                        </p:attrNameLst>
                                      </p:cBhvr>
                                      <p:tavLst>
                                        <p:tav tm="0">
                                          <p:val>
                                            <p:strVal val="#ppt_y"/>
                                          </p:val>
                                        </p:tav>
                                        <p:tav tm="100000">
                                          <p:val>
                                            <p:strVal val="#ppt_y"/>
                                          </p:val>
                                        </p:tav>
                                      </p:tavLst>
                                    </p:anim>
                                    <p:animEffect transition="in" filter="wipe(right)" prLst="gradientSize: 0.1">
                                      <p:cBhvr>
                                        <p:cTn id="14" dur="1000"/>
                                        <p:tgtEl>
                                          <p:spTgt spid="10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6" grpId="0" bldLvl="0" animBg="1"/>
      <p:bldP spid="1028" grpId="0" bldLvl="0"/>
    </p:bldLst>
  </p:timing>
  <p:hf sldNum="0" hdr="0" ftr="0" dt="0"/>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2pPr>
      <a:lvl3pPr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3pPr>
      <a:lvl4pPr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4pPr>
      <a:lvl5pPr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5pPr>
      <a:lvl6pPr marL="457200"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6pPr>
      <a:lvl7pPr marL="914400"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7pPr>
      <a:lvl8pPr marL="1371600"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8pPr>
      <a:lvl9pPr marL="1828800"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0" y="533400"/>
            <a:ext cx="6624505" cy="1931634"/>
          </a:xfrm>
        </p:spPr>
        <p:txBody>
          <a:bodyPr/>
          <a:lstStyle/>
          <a:p>
            <a:r>
              <a:rPr lang="en-US" dirty="0" smtClean="0">
                <a:latin typeface="Times New Roman" panose="02020603050405020304" charset="0"/>
                <a:cs typeface="Times New Roman" panose="02020603050405020304" charset="0"/>
              </a:rPr>
              <a:t>Soybean </a:t>
            </a:r>
            <a:br>
              <a:rPr lang="en-US" dirty="0" smtClean="0">
                <a:latin typeface="Times New Roman" panose="02020603050405020304" charset="0"/>
                <a:cs typeface="Times New Roman" panose="02020603050405020304" charset="0"/>
              </a:rPr>
            </a:br>
            <a:r>
              <a:rPr lang="en-US" dirty="0" smtClean="0">
                <a:latin typeface="Times New Roman" panose="02020603050405020304" charset="0"/>
                <a:cs typeface="Times New Roman" panose="02020603050405020304" charset="0"/>
              </a:rPr>
              <a:t>(</a:t>
            </a:r>
            <a:r>
              <a:rPr lang="en-US" i="1" dirty="0" smtClean="0">
                <a:latin typeface="Times New Roman" panose="02020603050405020304" charset="0"/>
                <a:cs typeface="Times New Roman" panose="02020603050405020304" charset="0"/>
              </a:rPr>
              <a:t>Glycine max</a:t>
            </a:r>
            <a:r>
              <a:rPr lang="en-US" dirty="0" smtClean="0">
                <a:latin typeface="Times New Roman" panose="02020603050405020304" charset="0"/>
                <a:cs typeface="Times New Roman" panose="02020603050405020304" charset="0"/>
              </a:rPr>
              <a:t>)</a:t>
            </a:r>
            <a:endParaRPr lang="en-US" dirty="0">
              <a:latin typeface="Times New Roman" panose="02020603050405020304" charset="0"/>
              <a:cs typeface="Times New Roman" panose="02020603050405020304" charset="0"/>
            </a:endParaRPr>
          </a:p>
        </p:txBody>
      </p:sp>
      <p:sp>
        <p:nvSpPr>
          <p:cNvPr id="5" name="Text Box 4"/>
          <p:cNvSpPr txBox="1"/>
          <p:nvPr/>
        </p:nvSpPr>
        <p:spPr>
          <a:xfrm>
            <a:off x="2841625" y="2459990"/>
            <a:ext cx="6508750" cy="1569660"/>
          </a:xfrm>
          <a:prstGeom prst="rect">
            <a:avLst/>
          </a:prstGeom>
          <a:noFill/>
        </p:spPr>
        <p:txBody>
          <a:bodyPr wrap="square" rtlCol="0">
            <a:spAutoFit/>
          </a:bodyPr>
          <a:lstStyle/>
          <a:p>
            <a:pPr algn="l"/>
            <a:endParaRPr lang="en-US" sz="2400" dirty="0">
              <a:latin typeface="Times New Roman" panose="02020603050405020304" charset="0"/>
              <a:cs typeface="Times New Roman" panose="02020603050405020304" charset="0"/>
            </a:endParaRPr>
          </a:p>
          <a:p>
            <a:pPr algn="l"/>
            <a:endParaRPr lang="en-US" sz="2400" dirty="0">
              <a:latin typeface="Times New Roman" panose="02020603050405020304" charset="0"/>
              <a:cs typeface="Times New Roman" panose="02020603050405020304" charset="0"/>
            </a:endParaRPr>
          </a:p>
          <a:p>
            <a:pPr algn="l"/>
            <a:r>
              <a:rPr lang="en-US" sz="2400" dirty="0">
                <a:latin typeface="Times New Roman" panose="02020603050405020304" charset="0"/>
                <a:cs typeface="Times New Roman" panose="02020603050405020304" charset="0"/>
              </a:rPr>
              <a:t>	</a:t>
            </a:r>
          </a:p>
          <a:p>
            <a:pPr algn="l"/>
            <a:r>
              <a:rPr lang="en-US" sz="2400" dirty="0">
                <a:latin typeface="Times New Roman" panose="02020603050405020304" charset="0"/>
                <a:cs typeface="Times New Roman" panose="02020603050405020304" charset="0"/>
              </a:rPr>
              <a:t>	</a:t>
            </a:r>
            <a:r>
              <a:rPr lang="en-US" sz="2400">
                <a:latin typeface="Times New Roman" panose="02020603050405020304" charset="0"/>
                <a:cs typeface="Times New Roman" panose="02020603050405020304" charset="0"/>
              </a:rPr>
              <a:t>	</a:t>
            </a:r>
            <a:r>
              <a:rPr lang="en-US" sz="2400" dirty="0">
                <a:latin typeface="Times New Roman" panose="02020603050405020304" charset="0"/>
                <a:cs typeface="Times New Roman" panose="02020603050405020304" charset="0"/>
              </a:rPr>
              <a:t>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2400">
                <a:latin typeface="Times New Roman" panose="02020603050405020304" charset="0"/>
                <a:cs typeface="Times New Roman" panose="02020603050405020304" charset="0"/>
              </a:rPr>
              <a:t>Cont....</a:t>
            </a:r>
          </a:p>
        </p:txBody>
      </p:sp>
      <p:sp>
        <p:nvSpPr>
          <p:cNvPr id="3" name="Content Placeholder 2"/>
          <p:cNvSpPr>
            <a:spLocks noGrp="1"/>
          </p:cNvSpPr>
          <p:nvPr>
            <p:ph idx="1"/>
          </p:nvPr>
        </p:nvSpPr>
        <p:spPr/>
        <p:txBody>
          <a:bodyPr/>
          <a:lstStyle/>
          <a:p>
            <a:endParaRPr lang="en-US" sz="2400">
              <a:latin typeface="Times New Roman" panose="02020603050405020304" charset="0"/>
              <a:cs typeface="Times New Roman" panose="02020603050405020304" charset="0"/>
              <a:sym typeface="+mn-ea"/>
            </a:endParaRPr>
          </a:p>
          <a:p>
            <a:r>
              <a:rPr lang="en-US" sz="2400">
                <a:latin typeface="Times New Roman" panose="02020603050405020304" charset="0"/>
                <a:cs typeface="Times New Roman" panose="02020603050405020304" charset="0"/>
                <a:sym typeface="+mn-ea"/>
              </a:rPr>
              <a:t>Anthesis is the period during which flowers developed throughout the reproductive stage of the plant’s life cycle begin to open.</a:t>
            </a:r>
            <a:endParaRPr lang="en-US" sz="2400">
              <a:latin typeface="Times New Roman" panose="02020603050405020304" charset="0"/>
              <a:cs typeface="Times New Roman" panose="02020603050405020304" charset="0"/>
            </a:endParaRPr>
          </a:p>
          <a:p>
            <a:r>
              <a:rPr lang="en-US" sz="2400">
                <a:latin typeface="Times New Roman" panose="02020603050405020304" charset="0"/>
                <a:cs typeface="Times New Roman" panose="02020603050405020304" charset="0"/>
                <a:sym typeface="+mn-ea"/>
              </a:rPr>
              <a:t>The vegetative parts of soybean embody the stem, leaves and also the soil submerged roots.</a:t>
            </a:r>
            <a:endParaRPr lang="en-US" sz="2400">
              <a:latin typeface="Times New Roman" panose="02020603050405020304" charset="0"/>
              <a:cs typeface="Times New Roman" panose="02020603050405020304" charset="0"/>
            </a:endParaRPr>
          </a:p>
          <a:p>
            <a:r>
              <a:rPr lang="en-US" sz="2400">
                <a:latin typeface="Times New Roman" panose="02020603050405020304" charset="0"/>
                <a:cs typeface="Times New Roman" panose="02020603050405020304" charset="0"/>
                <a:sym typeface="+mn-ea"/>
              </a:rPr>
              <a:t> A number of types of leaves may be found in soybean. </a:t>
            </a:r>
          </a:p>
          <a:p>
            <a:r>
              <a:rPr lang="en-US" sz="2400">
                <a:latin typeface="Times New Roman" panose="02020603050405020304" charset="0"/>
                <a:cs typeface="Times New Roman" panose="02020603050405020304" charset="0"/>
                <a:sym typeface="+mn-ea"/>
              </a:rPr>
              <a:t>The plant has trifoliolate leaves, that are photosynthetic  foliage with 3 leaflets. </a:t>
            </a:r>
            <a:endParaRPr lang="en-US" sz="2400">
              <a:latin typeface="Times New Roman" panose="02020603050405020304" charset="0"/>
              <a:cs typeface="Times New Roman" panose="0202060305040502030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2400">
                <a:latin typeface="Times New Roman" panose="02020603050405020304" charset="0"/>
                <a:cs typeface="Times New Roman" panose="02020603050405020304" charset="0"/>
              </a:rPr>
              <a:t>Cont...</a:t>
            </a:r>
          </a:p>
        </p:txBody>
      </p:sp>
      <p:sp>
        <p:nvSpPr>
          <p:cNvPr id="3" name="Content Placeholder 2"/>
          <p:cNvSpPr>
            <a:spLocks noGrp="1"/>
          </p:cNvSpPr>
          <p:nvPr>
            <p:ph idx="1"/>
          </p:nvPr>
        </p:nvSpPr>
        <p:spPr/>
        <p:txBody>
          <a:bodyPr/>
          <a:lstStyle/>
          <a:p>
            <a:pPr marL="0" indent="0">
              <a:buNone/>
            </a:pPr>
            <a:endParaRPr lang="en-US" sz="2400">
              <a:latin typeface="Times New Roman" panose="02020603050405020304" charset="0"/>
              <a:cs typeface="Times New Roman" panose="02020603050405020304" charset="0"/>
            </a:endParaRPr>
          </a:p>
          <a:p>
            <a:r>
              <a:rPr lang="en-US" sz="2400">
                <a:latin typeface="Times New Roman" panose="02020603050405020304" charset="0"/>
                <a:cs typeface="Times New Roman" panose="02020603050405020304" charset="0"/>
              </a:rPr>
              <a:t>They require protective scale leafs that covers and protected young immature flowers before anthesis. </a:t>
            </a:r>
          </a:p>
          <a:p>
            <a:r>
              <a:rPr lang="en-US" sz="2400">
                <a:latin typeface="Times New Roman" panose="02020603050405020304" charset="0"/>
                <a:cs typeface="Times New Roman" panose="02020603050405020304" charset="0"/>
              </a:rPr>
              <a:t>These scales are small bracts that seem subtending the yellow or purple flowers of soybeans</a:t>
            </a:r>
          </a:p>
          <a:p>
            <a:r>
              <a:rPr lang="en-US" sz="2400">
                <a:latin typeface="Times New Roman" panose="02020603050405020304" charset="0"/>
                <a:cs typeface="Times New Roman" panose="02020603050405020304" charset="0"/>
              </a:rPr>
              <a:t>The special leaf types constituting the floral components or inflorescence (raceme) is also found.</a:t>
            </a:r>
          </a:p>
          <a:p>
            <a:r>
              <a:rPr lang="en-US" sz="2400">
                <a:latin typeface="Times New Roman" panose="02020603050405020304" charset="0"/>
                <a:cs typeface="Times New Roman" panose="02020603050405020304" charset="0"/>
                <a:sym typeface="+mn-ea"/>
              </a:rPr>
              <a:t>Furthermore the plant is characterised by erect elongated stems, axillary buds, some viewed immediately on top of the cotyledons at the axil, unifoliate buds and additionally the terminal buds. </a:t>
            </a:r>
            <a:endParaRPr lang="en-US" sz="2400">
              <a:latin typeface="Times New Roman" panose="02020603050405020304" charset="0"/>
              <a:cs typeface="Times New Roman" panose="0202060305040502030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2400">
                <a:latin typeface="Times New Roman" panose="02020603050405020304" charset="0"/>
                <a:cs typeface="Times New Roman" panose="02020603050405020304" charset="0"/>
              </a:rPr>
              <a:t>Cont...</a:t>
            </a:r>
          </a:p>
        </p:txBody>
      </p:sp>
      <p:sp>
        <p:nvSpPr>
          <p:cNvPr id="3" name="Content Placeholder 2"/>
          <p:cNvSpPr>
            <a:spLocks noGrp="1"/>
          </p:cNvSpPr>
          <p:nvPr>
            <p:ph idx="1"/>
          </p:nvPr>
        </p:nvSpPr>
        <p:spPr>
          <a:xfrm>
            <a:off x="609600" y="1417955"/>
            <a:ext cx="11081385" cy="4526280"/>
          </a:xfrm>
        </p:spPr>
        <p:txBody>
          <a:bodyPr/>
          <a:lstStyle/>
          <a:p>
            <a:pPr algn="l"/>
            <a:endParaRPr lang="en-US" sz="2400">
              <a:latin typeface="Times New Roman" panose="02020603050405020304" charset="0"/>
              <a:cs typeface="Times New Roman" panose="02020603050405020304" charset="0"/>
            </a:endParaRPr>
          </a:p>
          <a:p>
            <a:pPr algn="l"/>
            <a:r>
              <a:rPr lang="en-US" sz="2400">
                <a:latin typeface="Times New Roman" panose="02020603050405020304" charset="0"/>
                <a:cs typeface="Times New Roman" panose="02020603050405020304" charset="0"/>
              </a:rPr>
              <a:t>Each young and old stems of soybeans are heavily coated by the epidermal hairs (trichomes).</a:t>
            </a:r>
          </a:p>
          <a:p>
            <a:pPr algn="l"/>
            <a:r>
              <a:rPr lang="en-US" sz="2400">
                <a:latin typeface="Times New Roman" panose="02020603050405020304" charset="0"/>
                <a:cs typeface="Times New Roman" panose="02020603050405020304" charset="0"/>
              </a:rPr>
              <a:t>Although soybean plants produce primary roots, originating from the seedling’s embryo; the roots have several branching secondary roots that slightly resemble fibrous Root System in monocots. </a:t>
            </a:r>
          </a:p>
          <a:p>
            <a:pPr algn="l"/>
            <a:r>
              <a:rPr lang="en-US" sz="2400">
                <a:latin typeface="Times New Roman" panose="02020603050405020304" charset="0"/>
                <a:cs typeface="Times New Roman" panose="02020603050405020304" charset="0"/>
              </a:rPr>
              <a:t>Most of the lateral roots are focused at the higher a part of the root zone. As in most of the dicotyledonous plants, soybean’s body is formed from the 3 main tissue systems: dermal, ground and vascular.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Grp="1" noChangeAspect="1" noChangeArrowheads="1"/>
          </p:cNvPicPr>
          <p:nvPr>
            <p:ph idx="1"/>
          </p:nvPr>
        </p:nvPicPr>
        <p:blipFill>
          <a:blip r:embed="rId2">
            <a:extLst>
              <a:ext uri="{BEBA8EAE-BF5A-486C-A8C5-ECC9F3942E4B}">
                <a14:imgProps xmlns:a14="http://schemas.microsoft.com/office/drawing/2010/main">
                  <a14:imgLayer r:embed="rId3">
                    <a14:imgEffect>
                      <a14:sharpenSoften amount="38000"/>
                    </a14:imgEffect>
                  </a14:imgLayer>
                </a14:imgProps>
              </a:ext>
              <a:ext uri="{28A0092B-C50C-407E-A947-70E740481C1C}">
                <a14:useLocalDpi xmlns:a14="http://schemas.microsoft.com/office/drawing/2010/main" val="0"/>
              </a:ext>
            </a:extLst>
          </a:blip>
          <a:srcRect/>
          <a:stretch>
            <a:fillRect/>
          </a:stretch>
        </p:blipFill>
        <p:spPr>
          <a:xfrm>
            <a:off x="1689735" y="14605"/>
            <a:ext cx="8984615" cy="6848475"/>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a:latin typeface="Times New Roman" panose="02020603050405020304" charset="0"/>
                <a:cs typeface="Times New Roman" panose="02020603050405020304" charset="0"/>
              </a:rPr>
              <a:t>Morphological Stages</a:t>
            </a:r>
          </a:p>
        </p:txBody>
      </p:sp>
      <p:sp>
        <p:nvSpPr>
          <p:cNvPr id="3" name="Content Placeholder 2"/>
          <p:cNvSpPr>
            <a:spLocks noGrp="1"/>
          </p:cNvSpPr>
          <p:nvPr>
            <p:ph idx="1"/>
          </p:nvPr>
        </p:nvSpPr>
        <p:spPr/>
        <p:txBody>
          <a:bodyPr/>
          <a:lstStyle/>
          <a:p>
            <a:r>
              <a:rPr lang="en-US" sz="2400">
                <a:latin typeface="Times New Roman" panose="02020603050405020304" charset="0"/>
                <a:cs typeface="Times New Roman" panose="02020603050405020304" charset="0"/>
              </a:rPr>
              <a:t>Plant development is the procedure by which structures produce and mature as a plant grows. </a:t>
            </a:r>
          </a:p>
          <a:p>
            <a:r>
              <a:rPr lang="en-US" sz="2400">
                <a:latin typeface="Times New Roman" panose="02020603050405020304" charset="0"/>
                <a:cs typeface="Times New Roman" panose="02020603050405020304" charset="0"/>
              </a:rPr>
              <a:t>It's a subject matter studies in plant anatomy and plant physiology similarly as plant morphology. </a:t>
            </a:r>
          </a:p>
          <a:p>
            <a:r>
              <a:rPr lang="en-US" sz="2400">
                <a:latin typeface="Times New Roman" panose="02020603050405020304" charset="0"/>
                <a:cs typeface="Times New Roman" panose="02020603050405020304" charset="0"/>
              </a:rPr>
              <a:t>Plants constantly manufacture new tissues and structures throughout their life.</a:t>
            </a:r>
          </a:p>
          <a:p>
            <a:r>
              <a:rPr lang="en-US" sz="2400">
                <a:latin typeface="Times New Roman" panose="02020603050405020304" charset="0"/>
                <a:cs typeface="Times New Roman" panose="02020603050405020304" charset="0"/>
              </a:rPr>
              <a:t> These stages are more discussed below:</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
            </a:r>
            <a:br>
              <a:rPr lang="en-US"/>
            </a:br>
            <a:r>
              <a:rPr lang="en-US" sz="3200">
                <a:latin typeface="Times New Roman" panose="02020603050405020304" charset="0"/>
                <a:cs typeface="Times New Roman" panose="02020603050405020304" charset="0"/>
              </a:rPr>
              <a:t>1. Germination</a:t>
            </a:r>
          </a:p>
        </p:txBody>
      </p:sp>
      <p:sp>
        <p:nvSpPr>
          <p:cNvPr id="3" name="Content Placeholder 2"/>
          <p:cNvSpPr>
            <a:spLocks noGrp="1"/>
          </p:cNvSpPr>
          <p:nvPr>
            <p:ph idx="1"/>
          </p:nvPr>
        </p:nvSpPr>
        <p:spPr/>
        <p:txBody>
          <a:bodyPr/>
          <a:lstStyle/>
          <a:p>
            <a:r>
              <a:rPr lang="en-US" sz="2400">
                <a:latin typeface="Times New Roman" panose="02020603050405020304" charset="0"/>
                <a:cs typeface="Times New Roman" panose="02020603050405020304" charset="0"/>
              </a:rPr>
              <a:t>The first stage of growth is germination.</a:t>
            </a:r>
          </a:p>
          <a:p>
            <a:r>
              <a:rPr lang="en-US" sz="2400">
                <a:latin typeface="Times New Roman" panose="02020603050405020304" charset="0"/>
                <a:cs typeface="Times New Roman" panose="02020603050405020304" charset="0"/>
              </a:rPr>
              <a:t>This is often the primary stage of root growth and happens in the first forty eight hours under ideal growing conditions.</a:t>
            </a:r>
          </a:p>
          <a:p>
            <a:r>
              <a:rPr lang="en-US" sz="2400">
                <a:latin typeface="Times New Roman" panose="02020603050405020304" charset="0"/>
                <a:cs typeface="Times New Roman" panose="02020603050405020304" charset="0"/>
              </a:rPr>
              <a:t>The first photosynthetic  structures, the cotyledons emerge from the soil. </a:t>
            </a:r>
          </a:p>
          <a:p>
            <a:r>
              <a:rPr lang="en-US" sz="2400">
                <a:latin typeface="Times New Roman" panose="02020603050405020304" charset="0"/>
                <a:cs typeface="Times New Roman" panose="02020603050405020304" charset="0"/>
              </a:rPr>
              <a:t>These cotyledons each act as leaves and as a supply of nutrients for the immature plant, providing the seedling nutrition for its initial seven to ten days.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a:latin typeface="Times New Roman" panose="02020603050405020304" charset="0"/>
                <a:cs typeface="Times New Roman" panose="02020603050405020304" charset="0"/>
              </a:rPr>
              <a:t>2. Maturation</a:t>
            </a:r>
          </a:p>
        </p:txBody>
      </p:sp>
      <p:sp>
        <p:nvSpPr>
          <p:cNvPr id="3" name="Content Placeholder 2"/>
          <p:cNvSpPr>
            <a:spLocks noGrp="1"/>
          </p:cNvSpPr>
          <p:nvPr>
            <p:ph idx="1"/>
          </p:nvPr>
        </p:nvSpPr>
        <p:spPr/>
        <p:txBody>
          <a:bodyPr/>
          <a:lstStyle/>
          <a:p>
            <a:r>
              <a:rPr lang="en-US" sz="2400">
                <a:latin typeface="Times New Roman" panose="02020603050405020304" charset="0"/>
                <a:cs typeface="Times New Roman" panose="02020603050405020304" charset="0"/>
              </a:rPr>
              <a:t>The first true leaves develop as a pair of single blades.</a:t>
            </a:r>
          </a:p>
          <a:p>
            <a:r>
              <a:rPr lang="en-US" sz="2400">
                <a:latin typeface="Times New Roman" panose="02020603050405020304" charset="0"/>
                <a:cs typeface="Times New Roman" panose="02020603050405020304" charset="0"/>
              </a:rPr>
              <a:t>After this initial pair, mature nodes type compound leaves with 3 blades. </a:t>
            </a:r>
          </a:p>
          <a:p>
            <a:r>
              <a:rPr lang="en-US" sz="2400">
                <a:latin typeface="Times New Roman" panose="02020603050405020304" charset="0"/>
                <a:cs typeface="Times New Roman" panose="02020603050405020304" charset="0"/>
              </a:rPr>
              <a:t>Mature trifoliolate leafs, having 3-4 leaflets per leaf, producing new nodes every four days. </a:t>
            </a:r>
          </a:p>
          <a:p>
            <a:r>
              <a:rPr lang="en-US" sz="2400">
                <a:latin typeface="Times New Roman" panose="02020603050405020304" charset="0"/>
                <a:cs typeface="Times New Roman" panose="02020603050405020304" charset="0"/>
              </a:rPr>
              <a:t>Before flowering, roots will grow 1.9 cm (0.75 in) per day. </a:t>
            </a:r>
          </a:p>
          <a:p>
            <a:r>
              <a:rPr lang="en-US" sz="2400">
                <a:latin typeface="Times New Roman" panose="02020603050405020304" charset="0"/>
                <a:cs typeface="Times New Roman" panose="02020603050405020304" charset="0"/>
              </a:rPr>
              <a:t>If rhizobia are present, root nodulation begins by the time the third node seems.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2400">
                <a:latin typeface="Times New Roman" panose="02020603050405020304" charset="0"/>
                <a:cs typeface="Times New Roman" panose="02020603050405020304" charset="0"/>
              </a:rPr>
              <a:t>Cont...</a:t>
            </a:r>
          </a:p>
        </p:txBody>
      </p:sp>
      <p:sp>
        <p:nvSpPr>
          <p:cNvPr id="3" name="Content Placeholder 2"/>
          <p:cNvSpPr>
            <a:spLocks noGrp="1"/>
          </p:cNvSpPr>
          <p:nvPr>
            <p:ph idx="1"/>
          </p:nvPr>
        </p:nvSpPr>
        <p:spPr/>
        <p:txBody>
          <a:bodyPr/>
          <a:lstStyle/>
          <a:p>
            <a:r>
              <a:rPr lang="en-US" sz="2400">
                <a:latin typeface="Times New Roman" panose="02020603050405020304" charset="0"/>
                <a:cs typeface="Times New Roman" panose="02020603050405020304" charset="0"/>
                <a:sym typeface="+mn-ea"/>
              </a:rPr>
              <a:t>Nodulation mostly carry-on for eight-weeks before the symbiotic infection process stabilizes.</a:t>
            </a:r>
          </a:p>
          <a:p>
            <a:r>
              <a:rPr lang="en-US" sz="2400">
                <a:latin typeface="Times New Roman" panose="02020603050405020304" charset="0"/>
                <a:cs typeface="Times New Roman" panose="02020603050405020304" charset="0"/>
                <a:sym typeface="+mn-ea"/>
              </a:rPr>
              <a:t>The gradually characteristics of a soybean plant are variable, with factors like genetics, soil quality, and climate affecting its form.</a:t>
            </a:r>
          </a:p>
          <a:p>
            <a:r>
              <a:rPr lang="en-US" sz="2400">
                <a:latin typeface="Times New Roman" panose="02020603050405020304" charset="0"/>
                <a:cs typeface="Times New Roman" panose="02020603050405020304" charset="0"/>
                <a:sym typeface="+mn-ea"/>
              </a:rPr>
              <a:t>Totally mature soybean plants are usually between 51–127 cm (20–50 in) in height and have rooting depths between 76–152 cm (30–60 in).</a:t>
            </a:r>
            <a:endParaRPr lang="en-US" sz="2400">
              <a:latin typeface="Times New Roman" panose="02020603050405020304" charset="0"/>
              <a:cs typeface="Times New Roman" panose="02020603050405020304" charset="0"/>
            </a:endParaRPr>
          </a:p>
          <a:p>
            <a:endParaRPr lang="en-US" sz="24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a:solidFill>
                  <a:schemeClr val="tx1"/>
                </a:solidFill>
                <a:latin typeface="Times New Roman" panose="02020603050405020304" charset="0"/>
                <a:cs typeface="Times New Roman" panose="02020603050405020304" charset="0"/>
              </a:rPr>
              <a:t>Flowering and </a:t>
            </a:r>
            <a:r>
              <a:rPr lang="en-US" sz="3200">
                <a:solidFill>
                  <a:schemeClr val="tx1"/>
                </a:solidFill>
                <a:latin typeface="Times New Roman" panose="02020603050405020304" charset="0"/>
                <a:cs typeface="Times New Roman" panose="02020603050405020304" charset="0"/>
                <a:sym typeface="+mn-ea"/>
              </a:rPr>
              <a:t>Pollination</a:t>
            </a:r>
            <a:r>
              <a:rPr lang="en-US" sz="3200">
                <a:solidFill>
                  <a:schemeClr val="bg1">
                    <a:lumMod val="50000"/>
                  </a:schemeClr>
                </a:solidFill>
                <a:latin typeface="Times New Roman" panose="02020603050405020304" charset="0"/>
                <a:cs typeface="Times New Roman" panose="02020603050405020304" charset="0"/>
              </a:rPr>
              <a:t/>
            </a:r>
            <a:br>
              <a:rPr lang="en-US" sz="3200">
                <a:solidFill>
                  <a:schemeClr val="bg1">
                    <a:lumMod val="50000"/>
                  </a:schemeClr>
                </a:solidFill>
                <a:latin typeface="Times New Roman" panose="02020603050405020304" charset="0"/>
                <a:cs typeface="Times New Roman" panose="02020603050405020304" charset="0"/>
              </a:rPr>
            </a:br>
            <a:endParaRPr lang="en-US" sz="3200">
              <a:solidFill>
                <a:schemeClr val="bg1">
                  <a:lumMod val="50000"/>
                </a:schemeClr>
              </a:solidFill>
              <a:latin typeface="Times New Roman" panose="02020603050405020304" charset="0"/>
              <a:cs typeface="Times New Roman" panose="02020603050405020304" charset="0"/>
            </a:endParaRPr>
          </a:p>
        </p:txBody>
      </p:sp>
      <p:sp>
        <p:nvSpPr>
          <p:cNvPr id="3" name="Content Placeholder 2"/>
          <p:cNvSpPr>
            <a:spLocks noGrp="1"/>
          </p:cNvSpPr>
          <p:nvPr>
            <p:ph idx="1"/>
          </p:nvPr>
        </p:nvSpPr>
        <p:spPr/>
        <p:txBody>
          <a:bodyPr>
            <a:normAutofit/>
          </a:bodyPr>
          <a:lstStyle/>
          <a:p>
            <a:r>
              <a:rPr lang="en-US" sz="2400">
                <a:latin typeface="Times New Roman" panose="02020603050405020304" charset="0"/>
                <a:cs typeface="Times New Roman" panose="02020603050405020304" charset="0"/>
              </a:rPr>
              <a:t>The cultivated soybean bears flowers in clusters of 3 to 15 blossoms in the axil of a branch.</a:t>
            </a:r>
          </a:p>
          <a:p>
            <a:r>
              <a:rPr lang="en-US" sz="2400">
                <a:latin typeface="Times New Roman" panose="02020603050405020304" charset="0"/>
                <a:cs typeface="Times New Roman" panose="02020603050405020304" charset="0"/>
              </a:rPr>
              <a:t>Many flowers are shed without forming pods.</a:t>
            </a:r>
          </a:p>
          <a:p>
            <a:r>
              <a:rPr lang="en-US" sz="2400">
                <a:latin typeface="Times New Roman" panose="02020603050405020304" charset="0"/>
                <a:cs typeface="Times New Roman" panose="02020603050405020304" charset="0"/>
              </a:rPr>
              <a:t>The flowers are just like the legume family.</a:t>
            </a:r>
          </a:p>
          <a:p>
            <a:r>
              <a:rPr lang="en-US" sz="2400">
                <a:latin typeface="Times New Roman" panose="02020603050405020304" charset="0"/>
                <a:cs typeface="Times New Roman" panose="02020603050405020304" charset="0"/>
              </a:rPr>
              <a:t>The corolla consisting of five petals which enclose a pistil and ten stamens.</a:t>
            </a:r>
          </a:p>
          <a:p>
            <a:r>
              <a:rPr lang="en-US" sz="2400">
                <a:latin typeface="Times New Roman" panose="02020603050405020304" charset="0"/>
                <a:cs typeface="Times New Roman" panose="02020603050405020304" charset="0"/>
              </a:rPr>
              <a:t>Nine stamens develop in a tube around the pistil; the tenth stamen remains free.</a:t>
            </a:r>
          </a:p>
          <a:p>
            <a:r>
              <a:rPr lang="en-US" sz="2400">
                <a:latin typeface="Times New Roman" panose="02020603050405020304" charset="0"/>
                <a:cs typeface="Times New Roman" panose="02020603050405020304" charset="0"/>
                <a:sym typeface="+mn-ea"/>
              </a:rPr>
              <a:t>Pollen from the anthers is shed directly on the stigma.</a:t>
            </a:r>
          </a:p>
          <a:p>
            <a:r>
              <a:rPr lang="en-US" sz="2400">
                <a:latin typeface="Times New Roman" panose="02020603050405020304" charset="0"/>
                <a:cs typeface="Times New Roman" panose="02020603050405020304" charset="0"/>
                <a:sym typeface="+mn-ea"/>
              </a:rPr>
              <a:t> It is self­pollinated and less than 1% of natural cross­pollination.</a:t>
            </a:r>
            <a:endParaRPr lang="en-US" sz="2400">
              <a:latin typeface="Times New Roman" panose="02020603050405020304" charset="0"/>
              <a:cs typeface="Times New Roman" panose="0202060305040502030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2400">
                <a:solidFill>
                  <a:schemeClr val="tx1"/>
                </a:solidFill>
                <a:latin typeface="Times New Roman" panose="02020603050405020304" charset="0"/>
                <a:cs typeface="Times New Roman" panose="02020603050405020304" charset="0"/>
              </a:rPr>
              <a:t>Cont...</a:t>
            </a:r>
          </a:p>
        </p:txBody>
      </p:sp>
      <p:sp>
        <p:nvSpPr>
          <p:cNvPr id="3" name="Content Placeholder 2"/>
          <p:cNvSpPr>
            <a:spLocks noGrp="1"/>
          </p:cNvSpPr>
          <p:nvPr>
            <p:ph idx="1"/>
          </p:nvPr>
        </p:nvSpPr>
        <p:spPr/>
        <p:txBody>
          <a:bodyPr>
            <a:normAutofit/>
          </a:bodyPr>
          <a:lstStyle/>
          <a:p>
            <a:endParaRPr lang="en-US">
              <a:latin typeface="Times New Roman" panose="02020603050405020304" charset="0"/>
              <a:cs typeface="Times New Roman" panose="02020603050405020304" charset="0"/>
            </a:endParaRPr>
          </a:p>
          <a:p>
            <a:r>
              <a:rPr lang="en-US" sz="2400">
                <a:latin typeface="Times New Roman" panose="02020603050405020304" charset="0"/>
                <a:cs typeface="Times New Roman" panose="02020603050405020304" charset="0"/>
              </a:rPr>
              <a:t>The flower normally opens early in the morning.</a:t>
            </a:r>
          </a:p>
          <a:p>
            <a:r>
              <a:rPr lang="en-US" sz="2400">
                <a:latin typeface="Times New Roman" panose="02020603050405020304" charset="0"/>
                <a:cs typeface="Times New Roman" panose="02020603050405020304" charset="0"/>
              </a:rPr>
              <a:t>In prolonged periods of cool temperatures, cleistogamous flowers that do not open may be produced.</a:t>
            </a:r>
          </a:p>
          <a:p>
            <a:r>
              <a:rPr lang="en-US" sz="2400">
                <a:latin typeface="Times New Roman" panose="02020603050405020304" charset="0"/>
                <a:cs typeface="Times New Roman" panose="02020603050405020304" charset="0"/>
              </a:rPr>
              <a:t>Pollen shedding normally occurs shortly before or shortly after the flower opens but sometimes occurs within the bud.</a:t>
            </a:r>
          </a:p>
          <a:p>
            <a:r>
              <a:rPr lang="en-US" sz="2400">
                <a:latin typeface="Times New Roman" panose="02020603050405020304" charset="0"/>
                <a:cs typeface="Times New Roman" panose="02020603050405020304" charset="0"/>
              </a:rPr>
              <a:t>Soybean pollen is heavy and seldom windborne but may be entomophilous.</a:t>
            </a:r>
          </a:p>
          <a:p>
            <a:r>
              <a:rPr lang="en-US" sz="2400">
                <a:latin typeface="Times New Roman" panose="02020603050405020304" charset="0"/>
                <a:cs typeface="Times New Roman" panose="02020603050405020304" charset="0"/>
                <a:sym typeface="+mn-ea"/>
              </a:rPr>
              <a:t>Natural cross­pollinations rarely occur at distances of more than 10 to 15 m.</a:t>
            </a:r>
            <a:endParaRPr lang="en-US" sz="2400">
              <a:latin typeface="Times New Roman" panose="02020603050405020304" charset="0"/>
              <a:cs typeface="Times New Roman" panose="02020603050405020304" charset="0"/>
            </a:endParaRPr>
          </a:p>
          <a:p>
            <a:endParaRPr lang="en-US" sz="2400">
              <a:latin typeface="Times New Roman" panose="02020603050405020304" charset="0"/>
              <a:cs typeface="Times New Roman" panose="0202060305040502030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latin typeface="Times New Roman" panose="02020603050405020304" charset="0"/>
                <a:cs typeface="Times New Roman" panose="02020603050405020304" charset="0"/>
              </a:rPr>
              <a:t>Introduction</a:t>
            </a:r>
          </a:p>
        </p:txBody>
      </p:sp>
      <p:sp>
        <p:nvSpPr>
          <p:cNvPr id="3" name="Content Placeholder 2"/>
          <p:cNvSpPr>
            <a:spLocks noGrp="1"/>
          </p:cNvSpPr>
          <p:nvPr>
            <p:ph idx="1"/>
          </p:nvPr>
        </p:nvSpPr>
        <p:spPr/>
        <p:txBody>
          <a:bodyPr>
            <a:normAutofit/>
          </a:bodyPr>
          <a:lstStyle/>
          <a:p>
            <a:r>
              <a:rPr lang="en-US" sz="2400" dirty="0" smtClean="0">
                <a:latin typeface="Times New Roman" panose="02020603050405020304" charset="0"/>
                <a:cs typeface="Times New Roman" panose="02020603050405020304" charset="0"/>
                <a:sym typeface="+mn-ea"/>
              </a:rPr>
              <a:t>Soybean (</a:t>
            </a:r>
            <a:r>
              <a:rPr lang="en-US" sz="2400" i="1" dirty="0" smtClean="0">
                <a:latin typeface="Times New Roman" panose="02020603050405020304" charset="0"/>
                <a:cs typeface="Times New Roman" panose="02020603050405020304" charset="0"/>
                <a:sym typeface="+mn-ea"/>
              </a:rPr>
              <a:t>Glycine max</a:t>
            </a:r>
            <a:r>
              <a:rPr lang="en-US" sz="2400" dirty="0" smtClean="0">
                <a:latin typeface="Times New Roman" panose="02020603050405020304" charset="0"/>
                <a:cs typeface="Times New Roman" panose="02020603050405020304" charset="0"/>
                <a:sym typeface="+mn-ea"/>
              </a:rPr>
              <a:t> L. )</a:t>
            </a:r>
            <a:endParaRPr lang="en-US" sz="2400" dirty="0" smtClean="0">
              <a:latin typeface="Times New Roman" panose="02020603050405020304" charset="0"/>
              <a:cs typeface="Times New Roman" panose="02020603050405020304" charset="0"/>
            </a:endParaRPr>
          </a:p>
          <a:p>
            <a:r>
              <a:rPr lang="en-US" sz="2400" dirty="0">
                <a:latin typeface="Times New Roman" panose="02020603050405020304" charset="0"/>
                <a:cs typeface="Times New Roman" panose="02020603050405020304" charset="0"/>
              </a:rPr>
              <a:t>Soybean was domesticated in northeastern China about 2500 B.C. </a:t>
            </a:r>
          </a:p>
          <a:p>
            <a:r>
              <a:rPr lang="en-US" sz="2400" dirty="0">
                <a:latin typeface="Times New Roman" panose="02020603050405020304" charset="0"/>
                <a:cs typeface="Times New Roman" panose="02020603050405020304" charset="0"/>
              </a:rPr>
              <a:t>Soybean spread to southern China, Korea, Japan, and other countries in southeastern Asia.</a:t>
            </a:r>
          </a:p>
          <a:p>
            <a:r>
              <a:rPr lang="en-US" sz="2400" dirty="0">
                <a:latin typeface="Times New Roman" panose="02020603050405020304" charset="0"/>
                <a:cs typeface="Times New Roman" panose="02020603050405020304" charset="0"/>
              </a:rPr>
              <a:t>It was introduced into the United States in the late 1700s.</a:t>
            </a:r>
          </a:p>
          <a:p>
            <a:r>
              <a:rPr lang="en-US" sz="2400" dirty="0">
                <a:latin typeface="Times New Roman" panose="02020603050405020304" charset="0"/>
                <a:cs typeface="Times New Roman" panose="02020603050405020304" charset="0"/>
              </a:rPr>
              <a:t>It remained a very minor crop grown mostly for forage until the 1920s and 1930s.</a:t>
            </a:r>
          </a:p>
          <a:p>
            <a:r>
              <a:rPr lang="en-US" sz="2400">
                <a:latin typeface="Times New Roman" panose="02020603050405020304" charset="0"/>
                <a:cs typeface="Times New Roman" panose="02020603050405020304" charset="0"/>
                <a:sym typeface="+mn-ea"/>
              </a:rPr>
              <a:t>Most of the early introduced cultivars were useful only for forage as the seeds shattered when ripe, making mechanical harvesting impossible.</a:t>
            </a:r>
            <a:endParaRPr lang="en-US" sz="2400" dirty="0">
              <a:latin typeface="Times New Roman" panose="02020603050405020304" charset="0"/>
              <a:cs typeface="Times New Roman" panose="0202060305040502030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5" name="Picture 5"/>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720215" y="19685"/>
            <a:ext cx="8963660" cy="4926965"/>
          </a:xfrm>
          <a:prstGeom prst="rect">
            <a:avLst/>
          </a:prstGeom>
          <a:noFill/>
        </p:spPr>
      </p:pic>
      <p:sp>
        <p:nvSpPr>
          <p:cNvPr id="100" name="Text Box 99"/>
          <p:cNvSpPr txBox="1"/>
          <p:nvPr/>
        </p:nvSpPr>
        <p:spPr>
          <a:xfrm>
            <a:off x="2254885" y="5245735"/>
            <a:ext cx="6115685" cy="1168400"/>
          </a:xfrm>
          <a:prstGeom prst="rect">
            <a:avLst/>
          </a:prstGeom>
          <a:noFill/>
          <a:ln w="9525">
            <a:noFill/>
          </a:ln>
        </p:spPr>
        <p:txBody>
          <a:bodyPr wrap="square">
            <a:spAutoFit/>
          </a:bodyPr>
          <a:lstStyle/>
          <a:p>
            <a:pPr marL="228600" indent="-228600">
              <a:buFont typeface="+mj-lt"/>
              <a:buAutoNum type="alphaUcPeriod"/>
            </a:pPr>
            <a:r>
              <a:rPr lang="en-US" sz="1400" b="0">
                <a:latin typeface="Times New Roman" panose="02020603050405020304" charset="0"/>
              </a:rPr>
              <a:t>Single open flower showing the corolla and the calyx.</a:t>
            </a:r>
          </a:p>
          <a:p>
            <a:pPr marL="228600" indent="-228600">
              <a:buFont typeface="+mj-lt"/>
              <a:buAutoNum type="alphaUcPeriod"/>
            </a:pPr>
            <a:r>
              <a:rPr lang="en-US" sz="1400" b="0">
                <a:latin typeface="Times New Roman" panose="02020603050405020304" charset="0"/>
              </a:rPr>
              <a:t>Corolla dismembered to show the standard, two wing, and two keel petals.</a:t>
            </a:r>
          </a:p>
          <a:p>
            <a:pPr marL="228600" indent="-228600">
              <a:buFont typeface="+mj-lt"/>
              <a:buAutoNum type="alphaUcPeriod"/>
            </a:pPr>
            <a:r>
              <a:rPr lang="en-US" sz="1400" b="0">
                <a:latin typeface="Times New Roman" panose="02020603050405020304" charset="0"/>
              </a:rPr>
              <a:t>Nine stamens develop in a tube around the pistil, the tenth stamen remains free.</a:t>
            </a:r>
          </a:p>
          <a:p>
            <a:pPr marL="228600" indent="-228600">
              <a:buFont typeface="+mj-lt"/>
              <a:buAutoNum type="alphaUcPeriod"/>
            </a:pPr>
            <a:r>
              <a:rPr lang="en-US" sz="1400" b="0">
                <a:latin typeface="Times New Roman" panose="02020603050405020304" charset="0"/>
              </a:rPr>
              <a:t>Pistil covered with pubescence.</a:t>
            </a:r>
          </a:p>
          <a:p>
            <a:pPr marL="228600" indent="-228600">
              <a:buFont typeface="+mj-lt"/>
              <a:buAutoNum type="alphaUcPeriod"/>
            </a:pPr>
            <a:r>
              <a:rPr lang="en-US" sz="1400" b="0">
                <a:latin typeface="Times New Roman" panose="02020603050405020304" charset="0"/>
              </a:rPr>
              <a:t>Section through the pistil of a mature flower showing three ovules.</a:t>
            </a:r>
            <a:endParaRPr lang="en-US" sz="14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a:latin typeface="Times New Roman" panose="02020603050405020304" charset="0"/>
                <a:cs typeface="Times New Roman" panose="02020603050405020304" charset="0"/>
              </a:rPr>
              <a:t>Plant Types</a:t>
            </a:r>
          </a:p>
        </p:txBody>
      </p:sp>
      <p:sp>
        <p:nvSpPr>
          <p:cNvPr id="3" name="Content Placeholder 2"/>
          <p:cNvSpPr>
            <a:spLocks noGrp="1"/>
          </p:cNvSpPr>
          <p:nvPr>
            <p:ph idx="1"/>
          </p:nvPr>
        </p:nvSpPr>
        <p:spPr/>
        <p:txBody>
          <a:bodyPr>
            <a:normAutofit/>
          </a:bodyPr>
          <a:lstStyle/>
          <a:p>
            <a:r>
              <a:rPr lang="en-US" sz="2400">
                <a:latin typeface="Times New Roman" panose="02020603050405020304" charset="0"/>
                <a:cs typeface="Times New Roman" panose="02020603050405020304" charset="0"/>
              </a:rPr>
              <a:t>The plant of the cultivated soybean is an erect, bushy annual that branches profusely if given sufficient space. </a:t>
            </a:r>
          </a:p>
          <a:p>
            <a:r>
              <a:rPr lang="en-US" sz="2400">
                <a:latin typeface="Times New Roman" panose="02020603050405020304" charset="0"/>
                <a:cs typeface="Times New Roman" panose="02020603050405020304" charset="0"/>
              </a:rPr>
              <a:t>Breeding efforts have been directed toward the selection of cultivars with short branches to accommodate higher plant populations. </a:t>
            </a:r>
          </a:p>
          <a:p>
            <a:r>
              <a:rPr lang="en-US" sz="2400">
                <a:latin typeface="Times New Roman" panose="02020603050405020304" charset="0"/>
                <a:cs typeface="Times New Roman" panose="02020603050405020304" charset="0"/>
              </a:rPr>
              <a:t>Soybean cultivars are grouped by plant growth type as:</a:t>
            </a:r>
          </a:p>
          <a:p>
            <a:pPr marL="571500" indent="-457200" algn="ctr">
              <a:buFont typeface="+mj-lt"/>
              <a:buAutoNum type="romanLcPeriod"/>
            </a:pPr>
            <a:r>
              <a:rPr lang="en-US" sz="2400">
                <a:latin typeface="Times New Roman" panose="02020603050405020304" charset="0"/>
                <a:cs typeface="Times New Roman" panose="02020603050405020304" charset="0"/>
              </a:rPr>
              <a:t> </a:t>
            </a:r>
            <a:r>
              <a:rPr lang="en-US" sz="2400" b="1">
                <a:latin typeface="Times New Roman" panose="02020603050405020304" charset="0"/>
                <a:cs typeface="Times New Roman" panose="02020603050405020304" charset="0"/>
              </a:rPr>
              <a:t>Indeterminate</a:t>
            </a:r>
            <a:r>
              <a:rPr lang="en-US" sz="2400">
                <a:latin typeface="Times New Roman" panose="02020603050405020304" charset="0"/>
                <a:cs typeface="Times New Roman" panose="02020603050405020304" charset="0"/>
              </a:rPr>
              <a:t>, in which flowering begins before stem elongation ceases, and flowers are borne in axillary racemes.</a:t>
            </a:r>
          </a:p>
          <a:p>
            <a:pPr marL="571500" indent="-457200" algn="ctr">
              <a:buFont typeface="+mj-lt"/>
              <a:buAutoNum type="romanLcPeriod"/>
            </a:pPr>
            <a:endParaRPr lang="en-US" sz="2400">
              <a:latin typeface="Times New Roman" panose="02020603050405020304" charset="0"/>
              <a:cs typeface="Times New Roman" panose="02020603050405020304" charset="0"/>
            </a:endParaRPr>
          </a:p>
          <a:p>
            <a:pPr marL="571500" indent="-457200" algn="ctr">
              <a:buFont typeface="+mj-lt"/>
              <a:buAutoNum type="romanLcPeriod"/>
            </a:pPr>
            <a:r>
              <a:rPr lang="en-US" sz="2400" b="1">
                <a:latin typeface="Times New Roman" panose="02020603050405020304" charset="0"/>
                <a:cs typeface="Times New Roman" panose="02020603050405020304" charset="0"/>
              </a:rPr>
              <a:t>Determinate</a:t>
            </a:r>
            <a:r>
              <a:rPr lang="en-US" sz="2400">
                <a:latin typeface="Times New Roman" panose="02020603050405020304" charset="0"/>
                <a:cs typeface="Times New Roman" panose="02020603050405020304" charset="0"/>
              </a:rPr>
              <a:t>, in which flowers are borne in both axillary and terminal racemes, stem elongation ceasing with differentiation of a terminal bud.</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2400">
                <a:latin typeface="Times New Roman" panose="02020603050405020304" charset="0"/>
                <a:cs typeface="Times New Roman" panose="02020603050405020304" charset="0"/>
              </a:rPr>
              <a:t>Cont...</a:t>
            </a:r>
          </a:p>
        </p:txBody>
      </p:sp>
      <p:sp>
        <p:nvSpPr>
          <p:cNvPr id="3" name="Content Placeholder 2"/>
          <p:cNvSpPr>
            <a:spLocks noGrp="1"/>
          </p:cNvSpPr>
          <p:nvPr>
            <p:ph idx="1"/>
          </p:nvPr>
        </p:nvSpPr>
        <p:spPr/>
        <p:txBody>
          <a:bodyPr/>
          <a:lstStyle/>
          <a:p>
            <a:r>
              <a:rPr lang="en-US" sz="2400">
                <a:latin typeface="Times New Roman" panose="02020603050405020304" charset="0"/>
                <a:cs typeface="Times New Roman" panose="02020603050405020304" charset="0"/>
              </a:rPr>
              <a:t>The </a:t>
            </a:r>
            <a:r>
              <a:rPr lang="en-US" sz="2400" b="1">
                <a:latin typeface="Times New Roman" panose="02020603050405020304" charset="0"/>
                <a:cs typeface="Times New Roman" panose="02020603050405020304" charset="0"/>
              </a:rPr>
              <a:t>indeterminate</a:t>
            </a:r>
            <a:r>
              <a:rPr lang="en-US" sz="2400">
                <a:latin typeface="Times New Roman" panose="02020603050405020304" charset="0"/>
                <a:cs typeface="Times New Roman" panose="02020603050405020304" charset="0"/>
              </a:rPr>
              <a:t> type is adapted to </a:t>
            </a:r>
            <a:r>
              <a:rPr lang="en-US" sz="2400" b="1">
                <a:latin typeface="Times New Roman" panose="02020603050405020304" charset="0"/>
                <a:cs typeface="Times New Roman" panose="02020603050405020304" charset="0"/>
              </a:rPr>
              <a:t>short</a:t>
            </a:r>
            <a:r>
              <a:rPr lang="en-US" sz="2400">
                <a:latin typeface="Times New Roman" panose="02020603050405020304" charset="0"/>
                <a:cs typeface="Times New Roman" panose="02020603050405020304" charset="0"/>
              </a:rPr>
              <a:t> </a:t>
            </a:r>
            <a:r>
              <a:rPr lang="en-US" sz="2400" b="1">
                <a:latin typeface="Times New Roman" panose="02020603050405020304" charset="0"/>
                <a:cs typeface="Times New Roman" panose="02020603050405020304" charset="0"/>
              </a:rPr>
              <a:t>growing seasons</a:t>
            </a:r>
            <a:r>
              <a:rPr lang="en-US" sz="2400">
                <a:latin typeface="Times New Roman" panose="02020603050405020304" charset="0"/>
                <a:cs typeface="Times New Roman" panose="02020603050405020304" charset="0"/>
              </a:rPr>
              <a:t>, with flower and seed production proceeding before the soybean plant completes its growth, yet seed maturity for all flowers is normally reached simultaneously. </a:t>
            </a:r>
          </a:p>
          <a:p>
            <a:pPr marL="0" indent="0">
              <a:buNone/>
            </a:pPr>
            <a:endParaRPr lang="en-US" sz="2400">
              <a:latin typeface="Times New Roman" panose="02020603050405020304" charset="0"/>
              <a:cs typeface="Times New Roman" panose="02020603050405020304" charset="0"/>
            </a:endParaRPr>
          </a:p>
          <a:p>
            <a:r>
              <a:rPr lang="en-US" sz="2400">
                <a:latin typeface="Times New Roman" panose="02020603050405020304" charset="0"/>
                <a:cs typeface="Times New Roman" panose="02020603050405020304" charset="0"/>
              </a:rPr>
              <a:t>The </a:t>
            </a:r>
            <a:r>
              <a:rPr lang="en-US" sz="2400" b="1">
                <a:latin typeface="Times New Roman" panose="02020603050405020304" charset="0"/>
                <a:cs typeface="Times New Roman" panose="02020603050405020304" charset="0"/>
              </a:rPr>
              <a:t>determinate</a:t>
            </a:r>
            <a:r>
              <a:rPr lang="en-US" sz="2400">
                <a:latin typeface="Times New Roman" panose="02020603050405020304" charset="0"/>
                <a:cs typeface="Times New Roman" panose="02020603050405020304" charset="0"/>
              </a:rPr>
              <a:t> type is adapted to a </a:t>
            </a:r>
            <a:r>
              <a:rPr lang="en-US" sz="2400" b="1">
                <a:latin typeface="Times New Roman" panose="02020603050405020304" charset="0"/>
                <a:cs typeface="Times New Roman" panose="02020603050405020304" charset="0"/>
              </a:rPr>
              <a:t>long growing season</a:t>
            </a:r>
            <a:r>
              <a:rPr lang="en-US" sz="2400">
                <a:latin typeface="Times New Roman" panose="02020603050405020304" charset="0"/>
                <a:cs typeface="Times New Roman" panose="02020603050405020304" charset="0"/>
              </a:rPr>
              <a:t>, in which the soybean plant completes growth before or shortly after flowering is initiated.</a:t>
            </a:r>
          </a:p>
          <a:p>
            <a:endParaRPr lang="en-US" sz="2400">
              <a:latin typeface="Times New Roman" panose="02020603050405020304" charset="0"/>
              <a:cs typeface="Times New Roman" panose="0202060305040502030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a:latin typeface="Times New Roman" panose="02020603050405020304" charset="0"/>
                <a:cs typeface="Times New Roman" panose="02020603050405020304" charset="0"/>
              </a:rPr>
              <a:t>Breeding Objectives</a:t>
            </a:r>
          </a:p>
        </p:txBody>
      </p:sp>
      <p:sp>
        <p:nvSpPr>
          <p:cNvPr id="3" name="Content Placeholder 2"/>
          <p:cNvSpPr>
            <a:spLocks noGrp="1"/>
          </p:cNvSpPr>
          <p:nvPr>
            <p:ph idx="1"/>
          </p:nvPr>
        </p:nvSpPr>
        <p:spPr/>
        <p:txBody>
          <a:bodyPr>
            <a:normAutofit/>
          </a:bodyPr>
          <a:lstStyle/>
          <a:p>
            <a:pPr marL="114300" indent="0">
              <a:buNone/>
            </a:pPr>
            <a:r>
              <a:rPr lang="en-US">
                <a:latin typeface="Times New Roman" panose="02020603050405020304" charset="0"/>
                <a:cs typeface="Times New Roman" panose="02020603050405020304" charset="0"/>
              </a:rPr>
              <a:t>Objectives important in breeding soybean are </a:t>
            </a:r>
          </a:p>
          <a:p>
            <a:pPr marL="571500" indent="-457200">
              <a:buAutoNum type="arabicPeriod"/>
            </a:pPr>
            <a:r>
              <a:rPr lang="en-US">
                <a:latin typeface="Times New Roman" panose="02020603050405020304" charset="0"/>
                <a:cs typeface="Times New Roman" panose="02020603050405020304" charset="0"/>
              </a:rPr>
              <a:t>Seed yield.</a:t>
            </a:r>
          </a:p>
          <a:p>
            <a:pPr marL="571500" indent="-457200">
              <a:buAutoNum type="arabicPeriod"/>
            </a:pPr>
            <a:r>
              <a:rPr lang="en-US">
                <a:latin typeface="Times New Roman" panose="02020603050405020304" charset="0"/>
                <a:cs typeface="Times New Roman" panose="02020603050405020304" charset="0"/>
              </a:rPr>
              <a:t>Maturity for the area of production.</a:t>
            </a:r>
          </a:p>
          <a:p>
            <a:pPr marL="571500" indent="-457200">
              <a:buAutoNum type="arabicPeriod"/>
            </a:pPr>
            <a:r>
              <a:rPr lang="en-US">
                <a:latin typeface="Times New Roman" panose="02020603050405020304" charset="0"/>
                <a:cs typeface="Times New Roman" panose="02020603050405020304" charset="0"/>
              </a:rPr>
              <a:t>Resistance to lodging and shattering.</a:t>
            </a:r>
          </a:p>
          <a:p>
            <a:pPr marL="571500" indent="-457200">
              <a:buAutoNum type="arabicPeriod"/>
            </a:pPr>
            <a:r>
              <a:rPr lang="en-US">
                <a:latin typeface="Times New Roman" panose="02020603050405020304" charset="0"/>
                <a:cs typeface="Times New Roman" panose="02020603050405020304" charset="0"/>
              </a:rPr>
              <a:t>Tolerance to stress environments, disease and nematode resistance, insect resistance.</a:t>
            </a:r>
          </a:p>
          <a:p>
            <a:pPr marL="571500" indent="-457200">
              <a:buAutoNum type="arabicPeriod"/>
            </a:pPr>
            <a:r>
              <a:rPr lang="en-US">
                <a:latin typeface="Times New Roman" panose="02020603050405020304" charset="0"/>
                <a:cs typeface="Times New Roman" panose="02020603050405020304" charset="0"/>
              </a:rPr>
              <a:t>Seed quality and composition.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a:latin typeface="Times New Roman" panose="02020603050405020304" charset="0"/>
                <a:cs typeface="Times New Roman" panose="02020603050405020304" charset="0"/>
              </a:rPr>
              <a:t>Seed Yield</a:t>
            </a:r>
          </a:p>
        </p:txBody>
      </p:sp>
      <p:sp>
        <p:nvSpPr>
          <p:cNvPr id="3" name="Content Placeholder 2"/>
          <p:cNvSpPr>
            <a:spLocks noGrp="1"/>
          </p:cNvSpPr>
          <p:nvPr>
            <p:ph idx="1"/>
          </p:nvPr>
        </p:nvSpPr>
        <p:spPr/>
        <p:txBody>
          <a:bodyPr>
            <a:normAutofit/>
          </a:bodyPr>
          <a:lstStyle/>
          <a:p>
            <a:pPr marL="114300" indent="0">
              <a:buNone/>
            </a:pPr>
            <a:r>
              <a:rPr lang="en-US" sz="2400">
                <a:latin typeface="Times New Roman" panose="02020603050405020304" charset="0"/>
                <a:cs typeface="Times New Roman" panose="02020603050405020304" charset="0"/>
              </a:rPr>
              <a:t>The major objective in breeding soybean is to develop cultivars with the potential for high seed yield. </a:t>
            </a:r>
          </a:p>
          <a:p>
            <a:pPr marL="114300" indent="0">
              <a:buNone/>
            </a:pPr>
            <a:r>
              <a:rPr lang="en-US" sz="2400">
                <a:latin typeface="Times New Roman" panose="02020603050405020304" charset="0"/>
                <a:cs typeface="Times New Roman" panose="02020603050405020304" charset="0"/>
              </a:rPr>
              <a:t>This objective is achieved by</a:t>
            </a:r>
          </a:p>
          <a:p>
            <a:pPr marL="114300" indent="0">
              <a:buNone/>
            </a:pPr>
            <a:r>
              <a:rPr lang="en-US" sz="2400">
                <a:latin typeface="Times New Roman" panose="02020603050405020304" charset="0"/>
                <a:cs typeface="Times New Roman" panose="02020603050405020304" charset="0"/>
              </a:rPr>
              <a:t>• Increasing the genetic potential for yield and maximizing regional adaptation.</a:t>
            </a:r>
          </a:p>
          <a:p>
            <a:pPr marL="114300" indent="0">
              <a:buNone/>
            </a:pPr>
            <a:r>
              <a:rPr lang="en-US" sz="2400">
                <a:latin typeface="Times New Roman" panose="02020603050405020304" charset="0"/>
                <a:cs typeface="Times New Roman" panose="02020603050405020304" charset="0"/>
              </a:rPr>
              <a:t>• Protecting against yield loss from environmental stress, disease, nematodes, or insect pests.</a:t>
            </a:r>
          </a:p>
          <a:p>
            <a:pPr marL="114300" indent="0">
              <a:buNone/>
            </a:pPr>
            <a:r>
              <a:rPr lang="en-US" sz="2400">
                <a:latin typeface="Times New Roman" panose="02020603050405020304" charset="0"/>
                <a:cs typeface="Times New Roman" panose="02020603050405020304" charset="0"/>
              </a:rPr>
              <a:t> In seeds of soybean, major storage is protein (38 to 42%) and oil (18 to 22%).</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a:latin typeface="Times New Roman" panose="02020603050405020304" charset="0"/>
                <a:cs typeface="Times New Roman" panose="02020603050405020304" charset="0"/>
              </a:rPr>
              <a:t>Maturity for the Area of Production</a:t>
            </a:r>
          </a:p>
        </p:txBody>
      </p:sp>
      <p:sp>
        <p:nvSpPr>
          <p:cNvPr id="3" name="Content Placeholder 2"/>
          <p:cNvSpPr>
            <a:spLocks noGrp="1"/>
          </p:cNvSpPr>
          <p:nvPr>
            <p:ph idx="1"/>
          </p:nvPr>
        </p:nvSpPr>
        <p:spPr/>
        <p:txBody>
          <a:bodyPr/>
          <a:lstStyle/>
          <a:p>
            <a:pPr marL="0" indent="0" algn="just">
              <a:buNone/>
            </a:pPr>
            <a:r>
              <a:rPr lang="en-US" sz="2400">
                <a:latin typeface="Times New Roman" panose="02020603050405020304" charset="0"/>
                <a:cs typeface="Times New Roman" panose="02020603050405020304" charset="0"/>
              </a:rPr>
              <a:t>The photoperiod response of the soybean cultivar is the major factor affecting the days required to reach flowering and maturity in a particular latitude. </a:t>
            </a:r>
          </a:p>
          <a:p>
            <a:r>
              <a:rPr lang="en-US" sz="2400">
                <a:latin typeface="Times New Roman" panose="02020603050405020304" charset="0"/>
                <a:cs typeface="Times New Roman" panose="02020603050405020304" charset="0"/>
              </a:rPr>
              <a:t>Summer photoperiods increase with increases in latitude.</a:t>
            </a:r>
          </a:p>
          <a:p>
            <a:r>
              <a:rPr lang="en-US" sz="2400">
                <a:latin typeface="Times New Roman" panose="02020603050405020304" charset="0"/>
                <a:cs typeface="Times New Roman" panose="02020603050405020304" charset="0"/>
              </a:rPr>
              <a:t>Each cultivar has a narrow range of latitude in which it is optimally adapted.</a:t>
            </a:r>
          </a:p>
          <a:p>
            <a:r>
              <a:rPr lang="en-US" sz="2400">
                <a:latin typeface="Times New Roman" panose="02020603050405020304" charset="0"/>
                <a:cs typeface="Times New Roman" panose="02020603050405020304" charset="0"/>
              </a:rPr>
              <a:t>Three major dominant genes, E1, E2, and E3, have been identified for late maturity.</a:t>
            </a:r>
          </a:p>
          <a:p>
            <a:r>
              <a:rPr lang="en-US" sz="2400">
                <a:latin typeface="Times New Roman" panose="02020603050405020304" charset="0"/>
                <a:cs typeface="Times New Roman" panose="02020603050405020304" charset="0"/>
              </a:rPr>
              <a:t> Fourth gene, E4, for sensitivity to long photoperiod.</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a:latin typeface="Times New Roman" panose="02020603050405020304" charset="0"/>
                <a:cs typeface="Times New Roman" panose="02020603050405020304" charset="0"/>
              </a:rPr>
              <a:t>Resistance to Lodging and Shattering</a:t>
            </a:r>
          </a:p>
        </p:txBody>
      </p:sp>
      <p:sp>
        <p:nvSpPr>
          <p:cNvPr id="3" name="Content Placeholder 2"/>
          <p:cNvSpPr>
            <a:spLocks noGrp="1"/>
          </p:cNvSpPr>
          <p:nvPr>
            <p:ph idx="1"/>
          </p:nvPr>
        </p:nvSpPr>
        <p:spPr/>
        <p:txBody>
          <a:bodyPr>
            <a:noAutofit/>
          </a:bodyPr>
          <a:lstStyle/>
          <a:p>
            <a:r>
              <a:rPr lang="en-US" sz="2400">
                <a:latin typeface="Times New Roman" panose="02020603050405020304" charset="0"/>
                <a:cs typeface="Times New Roman" panose="02020603050405020304" charset="0"/>
              </a:rPr>
              <a:t>Although genetically unrelated, resistance to lodging and shattering are both necessary to prevent loss in yield and facilitate machine harvesting of the soybean.</a:t>
            </a:r>
          </a:p>
          <a:p>
            <a:r>
              <a:rPr lang="en-US" sz="2400">
                <a:latin typeface="Times New Roman" panose="02020603050405020304" charset="0"/>
                <a:cs typeface="Times New Roman" panose="02020603050405020304" charset="0"/>
              </a:rPr>
              <a:t> A strong stem is the most important character to obtain lodging resistance.</a:t>
            </a:r>
          </a:p>
          <a:p>
            <a:r>
              <a:rPr lang="en-US" sz="2400">
                <a:latin typeface="Times New Roman" panose="02020603050405020304" charset="0"/>
                <a:cs typeface="Times New Roman" panose="02020603050405020304" charset="0"/>
              </a:rPr>
              <a:t>The determinate cultivars, tend to be shorter and less likely to lodge on fertile soils than the indeterminate cultivars.</a:t>
            </a:r>
          </a:p>
          <a:p>
            <a:r>
              <a:rPr lang="en-US" sz="2400">
                <a:latin typeface="Times New Roman" panose="02020603050405020304" charset="0"/>
                <a:cs typeface="Times New Roman" panose="02020603050405020304" charset="0"/>
              </a:rPr>
              <a:t> To improve lodging resistance, semideterminate cultivars were produced by transferring the dt1 gene for determinate growth type into indeterminate cultivars, but the cultivars developed were not competitive in yield.</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2400">
                <a:latin typeface="Times New Roman" panose="02020603050405020304" charset="0"/>
                <a:cs typeface="Times New Roman" panose="02020603050405020304" charset="0"/>
              </a:rPr>
              <a:t>Cont...</a:t>
            </a:r>
          </a:p>
        </p:txBody>
      </p:sp>
      <p:sp>
        <p:nvSpPr>
          <p:cNvPr id="3" name="Content Placeholder 2"/>
          <p:cNvSpPr>
            <a:spLocks noGrp="1"/>
          </p:cNvSpPr>
          <p:nvPr>
            <p:ph idx="1"/>
          </p:nvPr>
        </p:nvSpPr>
        <p:spPr/>
        <p:txBody>
          <a:bodyPr/>
          <a:lstStyle/>
          <a:p>
            <a:r>
              <a:rPr lang="en-US" sz="2400">
                <a:latin typeface="Times New Roman" panose="02020603050405020304" charset="0"/>
                <a:cs typeface="Times New Roman" panose="02020603050405020304" charset="0"/>
              </a:rPr>
              <a:t>Pods of the wild soybean dehisce after they are ripe, causing the seeds to shatter. </a:t>
            </a:r>
          </a:p>
          <a:p>
            <a:r>
              <a:rPr lang="en-US" sz="2400">
                <a:latin typeface="Times New Roman" panose="02020603050405020304" charset="0"/>
                <a:cs typeface="Times New Roman" panose="02020603050405020304" charset="0"/>
              </a:rPr>
              <a:t> Selection for nonshattering has produced cultivars currently grown that normally stand until harvest without serious seed loss.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a:latin typeface="Times New Roman" panose="02020603050405020304" charset="0"/>
                <a:cs typeface="Times New Roman" panose="02020603050405020304" charset="0"/>
              </a:rPr>
              <a:t>Breeding Methods</a:t>
            </a:r>
          </a:p>
        </p:txBody>
      </p:sp>
      <p:sp>
        <p:nvSpPr>
          <p:cNvPr id="3" name="Content Placeholder 2"/>
          <p:cNvSpPr>
            <a:spLocks noGrp="1"/>
          </p:cNvSpPr>
          <p:nvPr>
            <p:ph idx="1"/>
          </p:nvPr>
        </p:nvSpPr>
        <p:spPr/>
        <p:txBody>
          <a:bodyPr/>
          <a:lstStyle/>
          <a:p>
            <a:pPr marL="114300" indent="0">
              <a:buNone/>
            </a:pPr>
            <a:r>
              <a:rPr lang="en-US" sz="2400">
                <a:latin typeface="Times New Roman" panose="02020603050405020304" charset="0"/>
                <a:cs typeface="Times New Roman" panose="02020603050405020304" charset="0"/>
              </a:rPr>
              <a:t>The methods used in breeding soybean are ;</a:t>
            </a:r>
          </a:p>
          <a:p>
            <a:pPr marL="571500" indent="-457200">
              <a:buFont typeface="+mj-lt"/>
              <a:buAutoNum type="romanLcPeriod"/>
            </a:pPr>
            <a:r>
              <a:rPr lang="en-US" sz="2400">
                <a:latin typeface="Times New Roman" panose="02020603050405020304" charset="0"/>
                <a:cs typeface="Times New Roman" panose="02020603050405020304" charset="0"/>
              </a:rPr>
              <a:t>Introduction and germplasm assembly</a:t>
            </a:r>
          </a:p>
          <a:p>
            <a:pPr marL="571500" indent="-457200">
              <a:buFont typeface="+mj-lt"/>
              <a:buAutoNum type="romanLcPeriod"/>
            </a:pPr>
            <a:r>
              <a:rPr lang="en-US" sz="2400">
                <a:latin typeface="Times New Roman" panose="02020603050405020304" charset="0"/>
                <a:cs typeface="Times New Roman" panose="02020603050405020304" charset="0"/>
              </a:rPr>
              <a:t>Selection </a:t>
            </a:r>
          </a:p>
          <a:p>
            <a:pPr marL="571500" indent="-457200">
              <a:buFont typeface="+mj-lt"/>
              <a:buAutoNum type="romanLcPeriod"/>
            </a:pPr>
            <a:r>
              <a:rPr lang="en-US" sz="2400">
                <a:latin typeface="Times New Roman" panose="02020603050405020304" charset="0"/>
                <a:cs typeface="Times New Roman" panose="02020603050405020304" charset="0"/>
              </a:rPr>
              <a:t>Hybridization</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1143000"/>
          </a:xfrm>
        </p:spPr>
        <p:txBody>
          <a:bodyPr/>
          <a:lstStyle/>
          <a:p>
            <a:r>
              <a:rPr lang="en-US" sz="3200">
                <a:latin typeface="Times New Roman" panose="02020603050405020304" charset="0"/>
                <a:cs typeface="Times New Roman" panose="02020603050405020304" charset="0"/>
              </a:rPr>
              <a:t>Introduction and Germplasm Assembly</a:t>
            </a:r>
          </a:p>
        </p:txBody>
      </p:sp>
      <p:sp>
        <p:nvSpPr>
          <p:cNvPr id="3" name="Content Placeholder 2"/>
          <p:cNvSpPr>
            <a:spLocks noGrp="1"/>
          </p:cNvSpPr>
          <p:nvPr>
            <p:ph idx="1"/>
          </p:nvPr>
        </p:nvSpPr>
        <p:spPr/>
        <p:txBody>
          <a:bodyPr>
            <a:noAutofit/>
          </a:bodyPr>
          <a:lstStyle/>
          <a:p>
            <a:r>
              <a:rPr lang="en-US" sz="2400">
                <a:latin typeface="Times New Roman" panose="02020603050405020304" charset="0"/>
                <a:cs typeface="Times New Roman" panose="02020603050405020304" charset="0"/>
              </a:rPr>
              <a:t>The soybean is reported to have been first introduced into the United States in 1765.</a:t>
            </a:r>
          </a:p>
          <a:p>
            <a:r>
              <a:rPr lang="en-US" sz="2400">
                <a:latin typeface="Times New Roman" panose="02020603050405020304" charset="0"/>
                <a:cs typeface="Times New Roman" panose="02020603050405020304" charset="0"/>
              </a:rPr>
              <a:t>The United States Department of Agriculture began recording introduced soybean lines in 1898 and assiged each a permanent P.I. (Plant Introduction) number.</a:t>
            </a:r>
          </a:p>
          <a:p>
            <a:r>
              <a:rPr lang="en-US" sz="2400">
                <a:latin typeface="Times New Roman" panose="02020603050405020304" charset="0"/>
                <a:cs typeface="Times New Roman" panose="02020603050405020304" charset="0"/>
              </a:rPr>
              <a:t>In the 30­year period about 3000 accessions were recorded as introductions.</a:t>
            </a:r>
          </a:p>
          <a:p>
            <a:r>
              <a:rPr lang="en-US" sz="2400">
                <a:latin typeface="Times New Roman" panose="02020603050405020304" charset="0"/>
                <a:cs typeface="Times New Roman" panose="02020603050405020304" charset="0"/>
              </a:rPr>
              <a:t> In 1929, the department's Division of Plant Exploration and Introduction collected </a:t>
            </a:r>
            <a:r>
              <a:rPr lang="en-US" sz="2400">
                <a:latin typeface="Times New Roman" panose="02020603050405020304" charset="0"/>
                <a:cs typeface="Times New Roman" panose="02020603050405020304" charset="0"/>
                <a:sym typeface="+mn-ea"/>
              </a:rPr>
              <a:t>4451 soybean accessions and other propagating materials from China.</a:t>
            </a:r>
            <a:endParaRPr lang="en-US" sz="2400">
              <a:latin typeface="Times New Roman" panose="02020603050405020304" charset="0"/>
              <a:cs typeface="Times New Roman" panose="02020603050405020304" charset="0"/>
            </a:endParaRPr>
          </a:p>
          <a:p>
            <a:endParaRPr lang="en-US" sz="2400">
              <a:latin typeface="Times New Roman" panose="02020603050405020304" charset="0"/>
              <a:cs typeface="Times New Roman" panose="0202060305040502030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2400">
                <a:latin typeface="Times New Roman" panose="02020603050405020304" charset="0"/>
                <a:cs typeface="Times New Roman" panose="02020603050405020304" charset="0"/>
              </a:rPr>
              <a:t>Cont...</a:t>
            </a:r>
          </a:p>
        </p:txBody>
      </p:sp>
      <p:sp>
        <p:nvSpPr>
          <p:cNvPr id="3" name="Content Placeholder 2"/>
          <p:cNvSpPr>
            <a:spLocks noGrp="1"/>
          </p:cNvSpPr>
          <p:nvPr>
            <p:ph idx="1"/>
          </p:nvPr>
        </p:nvSpPr>
        <p:spPr/>
        <p:txBody>
          <a:bodyPr/>
          <a:lstStyle/>
          <a:p>
            <a:endParaRPr lang="en-US" sz="2400">
              <a:latin typeface="Times New Roman" panose="02020603050405020304" charset="0"/>
              <a:cs typeface="Times New Roman" panose="02020603050405020304" charset="0"/>
            </a:endParaRPr>
          </a:p>
          <a:p>
            <a:r>
              <a:rPr lang="en-US" sz="2400">
                <a:latin typeface="Times New Roman" panose="02020603050405020304" charset="0"/>
                <a:cs typeface="Times New Roman" panose="02020603050405020304" charset="0"/>
              </a:rPr>
              <a:t>With the development of lodging­ and shatter­resistant cultivars, the soybean changed from a forage to an oilseed crop.</a:t>
            </a:r>
          </a:p>
          <a:p>
            <a:r>
              <a:rPr lang="en-US" sz="2400">
                <a:latin typeface="Times New Roman" panose="02020603050405020304" charset="0"/>
                <a:cs typeface="Times New Roman" panose="02020603050405020304" charset="0"/>
              </a:rPr>
              <a:t>This change resulted in a rapid rise in area planted to soybean in subsequent years.</a:t>
            </a:r>
            <a:endParaRPr lang="en-US" sz="2400" dirty="0">
              <a:latin typeface="Times New Roman" panose="02020603050405020304" charset="0"/>
              <a:cs typeface="Times New Roman" panose="02020603050405020304" charset="0"/>
            </a:endParaRPr>
          </a:p>
          <a:p>
            <a:r>
              <a:rPr lang="en-US" sz="2400" dirty="0">
                <a:latin typeface="Times New Roman" panose="02020603050405020304" charset="0"/>
                <a:cs typeface="Times New Roman" panose="02020603050405020304" charset="0"/>
                <a:sym typeface="+mn-ea"/>
              </a:rPr>
              <a:t>Major product soymilk, high concentration of protein (40%) and oil (20</a:t>
            </a:r>
            <a:r>
              <a:rPr lang="en-US" sz="2400" dirty="0" smtClean="0">
                <a:latin typeface="Times New Roman" panose="02020603050405020304" charset="0"/>
                <a:cs typeface="Times New Roman" panose="02020603050405020304" charset="0"/>
                <a:sym typeface="+mn-ea"/>
              </a:rPr>
              <a:t>%).</a:t>
            </a:r>
            <a:endParaRPr lang="en-US" sz="2400" dirty="0" smtClean="0">
              <a:latin typeface="Times New Roman" panose="02020603050405020304" charset="0"/>
              <a:cs typeface="Times New Roman" panose="02020603050405020304" charset="0"/>
            </a:endParaRPr>
          </a:p>
          <a:p>
            <a:r>
              <a:rPr lang="en-US" sz="2400" dirty="0" smtClean="0">
                <a:latin typeface="Times New Roman" panose="02020603050405020304" charset="0"/>
                <a:cs typeface="Times New Roman" panose="02020603050405020304" charset="0"/>
                <a:sym typeface="+mn-ea"/>
              </a:rPr>
              <a:t> </a:t>
            </a:r>
            <a:r>
              <a:rPr lang="en-US" sz="2400" dirty="0">
                <a:latin typeface="Times New Roman" panose="02020603050405020304" charset="0"/>
                <a:cs typeface="Times New Roman" panose="02020603050405020304" charset="0"/>
                <a:sym typeface="+mn-ea"/>
              </a:rPr>
              <a:t>Brazil and Argentina produces 50% of the total world production. </a:t>
            </a:r>
            <a:endParaRPr lang="en-US" sz="2400" dirty="0" smtClean="0">
              <a:latin typeface="Times New Roman" panose="02020603050405020304" charset="0"/>
              <a:cs typeface="Times New Roman" panose="02020603050405020304" charset="0"/>
              <a:sym typeface="+mn-ea"/>
            </a:endParaRPr>
          </a:p>
          <a:p>
            <a:r>
              <a:rPr lang="en-US" sz="2400" dirty="0">
                <a:latin typeface="Times New Roman" panose="02020603050405020304" charset="0"/>
                <a:cs typeface="Times New Roman" panose="02020603050405020304" charset="0"/>
                <a:sym typeface="+mn-ea"/>
              </a:rPr>
              <a:t>300 different soybean products contribute to the strong world demand.</a:t>
            </a:r>
          </a:p>
          <a:p>
            <a:r>
              <a:rPr lang="en-US" sz="2400" dirty="0" err="1">
                <a:latin typeface="Times New Roman" panose="02020603050405020304" charset="0"/>
                <a:cs typeface="Times New Roman" panose="02020603050405020304" charset="0"/>
                <a:sym typeface="+mn-ea"/>
              </a:rPr>
              <a:t>Soyfood</a:t>
            </a:r>
            <a:r>
              <a:rPr lang="en-US" sz="2400" dirty="0">
                <a:latin typeface="Times New Roman" panose="02020603050405020304" charset="0"/>
                <a:cs typeface="Times New Roman" panose="02020603050405020304" charset="0"/>
                <a:sym typeface="+mn-ea"/>
              </a:rPr>
              <a:t> sales increased from $300 million to nearly $4 billion .</a:t>
            </a:r>
            <a:endParaRPr lang="en-US" sz="2400" dirty="0" smtClean="0">
              <a:latin typeface="Times New Roman" panose="02020603050405020304" charset="0"/>
              <a:cs typeface="Times New Roman" panose="02020603050405020304" charset="0"/>
            </a:endParaRPr>
          </a:p>
          <a:p>
            <a:endParaRPr lang="en-US" sz="2400">
              <a:latin typeface="Times New Roman" panose="02020603050405020304" charset="0"/>
              <a:cs typeface="Times New Roman" panose="02020603050405020304"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2400">
                <a:latin typeface="Times New Roman" panose="02020603050405020304" charset="0"/>
                <a:cs typeface="Times New Roman" panose="02020603050405020304" charset="0"/>
              </a:rPr>
              <a:t>Cont...</a:t>
            </a:r>
          </a:p>
        </p:txBody>
      </p:sp>
      <p:sp>
        <p:nvSpPr>
          <p:cNvPr id="3" name="Content Placeholder 2"/>
          <p:cNvSpPr>
            <a:spLocks noGrp="1"/>
          </p:cNvSpPr>
          <p:nvPr>
            <p:ph idx="1"/>
          </p:nvPr>
        </p:nvSpPr>
        <p:spPr/>
        <p:txBody>
          <a:bodyPr>
            <a:noAutofit/>
          </a:bodyPr>
          <a:lstStyle/>
          <a:p>
            <a:r>
              <a:rPr lang="en-US" sz="2400">
                <a:latin typeface="Times New Roman" panose="02020603050405020304" charset="0"/>
                <a:cs typeface="Times New Roman" panose="02020603050405020304" charset="0"/>
              </a:rPr>
              <a:t> United States soybean germplasm collection of G. max, which now contains about 14,000 accessions, includes cultivars and breeding lines generated from United States breeding programs.</a:t>
            </a:r>
          </a:p>
          <a:p>
            <a:r>
              <a:rPr lang="en-US" sz="2400">
                <a:latin typeface="Times New Roman" panose="02020603050405020304" charset="0"/>
                <a:cs typeface="Times New Roman" panose="02020603050405020304" charset="0"/>
              </a:rPr>
              <a:t> Soybean germplasm is maintained at the United States Soybean Research Laboratory.</a:t>
            </a:r>
          </a:p>
          <a:p>
            <a:r>
              <a:rPr lang="en-US" sz="2400">
                <a:latin typeface="Times New Roman" panose="02020603050405020304" charset="0"/>
                <a:cs typeface="Times New Roman" panose="02020603050405020304" charset="0"/>
              </a:rPr>
              <a:t>The ancestry of presently grown cultivars includes not more than 50 of the original introductions,with 80 to 90% of the gene pool contributed by 10 to 12 introductions in northern United States cultivars, and by seven introductions in southern United States cultivars.</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a:latin typeface="Times New Roman" panose="02020603050405020304" charset="0"/>
                <a:cs typeface="Times New Roman" panose="02020603050405020304" charset="0"/>
              </a:rPr>
              <a:t>Selection as a Breeding Method</a:t>
            </a:r>
          </a:p>
        </p:txBody>
      </p:sp>
      <p:sp>
        <p:nvSpPr>
          <p:cNvPr id="3" name="Content Placeholder 2"/>
          <p:cNvSpPr>
            <a:spLocks noGrp="1"/>
          </p:cNvSpPr>
          <p:nvPr>
            <p:ph idx="1"/>
          </p:nvPr>
        </p:nvSpPr>
        <p:spPr/>
        <p:txBody>
          <a:bodyPr/>
          <a:lstStyle/>
          <a:p>
            <a:r>
              <a:rPr lang="en-US" sz="2400">
                <a:latin typeface="Times New Roman" panose="02020603050405020304" charset="0"/>
                <a:cs typeface="Times New Roman" panose="02020603050405020304" charset="0"/>
              </a:rPr>
              <a:t>Selection has played an important role in the development of soybean cultivars. It was utilized in the beginning to purify mixed seed lots of introduced germplasm and currently to isolate pure lines from hybrid populations.</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a:latin typeface="Times New Roman" panose="02020603050405020304" charset="0"/>
                <a:cs typeface="Times New Roman" panose="02020603050405020304" charset="0"/>
              </a:rPr>
              <a:t>Hybridization as a Breeding Method</a:t>
            </a:r>
          </a:p>
        </p:txBody>
      </p:sp>
      <p:sp>
        <p:nvSpPr>
          <p:cNvPr id="3" name="Content Placeholder 2"/>
          <p:cNvSpPr>
            <a:spLocks noGrp="1"/>
          </p:cNvSpPr>
          <p:nvPr>
            <p:ph idx="1"/>
          </p:nvPr>
        </p:nvSpPr>
        <p:spPr/>
        <p:txBody>
          <a:bodyPr>
            <a:noAutofit/>
          </a:bodyPr>
          <a:lstStyle/>
          <a:p>
            <a:r>
              <a:rPr lang="en-US" sz="2400">
                <a:latin typeface="Times New Roman" panose="02020603050405020304" charset="0"/>
                <a:cs typeface="Times New Roman" panose="02020603050405020304" charset="0"/>
              </a:rPr>
              <a:t>After the original soybean plant introduction, collections were purified by selection </a:t>
            </a:r>
          </a:p>
          <a:p>
            <a:r>
              <a:rPr lang="en-US" sz="2400">
                <a:latin typeface="Times New Roman" panose="02020603050405020304" charset="0"/>
                <a:cs typeface="Times New Roman" panose="02020603050405020304" charset="0"/>
              </a:rPr>
              <a:t>Superior lines increased and distributed. </a:t>
            </a:r>
          </a:p>
          <a:p>
            <a:r>
              <a:rPr lang="en-US" sz="2400">
                <a:latin typeface="Times New Roman" panose="02020603050405020304" charset="0"/>
                <a:cs typeface="Times New Roman" panose="02020603050405020304" charset="0"/>
              </a:rPr>
              <a:t>Combine the superior features of selected cultivars through hybridization.</a:t>
            </a:r>
          </a:p>
          <a:p>
            <a:r>
              <a:rPr lang="en-US" sz="2400">
                <a:latin typeface="Times New Roman" panose="02020603050405020304" charset="0"/>
                <a:cs typeface="Times New Roman" panose="02020603050405020304" charset="0"/>
              </a:rPr>
              <a:t> The improved lines were recycled by intercrossing to create new pools of genetic variability.</a:t>
            </a:r>
          </a:p>
          <a:p>
            <a:r>
              <a:rPr lang="en-US" sz="2400">
                <a:latin typeface="Times New Roman" panose="02020603050405020304" charset="0"/>
                <a:cs typeface="Times New Roman" panose="02020603050405020304" charset="0"/>
              </a:rPr>
              <a:t>Obtained further increases in yield, adaptation, stronger stems to reduce lodging, or improved seed quality.</a:t>
            </a:r>
          </a:p>
          <a:p>
            <a:r>
              <a:rPr lang="en-US" sz="2400">
                <a:latin typeface="Times New Roman" panose="02020603050405020304" charset="0"/>
                <a:cs typeface="Times New Roman" panose="02020603050405020304" charset="0"/>
              </a:rPr>
              <a:t> Addition of genes for resistance to various stresses reduced yield losses.</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2400">
                <a:latin typeface="Times New Roman" panose="02020603050405020304" charset="0"/>
                <a:cs typeface="Times New Roman" panose="02020603050405020304" charset="0"/>
              </a:rPr>
              <a:t>Cont...</a:t>
            </a:r>
          </a:p>
        </p:txBody>
      </p:sp>
      <p:sp>
        <p:nvSpPr>
          <p:cNvPr id="3" name="Content Placeholder 2"/>
          <p:cNvSpPr>
            <a:spLocks noGrp="1"/>
          </p:cNvSpPr>
          <p:nvPr>
            <p:ph idx="1"/>
          </p:nvPr>
        </p:nvSpPr>
        <p:spPr/>
        <p:txBody>
          <a:bodyPr/>
          <a:lstStyle/>
          <a:p>
            <a:r>
              <a:rPr lang="en-US" sz="2400">
                <a:latin typeface="Times New Roman" panose="02020603050405020304" charset="0"/>
                <a:cs typeface="Times New Roman" panose="02020603050405020304" charset="0"/>
                <a:sym typeface="+mn-ea"/>
              </a:rPr>
              <a:t>Hybrid populations generated from artificial cross­pollinations were advanced through pedigree selection following the early soybean crosses.</a:t>
            </a:r>
            <a:endParaRPr lang="en-US" sz="2400">
              <a:latin typeface="Times New Roman" panose="02020603050405020304" charset="0"/>
              <a:cs typeface="Times New Roman" panose="02020603050405020304" charset="0"/>
            </a:endParaRPr>
          </a:p>
          <a:p>
            <a:r>
              <a:rPr lang="en-US" sz="2400">
                <a:latin typeface="Times New Roman" panose="02020603050405020304" charset="0"/>
                <a:cs typeface="Times New Roman" panose="02020603050405020304" charset="0"/>
              </a:rPr>
              <a:t>In the single­seed­descent procedure as now generally practiced, two to three pods are harvested from each hybrid plant, and one seed from each pod is placed in a pool to grow the next generation.</a:t>
            </a:r>
          </a:p>
          <a:p>
            <a:r>
              <a:rPr lang="en-US" sz="2400">
                <a:latin typeface="Times New Roman" panose="02020603050405020304" charset="0"/>
                <a:cs typeface="Times New Roman" panose="02020603050405020304" charset="0"/>
              </a:rPr>
              <a:t> In winter nurseries, seed set is often improved by artificially increasing day length and light intensity.</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a:latin typeface="Times New Roman" panose="02020603050405020304" charset="0"/>
                <a:cs typeface="Times New Roman" panose="02020603050405020304" charset="0"/>
              </a:rPr>
              <a:t>The Backcross</a:t>
            </a:r>
          </a:p>
        </p:txBody>
      </p:sp>
      <p:sp>
        <p:nvSpPr>
          <p:cNvPr id="3" name="Content Placeholder 2"/>
          <p:cNvSpPr>
            <a:spLocks noGrp="1"/>
          </p:cNvSpPr>
          <p:nvPr>
            <p:ph idx="1"/>
          </p:nvPr>
        </p:nvSpPr>
        <p:spPr/>
        <p:txBody>
          <a:bodyPr/>
          <a:lstStyle/>
          <a:p>
            <a:pPr marL="114300" indent="0">
              <a:buNone/>
            </a:pPr>
            <a:r>
              <a:rPr lang="en-US" sz="2400">
                <a:latin typeface="Times New Roman" panose="02020603050405020304" charset="0"/>
                <a:cs typeface="Times New Roman" panose="02020603050405020304" charset="0"/>
              </a:rPr>
              <a:t>The backcross has been utilized in soybean breeding to:</a:t>
            </a:r>
          </a:p>
          <a:p>
            <a:pPr marL="114300" indent="0">
              <a:buNone/>
            </a:pPr>
            <a:endParaRPr lang="en-US" sz="2400">
              <a:latin typeface="Times New Roman" panose="02020603050405020304" charset="0"/>
              <a:cs typeface="Times New Roman" panose="02020603050405020304" charset="0"/>
            </a:endParaRPr>
          </a:p>
          <a:p>
            <a:pPr marL="571500" indent="-457200">
              <a:buFont typeface="+mj-lt"/>
              <a:buAutoNum type="romanLcPeriod"/>
            </a:pPr>
            <a:r>
              <a:rPr lang="en-US" sz="2400">
                <a:latin typeface="Times New Roman" panose="02020603050405020304" charset="0"/>
                <a:cs typeface="Times New Roman" panose="02020603050405020304" charset="0"/>
              </a:rPr>
              <a:t> Add a desirable gene</a:t>
            </a:r>
          </a:p>
          <a:p>
            <a:pPr marL="571500" indent="-457200">
              <a:buFont typeface="+mj-lt"/>
              <a:buAutoNum type="romanLcPeriod"/>
            </a:pPr>
            <a:r>
              <a:rPr lang="en-US" sz="2400">
                <a:latin typeface="Times New Roman" panose="02020603050405020304" charset="0"/>
                <a:cs typeface="Times New Roman" panose="02020603050405020304" charset="0"/>
              </a:rPr>
              <a:t>Intensify genes for a desirable quantitative </a:t>
            </a:r>
          </a:p>
          <a:p>
            <a:pPr marL="571500" indent="-457200">
              <a:buFont typeface="+mj-lt"/>
              <a:buAutoNum type="romanLcPeriod"/>
            </a:pPr>
            <a:r>
              <a:rPr lang="en-US" sz="2400">
                <a:latin typeface="Times New Roman" panose="02020603050405020304" charset="0"/>
                <a:cs typeface="Times New Roman" panose="02020603050405020304" charset="0"/>
              </a:rPr>
              <a:t>The first procedure was used to add a gene for resistance to the pathogen inciting phytophthora rot disease, or the cyst nematode, to agronomically improved cultivars through a succession of backcrosses to the improved cultivar.</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2400">
                <a:latin typeface="Times New Roman" panose="02020603050405020304" charset="0"/>
                <a:cs typeface="Times New Roman" panose="02020603050405020304" charset="0"/>
              </a:rPr>
              <a:t>Cont...</a:t>
            </a:r>
          </a:p>
        </p:txBody>
      </p:sp>
      <p:sp>
        <p:nvSpPr>
          <p:cNvPr id="3" name="Content Placeholder 2"/>
          <p:cNvSpPr>
            <a:spLocks noGrp="1"/>
          </p:cNvSpPr>
          <p:nvPr>
            <p:ph idx="1"/>
          </p:nvPr>
        </p:nvSpPr>
        <p:spPr/>
        <p:txBody>
          <a:bodyPr/>
          <a:lstStyle/>
          <a:p>
            <a:r>
              <a:rPr lang="en-US" sz="2400">
                <a:latin typeface="Times New Roman" panose="02020603050405020304" charset="0"/>
                <a:cs typeface="Times New Roman" panose="02020603050405020304" charset="0"/>
              </a:rPr>
              <a:t> The second procedure was used to concentrate genes for a quantitatively inherited character, such as lodging resistance, or high oil content.</a:t>
            </a:r>
          </a:p>
          <a:p>
            <a:r>
              <a:rPr lang="en-US" sz="2400">
                <a:latin typeface="Times New Roman" panose="02020603050405020304" charset="0"/>
                <a:cs typeface="Times New Roman" panose="02020603050405020304" charset="0"/>
              </a:rPr>
              <a:t>By crossing an improved cultivar to a cultivar superior for the quantitative character and making one backcross to the cultivar with the superior quantitative character.</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a:latin typeface="Times New Roman" panose="02020603050405020304" charset="0"/>
                <a:cs typeface="Times New Roman" panose="02020603050405020304" charset="0"/>
              </a:rPr>
              <a:t>Breeding for Stress Environments</a:t>
            </a:r>
          </a:p>
        </p:txBody>
      </p:sp>
      <p:sp>
        <p:nvSpPr>
          <p:cNvPr id="3" name="Content Placeholder 2"/>
          <p:cNvSpPr>
            <a:spLocks noGrp="1"/>
          </p:cNvSpPr>
          <p:nvPr>
            <p:ph idx="1"/>
          </p:nvPr>
        </p:nvSpPr>
        <p:spPr/>
        <p:txBody>
          <a:bodyPr/>
          <a:lstStyle/>
          <a:p>
            <a:r>
              <a:rPr lang="en-US" sz="2400">
                <a:latin typeface="Times New Roman" panose="02020603050405020304" charset="0"/>
                <a:cs typeface="Times New Roman" panose="02020603050405020304" charset="0"/>
              </a:rPr>
              <a:t>Unusual stress environments in which soybean may be subjected include exposure to cold during germination, excessive heat and drought, problem soils, and exposure to injurious herbicides.</a:t>
            </a:r>
          </a:p>
          <a:p>
            <a:endParaRPr lang="en-US" sz="2400">
              <a:latin typeface="Times New Roman" panose="02020603050405020304" charset="0"/>
              <a:cs typeface="Times New Roman" panose="02020603050405020304"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a:latin typeface="Times New Roman" panose="02020603050405020304" charset="0"/>
                <a:cs typeface="Times New Roman" panose="02020603050405020304" charset="0"/>
              </a:rPr>
              <a:t>Disease Resistance</a:t>
            </a:r>
          </a:p>
        </p:txBody>
      </p:sp>
      <p:sp>
        <p:nvSpPr>
          <p:cNvPr id="3" name="Content Placeholder 2"/>
          <p:cNvSpPr>
            <a:spLocks noGrp="1"/>
          </p:cNvSpPr>
          <p:nvPr>
            <p:ph idx="1"/>
          </p:nvPr>
        </p:nvSpPr>
        <p:spPr/>
        <p:txBody>
          <a:bodyPr/>
          <a:lstStyle/>
          <a:p>
            <a:r>
              <a:rPr lang="en-US" sz="2400">
                <a:latin typeface="Times New Roman" panose="02020603050405020304" charset="0"/>
                <a:cs typeface="Times New Roman" panose="02020603050405020304" charset="0"/>
              </a:rPr>
              <a:t>As the soybean became more widely cultivated, diseases became additional widespread and destructive. </a:t>
            </a:r>
          </a:p>
          <a:p>
            <a:r>
              <a:rPr lang="en-US" sz="2400">
                <a:latin typeface="Times New Roman" panose="02020603050405020304" charset="0"/>
                <a:cs typeface="Times New Roman" panose="02020603050405020304" charset="0"/>
              </a:rPr>
              <a:t>Breeding for disease resistance is a main component in variety development research. </a:t>
            </a:r>
          </a:p>
          <a:p>
            <a:r>
              <a:rPr lang="en-US" sz="2400">
                <a:latin typeface="Times New Roman" panose="02020603050405020304" charset="0"/>
                <a:cs typeface="Times New Roman" panose="02020603050405020304" charset="0"/>
              </a:rPr>
              <a:t>Due to the several diseases present, the breeder must select that disease, or diseases, will receive priority for available resources in the breeding program. </a:t>
            </a:r>
          </a:p>
          <a:p>
            <a:r>
              <a:rPr lang="en-US" sz="2400">
                <a:latin typeface="Times New Roman" panose="02020603050405020304" charset="0"/>
                <a:cs typeface="Times New Roman" panose="02020603050405020304" charset="0"/>
              </a:rPr>
              <a:t>Development of inoculation techniques for creating non-natural disease epidemics is vital in disease resistance breeding.</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a:latin typeface="Times New Roman" panose="02020603050405020304" charset="0"/>
                <a:cs typeface="Times New Roman" panose="02020603050405020304" charset="0"/>
              </a:rPr>
              <a:t>Fungal Root and Stem Rots</a:t>
            </a:r>
          </a:p>
        </p:txBody>
      </p:sp>
      <p:sp>
        <p:nvSpPr>
          <p:cNvPr id="3" name="Content Placeholder 2"/>
          <p:cNvSpPr>
            <a:spLocks noGrp="1"/>
          </p:cNvSpPr>
          <p:nvPr>
            <p:ph idx="1"/>
          </p:nvPr>
        </p:nvSpPr>
        <p:spPr/>
        <p:txBody>
          <a:bodyPr/>
          <a:lstStyle/>
          <a:p>
            <a:r>
              <a:rPr lang="en-US" sz="2400">
                <a:latin typeface="Times New Roman" panose="02020603050405020304" charset="0"/>
                <a:cs typeface="Times New Roman" panose="02020603050405020304" charset="0"/>
              </a:rPr>
              <a:t>A large number of fungal pathogens in root and stem rots in soybean, but no one is more widespread and harmful than which causing phytophthora rot.</a:t>
            </a:r>
          </a:p>
          <a:p>
            <a:r>
              <a:rPr lang="en-US" sz="2400">
                <a:latin typeface="Times New Roman" panose="02020603050405020304" charset="0"/>
                <a:cs typeface="Times New Roman" panose="02020603050405020304" charset="0"/>
              </a:rPr>
              <a:t> Phytophthora root and stem rot was first dicovered as a disease of soybean. </a:t>
            </a:r>
          </a:p>
          <a:p>
            <a:r>
              <a:rPr lang="en-US" sz="2400">
                <a:latin typeface="Times New Roman" panose="02020603050405020304" charset="0"/>
                <a:cs typeface="Times New Roman" panose="02020603050405020304" charset="0"/>
              </a:rPr>
              <a:t>Infected seedling plants die rapidly; older plants turn yellow, wilt, and quickly die. </a:t>
            </a:r>
          </a:p>
          <a:p>
            <a:r>
              <a:rPr lang="en-US" sz="2400">
                <a:latin typeface="Times New Roman" panose="02020603050405020304" charset="0"/>
                <a:cs typeface="Times New Roman" panose="02020603050405020304" charset="0"/>
              </a:rPr>
              <a:t>Entire stands of susceptible varieties can be wiped out.</a:t>
            </a:r>
          </a:p>
          <a:p>
            <a:r>
              <a:rPr lang="en-US" sz="2400">
                <a:latin typeface="Times New Roman" panose="02020603050405020304" charset="0"/>
                <a:cs typeface="Times New Roman" panose="02020603050405020304" charset="0"/>
              </a:rPr>
              <a:t>Breeding for resistance has been race specific, utilizing major genes which confer resistance to blocks of many races.</a:t>
            </a:r>
          </a:p>
          <a:p>
            <a:r>
              <a:rPr lang="en-US" sz="2400">
                <a:latin typeface="Times New Roman" panose="02020603050405020304" charset="0"/>
                <a:cs typeface="Times New Roman" panose="02020603050405020304" charset="0"/>
                <a:sym typeface="+mn-ea"/>
              </a:rPr>
              <a:t>Control is achieved by a specific combinations of the genes which were pyramided by successively backcrossing them into commercial varieties or breeding lines</a:t>
            </a:r>
            <a:endParaRPr lang="en-US" sz="2400">
              <a:latin typeface="Times New Roman" panose="02020603050405020304" charset="0"/>
              <a:cs typeface="Times New Roman" panose="02020603050405020304"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a:latin typeface="Times New Roman" panose="02020603050405020304" charset="0"/>
                <a:cs typeface="Times New Roman" panose="02020603050405020304" charset="0"/>
              </a:rPr>
              <a:t>Fungal Leaf Spot</a:t>
            </a:r>
          </a:p>
        </p:txBody>
      </p:sp>
      <p:sp>
        <p:nvSpPr>
          <p:cNvPr id="3" name="Content Placeholder 2"/>
          <p:cNvSpPr>
            <a:spLocks noGrp="1"/>
          </p:cNvSpPr>
          <p:nvPr>
            <p:ph idx="1"/>
          </p:nvPr>
        </p:nvSpPr>
        <p:spPr/>
        <p:txBody>
          <a:bodyPr/>
          <a:lstStyle/>
          <a:p>
            <a:r>
              <a:rPr lang="en-US" sz="2400">
                <a:latin typeface="Times New Roman" panose="02020603050405020304" charset="0"/>
                <a:cs typeface="Times New Roman" panose="02020603050405020304" charset="0"/>
              </a:rPr>
              <a:t>Soybean rust is a widespread and harminging disease on soybean.</a:t>
            </a:r>
          </a:p>
          <a:p>
            <a:r>
              <a:rPr lang="en-US" sz="2400">
                <a:latin typeface="Times New Roman" panose="02020603050405020304" charset="0"/>
                <a:cs typeface="Times New Roman" panose="02020603050405020304" charset="0"/>
              </a:rPr>
              <a:t>The organism is </a:t>
            </a:r>
            <a:r>
              <a:rPr lang="en-US" sz="2400" i="1">
                <a:latin typeface="Times New Roman" panose="02020603050405020304" charset="0"/>
                <a:cs typeface="Times New Roman" panose="02020603050405020304" charset="0"/>
              </a:rPr>
              <a:t>Phakopsora pachyrhizi .</a:t>
            </a:r>
            <a:endParaRPr lang="en-US" sz="2400">
              <a:latin typeface="Times New Roman" panose="02020603050405020304" charset="0"/>
              <a:cs typeface="Times New Roman" panose="02020603050405020304" charset="0"/>
            </a:endParaRPr>
          </a:p>
          <a:p>
            <a:r>
              <a:rPr lang="en-US" sz="2400">
                <a:latin typeface="Times New Roman" panose="02020603050405020304" charset="0"/>
                <a:cs typeface="Times New Roman" panose="02020603050405020304" charset="0"/>
              </a:rPr>
              <a:t>Rust pustules develop in chlorotic or brown spots on soybean leaves, petioles &amp; young stems, tracked by pre-mature defoliation and reduction in pod and seed set. </a:t>
            </a:r>
          </a:p>
          <a:p>
            <a:r>
              <a:rPr lang="en-US" sz="2400">
                <a:latin typeface="Times New Roman" panose="02020603050405020304" charset="0"/>
                <a:cs typeface="Times New Roman" panose="02020603050405020304" charset="0"/>
              </a:rPr>
              <a:t>Extensive breeding research on soybean rust is in improvement at the Asian Vegetable Research and Development Center (AVRDC) in Taiwan and in other the  South Asian countries.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2400" dirty="0">
                <a:latin typeface="Times New Roman" panose="02020603050405020304" charset="0"/>
                <a:cs typeface="Times New Roman" panose="02020603050405020304" charset="0"/>
              </a:rPr>
              <a:t>Cont…</a:t>
            </a:r>
          </a:p>
        </p:txBody>
      </p:sp>
      <p:sp>
        <p:nvSpPr>
          <p:cNvPr id="3" name="Content Placeholder 2"/>
          <p:cNvSpPr>
            <a:spLocks noGrp="1"/>
          </p:cNvSpPr>
          <p:nvPr>
            <p:ph idx="1"/>
          </p:nvPr>
        </p:nvSpPr>
        <p:spPr/>
        <p:txBody>
          <a:bodyPr/>
          <a:lstStyle/>
          <a:p>
            <a:r>
              <a:rPr lang="en-US" sz="2400" dirty="0" smtClean="0">
                <a:latin typeface="Times New Roman" panose="02020603050405020304" charset="0"/>
                <a:cs typeface="Times New Roman" panose="02020603050405020304" charset="0"/>
                <a:sym typeface="+mn-ea"/>
              </a:rPr>
              <a:t>USA has been the world’s leading producer of soybean representing 33% of the world production.</a:t>
            </a:r>
          </a:p>
          <a:p>
            <a:r>
              <a:rPr lang="en-US" sz="2400" dirty="0" smtClean="0">
                <a:latin typeface="Times New Roman" panose="02020603050405020304" charset="0"/>
                <a:cs typeface="Times New Roman" panose="02020603050405020304" charset="0"/>
                <a:sym typeface="+mn-ea"/>
              </a:rPr>
              <a:t>Brazil with 27%, Argentina with 21%, China with 7.2%, India with 4.4%, Paraguay with 1.8% and Canada with 1.3% (FAO Stat. 2008).</a:t>
            </a:r>
          </a:p>
          <a:p>
            <a:r>
              <a:rPr lang="en-US" sz="2400">
                <a:latin typeface="Times New Roman" panose="02020603050405020304" charset="0"/>
                <a:cs typeface="Times New Roman" panose="02020603050405020304" charset="0"/>
              </a:rPr>
              <a:t>The crop is thought for its high food worth from centuries.</a:t>
            </a:r>
          </a:p>
          <a:p>
            <a:r>
              <a:rPr lang="en-US" sz="2400">
                <a:latin typeface="Times New Roman" panose="02020603050405020304" charset="0"/>
                <a:cs typeface="Times New Roman" panose="02020603050405020304" charset="0"/>
              </a:rPr>
              <a:t> It had been used for food purposes (milk, soya flour, green beans, cooked soy nuts, and soybean sprouts).</a:t>
            </a:r>
          </a:p>
          <a:p>
            <a:r>
              <a:rPr lang="en-US" sz="2400" dirty="0" smtClean="0">
                <a:latin typeface="Times New Roman" panose="02020603050405020304" charset="0"/>
                <a:cs typeface="Times New Roman" panose="02020603050405020304" charset="0"/>
                <a:sym typeface="+mn-ea"/>
              </a:rPr>
              <a:t>Soybean oil consists of approximately 10% </a:t>
            </a:r>
            <a:r>
              <a:rPr lang="en-US" sz="2400" dirty="0" err="1" smtClean="0">
                <a:latin typeface="Times New Roman" panose="02020603050405020304" charset="0"/>
                <a:cs typeface="Times New Roman" panose="02020603050405020304" charset="0"/>
                <a:sym typeface="+mn-ea"/>
              </a:rPr>
              <a:t>palmitic</a:t>
            </a:r>
            <a:r>
              <a:rPr lang="en-US" sz="2400" dirty="0" smtClean="0">
                <a:latin typeface="Times New Roman" panose="02020603050405020304" charset="0"/>
                <a:cs typeface="Times New Roman" panose="02020603050405020304" charset="0"/>
                <a:sym typeface="+mn-ea"/>
              </a:rPr>
              <a:t> (16:0), 4% stearic (18:0), 22% oleic (18:1), 54% linoleic (18:2), 10% </a:t>
            </a:r>
            <a:r>
              <a:rPr lang="en-US" sz="2400" dirty="0" err="1" smtClean="0">
                <a:latin typeface="Times New Roman" panose="02020603050405020304" charset="0"/>
                <a:cs typeface="Times New Roman" panose="02020603050405020304" charset="0"/>
                <a:sym typeface="+mn-ea"/>
              </a:rPr>
              <a:t>linolenic</a:t>
            </a:r>
            <a:r>
              <a:rPr lang="en-US" sz="2400" dirty="0" smtClean="0">
                <a:latin typeface="Times New Roman" panose="02020603050405020304" charset="0"/>
                <a:cs typeface="Times New Roman" panose="02020603050405020304" charset="0"/>
                <a:sym typeface="+mn-ea"/>
              </a:rPr>
              <a:t> (18:3) acid.</a:t>
            </a:r>
            <a:endParaRPr lang="en-US" sz="2400" dirty="0" smtClean="0">
              <a:latin typeface="Times New Roman" panose="02020603050405020304" charset="0"/>
              <a:cs typeface="Times New Roman" panose="02020603050405020304" charset="0"/>
            </a:endParaRPr>
          </a:p>
          <a:p>
            <a:endParaRPr lang="en-US" sz="2400">
              <a:latin typeface="Times New Roman" panose="02020603050405020304" charset="0"/>
              <a:cs typeface="Times New Roman" panose="02020603050405020304" charset="0"/>
            </a:endParaRPr>
          </a:p>
          <a:p>
            <a:endParaRPr lang="en-US" sz="2400" dirty="0">
              <a:latin typeface="Times New Roman" panose="02020603050405020304" charset="0"/>
              <a:cs typeface="Times New Roman" panose="02020603050405020304"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a:latin typeface="Times New Roman" panose="02020603050405020304" charset="0"/>
                <a:cs typeface="Times New Roman" panose="02020603050405020304" charset="0"/>
              </a:rPr>
              <a:t>Fungal Seed Disease</a:t>
            </a:r>
          </a:p>
        </p:txBody>
      </p:sp>
      <p:sp>
        <p:nvSpPr>
          <p:cNvPr id="3" name="Content Placeholder 2"/>
          <p:cNvSpPr>
            <a:spLocks noGrp="1"/>
          </p:cNvSpPr>
          <p:nvPr>
            <p:ph idx="1"/>
          </p:nvPr>
        </p:nvSpPr>
        <p:spPr/>
        <p:txBody>
          <a:bodyPr/>
          <a:lstStyle/>
          <a:p>
            <a:r>
              <a:rPr lang="en-US" sz="2400">
                <a:latin typeface="Times New Roman" panose="02020603050405020304" charset="0"/>
                <a:cs typeface="Times New Roman" panose="02020603050405020304" charset="0"/>
              </a:rPr>
              <a:t>Purple seed stain, caused by the </a:t>
            </a:r>
            <a:r>
              <a:rPr lang="en-US" sz="2400" i="1">
                <a:latin typeface="Times New Roman" panose="02020603050405020304" charset="0"/>
                <a:cs typeface="Times New Roman" panose="02020603050405020304" charset="0"/>
              </a:rPr>
              <a:t>Cercospora kikuchii</a:t>
            </a:r>
            <a:r>
              <a:rPr lang="en-US" sz="2400">
                <a:latin typeface="Times New Roman" panose="02020603050405020304" charset="0"/>
                <a:cs typeface="Times New Roman" panose="02020603050405020304" charset="0"/>
              </a:rPr>
              <a:t> (T. Matsu and Tomoyasu) Gardner, is the fungal disease world-wide which develop on soybean seeds and reduces germination and commercial value.</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a:latin typeface="Times New Roman" panose="02020603050405020304" charset="0"/>
                <a:cs typeface="Times New Roman" panose="02020603050405020304" charset="0"/>
              </a:rPr>
              <a:t>Bacterial Diseases</a:t>
            </a:r>
          </a:p>
        </p:txBody>
      </p:sp>
      <p:sp>
        <p:nvSpPr>
          <p:cNvPr id="3" name="Content Placeholder 2"/>
          <p:cNvSpPr>
            <a:spLocks noGrp="1"/>
          </p:cNvSpPr>
          <p:nvPr>
            <p:ph idx="1"/>
          </p:nvPr>
        </p:nvSpPr>
        <p:spPr/>
        <p:txBody>
          <a:bodyPr/>
          <a:lstStyle/>
          <a:p>
            <a:r>
              <a:rPr lang="en-US" sz="2400">
                <a:latin typeface="Times New Roman" panose="02020603050405020304" charset="0"/>
                <a:cs typeface="Times New Roman" panose="02020603050405020304" charset="0"/>
              </a:rPr>
              <a:t>Bacterial blight, causes and spread damage soybean grown during cool and wet weather. </a:t>
            </a:r>
          </a:p>
          <a:p>
            <a:r>
              <a:rPr lang="en-US" sz="2400">
                <a:latin typeface="Times New Roman" panose="02020603050405020304" charset="0"/>
                <a:cs typeface="Times New Roman" panose="02020603050405020304" charset="0"/>
              </a:rPr>
              <a:t>The pathogen causing bacterial blight is </a:t>
            </a:r>
            <a:r>
              <a:rPr lang="en-US" sz="2400" i="1">
                <a:latin typeface="Times New Roman" panose="02020603050405020304" charset="0"/>
                <a:cs typeface="Times New Roman" panose="02020603050405020304" charset="0"/>
              </a:rPr>
              <a:t>Pseudomonas syringae</a:t>
            </a:r>
            <a:r>
              <a:rPr lang="en-US" sz="2400">
                <a:latin typeface="Times New Roman" panose="02020603050405020304" charset="0"/>
                <a:cs typeface="Times New Roman" panose="02020603050405020304" charset="0"/>
              </a:rPr>
              <a:t> pv. </a:t>
            </a:r>
            <a:r>
              <a:rPr lang="en-US" sz="2400" i="1">
                <a:latin typeface="Times New Roman" panose="02020603050405020304" charset="0"/>
                <a:cs typeface="Times New Roman" panose="02020603050405020304" charset="0"/>
              </a:rPr>
              <a:t>glycinea</a:t>
            </a:r>
            <a:r>
              <a:rPr lang="en-US" sz="2400">
                <a:latin typeface="Times New Roman" panose="02020603050405020304" charset="0"/>
                <a:cs typeface="Times New Roman" panose="02020603050405020304" charset="0"/>
              </a:rPr>
              <a:t> (Coerper) Young, Dye and Wilkie. </a:t>
            </a:r>
          </a:p>
          <a:p>
            <a:r>
              <a:rPr lang="en-US" sz="2400">
                <a:latin typeface="Times New Roman" panose="02020603050405020304" charset="0"/>
                <a:cs typeface="Times New Roman" panose="02020603050405020304" charset="0"/>
              </a:rPr>
              <a:t>Bacterial pustule, caused by the </a:t>
            </a:r>
            <a:r>
              <a:rPr lang="en-US" sz="2400" i="1">
                <a:latin typeface="Times New Roman" panose="02020603050405020304" charset="0"/>
                <a:cs typeface="Times New Roman" panose="02020603050405020304" charset="0"/>
              </a:rPr>
              <a:t>Xanthomonas campestris</a:t>
            </a:r>
            <a:r>
              <a:rPr lang="en-US" sz="2400">
                <a:latin typeface="Times New Roman" panose="02020603050405020304" charset="0"/>
                <a:cs typeface="Times New Roman" panose="02020603050405020304" charset="0"/>
              </a:rPr>
              <a:t> pv. </a:t>
            </a:r>
            <a:r>
              <a:rPr lang="en-US" sz="2400" i="1">
                <a:latin typeface="Times New Roman" panose="02020603050405020304" charset="0"/>
                <a:cs typeface="Times New Roman" panose="02020603050405020304" charset="0"/>
              </a:rPr>
              <a:t>glycines</a:t>
            </a:r>
            <a:r>
              <a:rPr lang="en-US" sz="2400">
                <a:latin typeface="Times New Roman" panose="02020603050405020304" charset="0"/>
                <a:cs typeface="Times New Roman" panose="02020603050405020304" charset="0"/>
              </a:rPr>
              <a:t> (Nakano) Dye, develops in the warm climates with everyday rain showers and high comparative humidity. </a:t>
            </a:r>
          </a:p>
          <a:p>
            <a:r>
              <a:rPr lang="en-US" sz="2400">
                <a:latin typeface="Times New Roman" panose="02020603050405020304" charset="0"/>
                <a:cs typeface="Times New Roman" panose="02020603050405020304" charset="0"/>
              </a:rPr>
              <a:t> Disease resistance in the bacterial pustule is controlled by the single dominant gene from the cultivar 'Clemson Nonshatter.</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a:latin typeface="Times New Roman" panose="02020603050405020304" charset="0"/>
                <a:cs typeface="Times New Roman" panose="02020603050405020304" charset="0"/>
              </a:rPr>
              <a:t>Viral  Diseases</a:t>
            </a:r>
          </a:p>
        </p:txBody>
      </p:sp>
      <p:sp>
        <p:nvSpPr>
          <p:cNvPr id="3" name="Content Placeholder 2"/>
          <p:cNvSpPr>
            <a:spLocks noGrp="1"/>
          </p:cNvSpPr>
          <p:nvPr>
            <p:ph idx="1"/>
          </p:nvPr>
        </p:nvSpPr>
        <p:spPr/>
        <p:txBody>
          <a:bodyPr/>
          <a:lstStyle/>
          <a:p>
            <a:r>
              <a:rPr lang="en-US" sz="2400">
                <a:latin typeface="Times New Roman" panose="02020603050405020304" charset="0"/>
                <a:cs typeface="Times New Roman" panose="02020603050405020304" charset="0"/>
              </a:rPr>
              <a:t>More than the hundred viral diseases are known as to infect soybean.</a:t>
            </a:r>
          </a:p>
          <a:p>
            <a:r>
              <a:rPr lang="en-US" sz="2400">
                <a:latin typeface="Times New Roman" panose="02020603050405020304" charset="0"/>
                <a:cs typeface="Times New Roman" panose="02020603050405020304" charset="0"/>
              </a:rPr>
              <a:t> Normally symptoms of the viral diseases are yellow/green mottling in leafs, leaf distortion, stunting, and decreased seed production.</a:t>
            </a:r>
          </a:p>
          <a:p>
            <a:r>
              <a:rPr lang="en-US" sz="2400">
                <a:latin typeface="Times New Roman" panose="02020603050405020304" charset="0"/>
                <a:cs typeface="Times New Roman" panose="02020603050405020304" charset="0"/>
              </a:rPr>
              <a:t>The major viral disease on soybean is the soybean mosaic virus (SMV)</a:t>
            </a:r>
          </a:p>
          <a:p>
            <a:r>
              <a:rPr lang="en-US" sz="2400">
                <a:latin typeface="Times New Roman" panose="02020603050405020304" charset="0"/>
                <a:cs typeface="Times New Roman" panose="02020603050405020304" charset="0"/>
              </a:rPr>
              <a:t>The viruses are normally seed borne or the insect transmitted and infect more than one plant species.</a:t>
            </a:r>
          </a:p>
          <a:p>
            <a:r>
              <a:rPr lang="en-US" sz="2400">
                <a:latin typeface="Times New Roman" panose="02020603050405020304" charset="0"/>
                <a:cs typeface="Times New Roman" panose="02020603050405020304" charset="0"/>
              </a:rPr>
              <a:t>Two genes, Rsv1 and Rsv2, have identified for the resistance to specific strains of SMV</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a:latin typeface="Times New Roman" panose="02020603050405020304" charset="0"/>
                <a:cs typeface="Times New Roman" panose="02020603050405020304" charset="0"/>
                <a:sym typeface="+mn-ea"/>
              </a:rPr>
              <a:t>The Soyfood Industry </a:t>
            </a:r>
            <a:endParaRPr lang="en-US" sz="3200"/>
          </a:p>
        </p:txBody>
      </p:sp>
      <p:sp>
        <p:nvSpPr>
          <p:cNvPr id="3" name="Content Placeholder 2"/>
          <p:cNvSpPr>
            <a:spLocks noGrp="1"/>
          </p:cNvSpPr>
          <p:nvPr>
            <p:ph idx="1"/>
          </p:nvPr>
        </p:nvSpPr>
        <p:spPr/>
        <p:txBody>
          <a:bodyPr/>
          <a:lstStyle/>
          <a:p>
            <a:endParaRPr lang="en-US" sz="2400">
              <a:latin typeface="Times New Roman" panose="02020603050405020304" charset="0"/>
              <a:cs typeface="Times New Roman" panose="02020603050405020304" charset="0"/>
            </a:endParaRPr>
          </a:p>
          <a:p>
            <a:r>
              <a:rPr lang="en-US" sz="2400">
                <a:latin typeface="Times New Roman" panose="02020603050405020304" charset="0"/>
                <a:cs typeface="Times New Roman" panose="02020603050405020304" charset="0"/>
              </a:rPr>
              <a:t> Farmers, grain merchants and related organisations are required to get soybeans to the farm gate to industries where they can be processed into value added animal feeds or soyfoods for human consumption.  </a:t>
            </a:r>
          </a:p>
          <a:p>
            <a:pPr marL="0" indent="0">
              <a:buNone/>
            </a:pPr>
            <a:r>
              <a:rPr lang="en-US" sz="2400" b="1">
                <a:latin typeface="Times New Roman" panose="02020603050405020304" charset="0"/>
                <a:cs typeface="Times New Roman" panose="02020603050405020304" charset="0"/>
              </a:rPr>
              <a:t>People in the soyfood production chain include: </a:t>
            </a:r>
            <a:endParaRPr lang="en-US" sz="2400">
              <a:latin typeface="Times New Roman" panose="02020603050405020304" charset="0"/>
              <a:cs typeface="Times New Roman" panose="02020603050405020304" charset="0"/>
            </a:endParaRPr>
          </a:p>
          <a:p>
            <a:r>
              <a:rPr lang="en-US" sz="2400">
                <a:latin typeface="Times New Roman" panose="02020603050405020304" charset="0"/>
                <a:cs typeface="Times New Roman" panose="02020603050405020304" charset="0"/>
              </a:rPr>
              <a:t>Farmers, grain merchants and related support organisations who get soybeans to the farm gate. </a:t>
            </a:r>
          </a:p>
          <a:p>
            <a:r>
              <a:rPr lang="en-US" sz="2400">
                <a:latin typeface="Times New Roman" panose="02020603050405020304" charset="0"/>
                <a:cs typeface="Times New Roman" panose="02020603050405020304" charset="0"/>
              </a:rPr>
              <a:t>Soybean processors who convert soybeans into value added ingredients including flour, oil, protein isolates, lecithin and animal foods.</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2400">
                <a:latin typeface="Times New Roman" panose="02020603050405020304" charset="0"/>
                <a:cs typeface="Times New Roman" panose="02020603050405020304" charset="0"/>
              </a:rPr>
              <a:t>Cont...</a:t>
            </a:r>
          </a:p>
        </p:txBody>
      </p:sp>
      <p:sp>
        <p:nvSpPr>
          <p:cNvPr id="3" name="Content Placeholder 2"/>
          <p:cNvSpPr>
            <a:spLocks noGrp="1"/>
          </p:cNvSpPr>
          <p:nvPr>
            <p:ph idx="1"/>
          </p:nvPr>
        </p:nvSpPr>
        <p:spPr/>
        <p:txBody>
          <a:bodyPr/>
          <a:lstStyle/>
          <a:p>
            <a:r>
              <a:rPr lang="en-US" sz="2400">
                <a:latin typeface="Times New Roman" panose="02020603050405020304" charset="0"/>
                <a:cs typeface="Times New Roman" panose="02020603050405020304" charset="0"/>
                <a:sym typeface="+mn-ea"/>
              </a:rPr>
              <a:t>Soy food manufacturers who process soy ingredients into soy products.</a:t>
            </a:r>
          </a:p>
          <a:p>
            <a:r>
              <a:rPr lang="en-US" sz="2400">
                <a:latin typeface="Times New Roman" panose="02020603050405020304" charset="0"/>
                <a:cs typeface="Times New Roman" panose="02020603050405020304" charset="0"/>
                <a:sym typeface="+mn-ea"/>
              </a:rPr>
              <a:t>Flavour companies who provide soy flavour masking agents and flavours.</a:t>
            </a:r>
            <a:endParaRPr lang="en-US" sz="240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a:latin typeface="Times New Roman" panose="02020603050405020304" charset="0"/>
                <a:cs typeface="Times New Roman" panose="02020603050405020304" charset="0"/>
              </a:rPr>
              <a:t>Processing And Value Addition</a:t>
            </a:r>
          </a:p>
        </p:txBody>
      </p:sp>
      <p:sp>
        <p:nvSpPr>
          <p:cNvPr id="3" name="Content Placeholder 2"/>
          <p:cNvSpPr>
            <a:spLocks noGrp="1"/>
          </p:cNvSpPr>
          <p:nvPr>
            <p:ph idx="1"/>
          </p:nvPr>
        </p:nvSpPr>
        <p:spPr/>
        <p:txBody>
          <a:bodyPr/>
          <a:lstStyle/>
          <a:p>
            <a:pPr marL="0" indent="0">
              <a:buNone/>
            </a:pPr>
            <a:r>
              <a:rPr lang="en-US" sz="2400" b="1">
                <a:latin typeface="Times New Roman" panose="02020603050405020304" charset="0"/>
                <a:cs typeface="Times New Roman" panose="02020603050405020304" charset="0"/>
              </a:rPr>
              <a:t>Soybean oil</a:t>
            </a:r>
            <a:endParaRPr lang="en-US" sz="2400">
              <a:latin typeface="Times New Roman" panose="02020603050405020304" charset="0"/>
              <a:cs typeface="Times New Roman" panose="02020603050405020304" charset="0"/>
            </a:endParaRPr>
          </a:p>
          <a:p>
            <a:r>
              <a:rPr lang="en-US" sz="2400">
                <a:latin typeface="Times New Roman" panose="02020603050405020304" charset="0"/>
                <a:cs typeface="Times New Roman" panose="02020603050405020304" charset="0"/>
              </a:rPr>
              <a:t>Soybean seed carries 18–19% oil.</a:t>
            </a:r>
          </a:p>
          <a:p>
            <a:r>
              <a:rPr lang="en-US" sz="2400">
                <a:latin typeface="Times New Roman" panose="02020603050405020304" charset="0"/>
                <a:cs typeface="Times New Roman" panose="02020603050405020304" charset="0"/>
              </a:rPr>
              <a:t>The soybeans are broke,rolled into fragments and solvent-extracted with industrial hexane to extract oil. </a:t>
            </a:r>
          </a:p>
          <a:p>
            <a:r>
              <a:rPr lang="en-US" sz="2400">
                <a:latin typeface="Times New Roman" panose="02020603050405020304" charset="0"/>
                <a:cs typeface="Times New Roman" panose="02020603050405020304" charset="0"/>
              </a:rPr>
              <a:t>The oil is then refined, blended for the diverse applications, and sometimes hydrogenated. </a:t>
            </a:r>
          </a:p>
          <a:p>
            <a:r>
              <a:rPr lang="en-US" sz="2400">
                <a:latin typeface="Times New Roman" panose="02020603050405020304" charset="0"/>
                <a:cs typeface="Times New Roman" panose="02020603050405020304" charset="0"/>
              </a:rPr>
              <a:t>Soybean oils, each liquid &amp; partially hydrogenated, are traded abroad, sold as "vegetable oil", or end up in a large variety of treated foods.</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a:latin typeface="Times New Roman" panose="02020603050405020304" charset="0"/>
                <a:cs typeface="Times New Roman" panose="02020603050405020304" charset="0"/>
              </a:rPr>
              <a:t>Soybean Flour Preparation</a:t>
            </a:r>
          </a:p>
        </p:txBody>
      </p:sp>
      <p:pic>
        <p:nvPicPr>
          <p:cNvPr id="4" name="Content Placeholder 3" descr="RECIPE HANDBOOK N2AFRICA BORNO_15"/>
          <p:cNvPicPr>
            <a:picLocks noGrp="1" noChangeAspect="1"/>
          </p:cNvPicPr>
          <p:nvPr>
            <p:ph idx="1"/>
          </p:nvPr>
        </p:nvPicPr>
        <p:blipFill>
          <a:blip r:embed="rId2"/>
          <a:srcRect l="8845" t="12193" r="42982" b="47630"/>
          <a:stretch>
            <a:fillRect/>
          </a:stretch>
        </p:blipFill>
        <p:spPr>
          <a:xfrm>
            <a:off x="34925" y="1359535"/>
            <a:ext cx="4938395" cy="5480685"/>
          </a:xfrm>
          <a:prstGeom prst="rect">
            <a:avLst/>
          </a:prstGeom>
        </p:spPr>
      </p:pic>
      <p:sp>
        <p:nvSpPr>
          <p:cNvPr id="6" name="Text Box 5"/>
          <p:cNvSpPr txBox="1"/>
          <p:nvPr/>
        </p:nvSpPr>
        <p:spPr>
          <a:xfrm>
            <a:off x="4810760" y="1539875"/>
            <a:ext cx="7389495" cy="1198880"/>
          </a:xfrm>
          <a:prstGeom prst="rect">
            <a:avLst/>
          </a:prstGeom>
          <a:noFill/>
        </p:spPr>
        <p:txBody>
          <a:bodyPr wrap="square" rtlCol="0" anchor="t">
            <a:spAutoFit/>
          </a:bodyPr>
          <a:lstStyle/>
          <a:p>
            <a:r>
              <a:rPr lang="en-US" sz="2400">
                <a:latin typeface="Times New Roman" panose="02020603050405020304" charset="0"/>
                <a:cs typeface="Times New Roman" panose="02020603050405020304" charset="0"/>
                <a:sym typeface="+mn-ea"/>
              </a:rPr>
              <a:t>The prepared flour can be used to fortify other cereals like sorghum, millet, or maize in the preparation meals and snacks.</a:t>
            </a:r>
            <a:endParaRPr lang="en-US" sz="240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a:latin typeface="Times New Roman" panose="02020603050405020304" charset="0"/>
                <a:cs typeface="Times New Roman" panose="02020603050405020304" charset="0"/>
                <a:sym typeface="+mn-ea"/>
              </a:rPr>
              <a:t>Soybean meal</a:t>
            </a:r>
            <a:endParaRPr lang="en-US" sz="3200">
              <a:latin typeface="Times New Roman" panose="02020603050405020304" charset="0"/>
              <a:cs typeface="Times New Roman" panose="02020603050405020304" charset="0"/>
            </a:endParaRPr>
          </a:p>
        </p:txBody>
      </p:sp>
      <p:sp>
        <p:nvSpPr>
          <p:cNvPr id="3" name="Content Placeholder 2"/>
          <p:cNvSpPr>
            <a:spLocks noGrp="1"/>
          </p:cNvSpPr>
          <p:nvPr>
            <p:ph idx="1"/>
          </p:nvPr>
        </p:nvSpPr>
        <p:spPr/>
        <p:txBody>
          <a:bodyPr/>
          <a:lstStyle/>
          <a:p>
            <a:endParaRPr lang="en-US" sz="2400">
              <a:latin typeface="Times New Roman" panose="02020603050405020304" charset="0"/>
              <a:cs typeface="Times New Roman" panose="02020603050405020304" charset="0"/>
            </a:endParaRPr>
          </a:p>
          <a:p>
            <a:r>
              <a:rPr lang="en-US" sz="2400">
                <a:latin typeface="Times New Roman" panose="02020603050405020304" charset="0"/>
                <a:cs typeface="Times New Roman" panose="02020603050405020304" charset="0"/>
              </a:rPr>
              <a:t>Soya meal, is the content remaining after solvent extraction of oil from soybean flakes, with about 50% soya bean proteincontent. </a:t>
            </a:r>
          </a:p>
          <a:p>
            <a:r>
              <a:rPr lang="en-US" sz="2400">
                <a:latin typeface="Times New Roman" panose="02020603050405020304" charset="0"/>
                <a:cs typeface="Times New Roman" panose="02020603050405020304" charset="0"/>
              </a:rPr>
              <a:t>The meal is 'toasted'. </a:t>
            </a:r>
          </a:p>
          <a:p>
            <a:r>
              <a:rPr lang="en-US" sz="2400">
                <a:latin typeface="Times New Roman" panose="02020603050405020304" charset="0"/>
                <a:cs typeface="Times New Roman" panose="02020603050405020304" charset="0"/>
              </a:rPr>
              <a:t>97 percent of soybean meal production internationally is utilized as livestock feed.</a:t>
            </a:r>
          </a:p>
          <a:p>
            <a:r>
              <a:rPr lang="en-US" sz="2400">
                <a:latin typeface="Times New Roman" panose="02020603050405020304" charset="0"/>
                <a:cs typeface="Times New Roman" panose="02020603050405020304" charset="0"/>
              </a:rPr>
              <a:t>Soybean food is also utilized in some dog foods.</a:t>
            </a:r>
          </a:p>
          <a:p>
            <a:r>
              <a:rPr lang="en-US" sz="2400">
                <a:latin typeface="Times New Roman" panose="02020603050405020304" charset="0"/>
                <a:cs typeface="Times New Roman" panose="02020603050405020304" charset="0"/>
              </a:rPr>
              <a:t>Soybean meal serves as a high-protein meat substitute in many food products, including baby foods and vegetarian foods.</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a:latin typeface="Times New Roman" panose="02020603050405020304" charset="0"/>
                <a:cs typeface="Times New Roman" panose="02020603050405020304" charset="0"/>
              </a:rPr>
              <a:t>Soya Milk</a:t>
            </a:r>
          </a:p>
        </p:txBody>
      </p:sp>
      <p:sp>
        <p:nvSpPr>
          <p:cNvPr id="3" name="Content Placeholder 2"/>
          <p:cNvSpPr>
            <a:spLocks noGrp="1"/>
          </p:cNvSpPr>
          <p:nvPr>
            <p:ph idx="1"/>
          </p:nvPr>
        </p:nvSpPr>
        <p:spPr/>
        <p:txBody>
          <a:bodyPr/>
          <a:lstStyle/>
          <a:p>
            <a:r>
              <a:rPr lang="en-US" sz="2400">
                <a:latin typeface="Times New Roman" panose="02020603050405020304" charset="0"/>
                <a:cs typeface="Times New Roman" panose="02020603050405020304" charset="0"/>
              </a:rPr>
              <a:t>1. Clean soybean by removing foreign matter</a:t>
            </a:r>
          </a:p>
          <a:p>
            <a:r>
              <a:rPr lang="en-US" sz="2400">
                <a:latin typeface="Times New Roman" panose="02020603050405020304" charset="0"/>
                <a:cs typeface="Times New Roman" panose="02020603050405020304" charset="0"/>
              </a:rPr>
              <a:t>2. Soak in water for 8‒10 hours and wash</a:t>
            </a:r>
          </a:p>
          <a:p>
            <a:r>
              <a:rPr lang="en-US" sz="2400">
                <a:latin typeface="Times New Roman" panose="02020603050405020304" charset="0"/>
                <a:cs typeface="Times New Roman" panose="02020603050405020304" charset="0"/>
              </a:rPr>
              <a:t>3. Add water and boil for 20 minutes</a:t>
            </a:r>
          </a:p>
          <a:p>
            <a:r>
              <a:rPr lang="en-US" sz="2400">
                <a:latin typeface="Times New Roman" panose="02020603050405020304" charset="0"/>
                <a:cs typeface="Times New Roman" panose="02020603050405020304" charset="0"/>
              </a:rPr>
              <a:t>4. Drain water and wash without dehulling</a:t>
            </a:r>
          </a:p>
          <a:p>
            <a:r>
              <a:rPr lang="en-US" sz="2400">
                <a:latin typeface="Times New Roman" panose="02020603050405020304" charset="0"/>
                <a:cs typeface="Times New Roman" panose="02020603050405020304" charset="0"/>
              </a:rPr>
              <a:t>5. Grind beans into a very smooth paste</a:t>
            </a:r>
          </a:p>
          <a:p>
            <a:r>
              <a:rPr lang="en-US" sz="2400">
                <a:latin typeface="Times New Roman" panose="02020603050405020304" charset="0"/>
                <a:cs typeface="Times New Roman" panose="02020603050405020304" charset="0"/>
              </a:rPr>
              <a:t>6. Strain the mixture through a muslin cloth to extract milk</a:t>
            </a:r>
          </a:p>
          <a:p>
            <a:r>
              <a:rPr lang="en-US" sz="2400">
                <a:latin typeface="Times New Roman" panose="02020603050405020304" charset="0"/>
                <a:cs typeface="Times New Roman" panose="02020603050405020304" charset="0"/>
              </a:rPr>
              <a:t>7. Cook the milk by boiling for 10 minutes, add sugar, salt, and flavouring</a:t>
            </a:r>
          </a:p>
          <a:p>
            <a:r>
              <a:rPr lang="en-US" sz="2400">
                <a:latin typeface="Times New Roman" panose="02020603050405020304" charset="0"/>
                <a:cs typeface="Times New Roman" panose="02020603050405020304" charset="0"/>
              </a:rPr>
              <a:t>8. Serve chilled or warm.</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a:latin typeface="Times New Roman" panose="02020603050405020304" charset="0"/>
                <a:cs typeface="Times New Roman" panose="02020603050405020304" charset="0"/>
              </a:rPr>
              <a:t>Soya Cheese</a:t>
            </a:r>
          </a:p>
        </p:txBody>
      </p:sp>
      <p:sp>
        <p:nvSpPr>
          <p:cNvPr id="3" name="Content Placeholder 2"/>
          <p:cNvSpPr>
            <a:spLocks noGrp="1"/>
          </p:cNvSpPr>
          <p:nvPr>
            <p:ph idx="1"/>
          </p:nvPr>
        </p:nvSpPr>
        <p:spPr/>
        <p:txBody>
          <a:bodyPr/>
          <a:lstStyle/>
          <a:p>
            <a:pPr marL="457200" indent="-457200">
              <a:buFont typeface="+mj-lt"/>
              <a:buAutoNum type="arabicPeriod"/>
            </a:pPr>
            <a:r>
              <a:rPr lang="en-US" sz="2400">
                <a:latin typeface="Times New Roman" panose="02020603050405020304" charset="0"/>
                <a:cs typeface="Times New Roman" panose="02020603050405020304" charset="0"/>
              </a:rPr>
              <a:t>Soak soybeans in excess water for 8‒10 hours.</a:t>
            </a:r>
          </a:p>
          <a:p>
            <a:pPr marL="457200" indent="-457200">
              <a:buFont typeface="+mj-lt"/>
              <a:buAutoNum type="arabicPeriod"/>
            </a:pPr>
            <a:r>
              <a:rPr lang="en-US" sz="2400">
                <a:latin typeface="Times New Roman" panose="02020603050405020304" charset="0"/>
                <a:cs typeface="Times New Roman" panose="02020603050405020304" charset="0"/>
              </a:rPr>
              <a:t>Drain soaked water,wash and grind it.</a:t>
            </a:r>
          </a:p>
          <a:p>
            <a:pPr marL="457200" indent="-457200">
              <a:buFont typeface="+mj-lt"/>
              <a:buAutoNum type="arabicPeriod"/>
            </a:pPr>
            <a:r>
              <a:rPr lang="en-US" sz="2400">
                <a:latin typeface="Times New Roman" panose="02020603050405020304" charset="0"/>
                <a:cs typeface="Times New Roman" panose="02020603050405020304" charset="0"/>
              </a:rPr>
              <a:t>Add water to mix.</a:t>
            </a:r>
          </a:p>
          <a:p>
            <a:pPr marL="457200" indent="-457200">
              <a:buFont typeface="+mj-lt"/>
              <a:buAutoNum type="arabicPeriod"/>
            </a:pPr>
            <a:r>
              <a:rPr lang="en-US" sz="2400">
                <a:latin typeface="Times New Roman" panose="02020603050405020304" charset="0"/>
                <a:cs typeface="Times New Roman" panose="02020603050405020304" charset="0"/>
              </a:rPr>
              <a:t>Sieve through a fine cloth or sieve.</a:t>
            </a:r>
          </a:p>
          <a:p>
            <a:pPr marL="457200" indent="-457200">
              <a:buFont typeface="+mj-lt"/>
              <a:buAutoNum type="arabicPeriod"/>
            </a:pPr>
            <a:r>
              <a:rPr lang="en-US" sz="2400">
                <a:latin typeface="Times New Roman" panose="02020603050405020304" charset="0"/>
                <a:cs typeface="Times New Roman" panose="02020603050405020304" charset="0"/>
              </a:rPr>
              <a:t>Pour milk in a pot and heat on fire to boil, add coagulant (tamarind) and stir.</a:t>
            </a:r>
          </a:p>
          <a:p>
            <a:pPr marL="457200" indent="-457200">
              <a:buFont typeface="+mj-lt"/>
              <a:buAutoNum type="arabicPeriod"/>
            </a:pPr>
            <a:r>
              <a:rPr lang="en-US" sz="2400">
                <a:latin typeface="Times New Roman" panose="02020603050405020304" charset="0"/>
                <a:cs typeface="Times New Roman" panose="02020603050405020304" charset="0"/>
              </a:rPr>
              <a:t>Allow to boil until coagulated.</a:t>
            </a:r>
          </a:p>
          <a:p>
            <a:pPr marL="457200" indent="-457200">
              <a:buFont typeface="+mj-lt"/>
              <a:buAutoNum type="arabicPeriod"/>
            </a:pPr>
            <a:r>
              <a:rPr lang="en-US" sz="2400">
                <a:latin typeface="Times New Roman" panose="02020603050405020304" charset="0"/>
                <a:cs typeface="Times New Roman" panose="02020603050405020304" charset="0"/>
              </a:rPr>
              <a:t> Scoop coagulated milk into the cheese bag.</a:t>
            </a:r>
          </a:p>
          <a:p>
            <a:pPr marL="457200" indent="-457200">
              <a:buFont typeface="+mj-lt"/>
              <a:buAutoNum type="arabicPeriod"/>
            </a:pPr>
            <a:r>
              <a:rPr lang="en-US" sz="2400">
                <a:latin typeface="Times New Roman" panose="02020603050405020304" charset="0"/>
                <a:cs typeface="Times New Roman" panose="02020603050405020304" charset="0"/>
              </a:rPr>
              <a:t>Fold the sides of the cloth over the coagulated milk and put weight on it for 30  minutes to squeeze out excess water and make the curd firm you can use the curd to make kebabs, scrambled cheese.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a:latin typeface="Times New Roman" panose="02020603050405020304" charset="0"/>
                <a:cs typeface="Times New Roman" panose="02020603050405020304" charset="0"/>
              </a:rPr>
              <a:t>Botanical Classification</a:t>
            </a:r>
          </a:p>
        </p:txBody>
      </p:sp>
      <p:sp>
        <p:nvSpPr>
          <p:cNvPr id="3" name="Content Placeholder 2"/>
          <p:cNvSpPr>
            <a:spLocks noGrp="1"/>
          </p:cNvSpPr>
          <p:nvPr>
            <p:ph idx="1"/>
          </p:nvPr>
        </p:nvSpPr>
        <p:spPr/>
        <p:txBody>
          <a:bodyPr/>
          <a:lstStyle/>
          <a:p>
            <a:pPr marL="0" indent="0">
              <a:buNone/>
            </a:pPr>
            <a:r>
              <a:rPr lang="en-US"/>
              <a:t> </a:t>
            </a:r>
          </a:p>
        </p:txBody>
      </p:sp>
      <p:graphicFrame>
        <p:nvGraphicFramePr>
          <p:cNvPr id="4" name="Table 3"/>
          <p:cNvGraphicFramePr/>
          <p:nvPr/>
        </p:nvGraphicFramePr>
        <p:xfrm>
          <a:off x="2080260" y="2266950"/>
          <a:ext cx="8035290" cy="3851910"/>
        </p:xfrm>
        <a:graphic>
          <a:graphicData uri="http://schemas.openxmlformats.org/drawingml/2006/table">
            <a:tbl>
              <a:tblPr firstRow="1" bandRow="1">
                <a:tableStyleId>{5940675A-B579-460E-94D1-54222C63F5DA}</a:tableStyleId>
              </a:tblPr>
              <a:tblGrid>
                <a:gridCol w="4017645"/>
                <a:gridCol w="4017645"/>
              </a:tblGrid>
              <a:tr h="0">
                <a:tc>
                  <a:txBody>
                    <a:bodyPr/>
                    <a:lstStyle/>
                    <a:p>
                      <a:pPr indent="0" algn="ctr">
                        <a:buNone/>
                      </a:pPr>
                      <a:r>
                        <a:rPr lang="en-US" sz="2400" b="1">
                          <a:latin typeface="Times New Roman" panose="02020603050405020304" charset="0"/>
                          <a:cs typeface="Times New Roman" panose="02020603050405020304" charset="0"/>
                        </a:rPr>
                        <a:t>Kingdom</a:t>
                      </a:r>
                      <a:endParaRPr lang="en-US" sz="2400" b="1">
                        <a:latin typeface="Times New Roman" panose="02020603050405020304" charset="0"/>
                        <a:ea typeface="Times New Roman" panose="02020603050405020304" charset="0"/>
                        <a:cs typeface="Times New Roman" panose="02020603050405020304" charset="0"/>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buNone/>
                      </a:pPr>
                      <a:r>
                        <a:rPr lang="en-US" sz="2400" b="0">
                          <a:latin typeface="Times New Roman" panose="02020603050405020304" charset="0"/>
                          <a:cs typeface="Times New Roman" panose="02020603050405020304" charset="0"/>
                        </a:rPr>
                        <a:t>Plantae</a:t>
                      </a:r>
                      <a:endParaRPr lang="en-US" sz="2400" b="0">
                        <a:latin typeface="Times New Roman" panose="02020603050405020304" charset="0"/>
                        <a:ea typeface="Times New Roman" panose="02020603050405020304" charset="0"/>
                        <a:cs typeface="Times New Roman" panose="02020603050405020304" charset="0"/>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35610">
                <a:tc>
                  <a:txBody>
                    <a:bodyPr/>
                    <a:lstStyle/>
                    <a:p>
                      <a:pPr indent="0" algn="ctr">
                        <a:buNone/>
                      </a:pPr>
                      <a:r>
                        <a:rPr lang="en-US" sz="2400" b="1">
                          <a:latin typeface="Times New Roman" panose="02020603050405020304" charset="0"/>
                          <a:cs typeface="Times New Roman" panose="02020603050405020304" charset="0"/>
                        </a:rPr>
                        <a:t>Phylum</a:t>
                      </a:r>
                      <a:endParaRPr lang="en-US" sz="2400" b="1">
                        <a:latin typeface="Times New Roman" panose="02020603050405020304" charset="0"/>
                        <a:ea typeface="Times New Roman" panose="02020603050405020304" charset="0"/>
                        <a:cs typeface="Times New Roman" panose="02020603050405020304" charset="0"/>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buNone/>
                      </a:pPr>
                      <a:r>
                        <a:rPr lang="en-US" sz="2400" b="0">
                          <a:latin typeface="Times New Roman" panose="02020603050405020304" charset="0"/>
                          <a:cs typeface="Times New Roman" panose="02020603050405020304" charset="0"/>
                        </a:rPr>
                        <a:t>Magnoliophyta</a:t>
                      </a:r>
                      <a:endParaRPr lang="en-US" sz="2400" b="0">
                        <a:latin typeface="Times New Roman" panose="02020603050405020304" charset="0"/>
                        <a:ea typeface="Times New Roman" panose="02020603050405020304" charset="0"/>
                        <a:cs typeface="Times New Roman" panose="02020603050405020304" charset="0"/>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34340">
                <a:tc>
                  <a:txBody>
                    <a:bodyPr/>
                    <a:lstStyle/>
                    <a:p>
                      <a:pPr indent="0" algn="ctr">
                        <a:buNone/>
                      </a:pPr>
                      <a:r>
                        <a:rPr lang="en-US" sz="2400" b="1">
                          <a:latin typeface="Times New Roman" panose="02020603050405020304" charset="0"/>
                          <a:cs typeface="Times New Roman" panose="02020603050405020304" charset="0"/>
                        </a:rPr>
                        <a:t>Class</a:t>
                      </a:r>
                      <a:endParaRPr lang="en-US" sz="2400" b="1">
                        <a:latin typeface="Times New Roman" panose="02020603050405020304" charset="0"/>
                        <a:ea typeface="Times New Roman" panose="02020603050405020304" charset="0"/>
                        <a:cs typeface="Times New Roman" panose="02020603050405020304" charset="0"/>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buNone/>
                      </a:pPr>
                      <a:r>
                        <a:rPr lang="en-US" sz="2400" b="0">
                          <a:latin typeface="Times New Roman" panose="02020603050405020304" charset="0"/>
                          <a:cs typeface="Times New Roman" panose="02020603050405020304" charset="0"/>
                        </a:rPr>
                        <a:t>Magnoliopsida</a:t>
                      </a:r>
                      <a:endParaRPr lang="en-US" sz="2400" b="0">
                        <a:latin typeface="Times New Roman" panose="02020603050405020304" charset="0"/>
                        <a:ea typeface="Times New Roman" panose="02020603050405020304" charset="0"/>
                        <a:cs typeface="Times New Roman" panose="02020603050405020304" charset="0"/>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34340">
                <a:tc>
                  <a:txBody>
                    <a:bodyPr/>
                    <a:lstStyle/>
                    <a:p>
                      <a:pPr indent="0" algn="ctr">
                        <a:buNone/>
                      </a:pPr>
                      <a:r>
                        <a:rPr lang="en-US" sz="2400" b="1">
                          <a:latin typeface="Times New Roman" panose="02020603050405020304" charset="0"/>
                          <a:cs typeface="Times New Roman" panose="02020603050405020304" charset="0"/>
                        </a:rPr>
                        <a:t>Order</a:t>
                      </a:r>
                      <a:endParaRPr lang="en-US" sz="2400" b="1">
                        <a:latin typeface="Times New Roman" panose="02020603050405020304" charset="0"/>
                        <a:ea typeface="Times New Roman" panose="02020603050405020304" charset="0"/>
                        <a:cs typeface="Times New Roman" panose="02020603050405020304" charset="0"/>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buNone/>
                      </a:pPr>
                      <a:r>
                        <a:rPr lang="en-US" sz="2400" b="0">
                          <a:latin typeface="Times New Roman" panose="02020603050405020304" charset="0"/>
                          <a:cs typeface="Times New Roman" panose="02020603050405020304" charset="0"/>
                        </a:rPr>
                        <a:t>Fabales</a:t>
                      </a:r>
                      <a:endParaRPr lang="en-US" sz="2400" b="0">
                        <a:latin typeface="Times New Roman" panose="02020603050405020304" charset="0"/>
                        <a:ea typeface="Times New Roman" panose="02020603050405020304" charset="0"/>
                        <a:cs typeface="Times New Roman" panose="02020603050405020304" charset="0"/>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35610">
                <a:tc>
                  <a:txBody>
                    <a:bodyPr/>
                    <a:lstStyle/>
                    <a:p>
                      <a:pPr indent="0" algn="ctr">
                        <a:buNone/>
                      </a:pPr>
                      <a:r>
                        <a:rPr lang="en-US" sz="2400" b="1">
                          <a:latin typeface="Times New Roman" panose="02020603050405020304" charset="0"/>
                          <a:cs typeface="Times New Roman" panose="02020603050405020304" charset="0"/>
                        </a:rPr>
                        <a:t>Family</a:t>
                      </a:r>
                      <a:endParaRPr lang="en-US" sz="2400" b="1">
                        <a:latin typeface="Times New Roman" panose="02020603050405020304" charset="0"/>
                        <a:ea typeface="Times New Roman" panose="02020603050405020304" charset="0"/>
                        <a:cs typeface="Times New Roman" panose="02020603050405020304" charset="0"/>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buNone/>
                      </a:pPr>
                      <a:r>
                        <a:rPr lang="en-US" sz="2400" b="0">
                          <a:latin typeface="Times New Roman" panose="02020603050405020304" charset="0"/>
                          <a:cs typeface="Times New Roman" panose="02020603050405020304" charset="0"/>
                        </a:rPr>
                        <a:t>Fabaceae</a:t>
                      </a:r>
                      <a:endParaRPr lang="en-US" sz="2400" b="0">
                        <a:latin typeface="Times New Roman" panose="02020603050405020304" charset="0"/>
                        <a:ea typeface="Times New Roman" panose="02020603050405020304" charset="0"/>
                        <a:cs typeface="Times New Roman" panose="02020603050405020304" charset="0"/>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34975">
                <a:tc>
                  <a:txBody>
                    <a:bodyPr/>
                    <a:lstStyle/>
                    <a:p>
                      <a:pPr indent="0" algn="ctr">
                        <a:buNone/>
                      </a:pPr>
                      <a:r>
                        <a:rPr lang="en-US" sz="2400" b="1">
                          <a:latin typeface="Times New Roman" panose="02020603050405020304" charset="0"/>
                          <a:cs typeface="Times New Roman" panose="02020603050405020304" charset="0"/>
                        </a:rPr>
                        <a:t>Genus</a:t>
                      </a:r>
                      <a:endParaRPr lang="en-US" sz="2400" b="1">
                        <a:latin typeface="Times New Roman" panose="02020603050405020304" charset="0"/>
                        <a:ea typeface="Times New Roman" panose="02020603050405020304" charset="0"/>
                        <a:cs typeface="Times New Roman" panose="02020603050405020304" charset="0"/>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buNone/>
                      </a:pPr>
                      <a:r>
                        <a:rPr lang="en-US" sz="2400" b="0" i="1">
                          <a:latin typeface="Times New Roman" panose="02020603050405020304" charset="0"/>
                          <a:cs typeface="Times New Roman" panose="02020603050405020304" charset="0"/>
                        </a:rPr>
                        <a:t>Glycine</a:t>
                      </a:r>
                      <a:endParaRPr lang="en-US" sz="2400" b="0" i="1">
                        <a:latin typeface="Times New Roman" panose="02020603050405020304" charset="0"/>
                        <a:ea typeface="Calibri" panose="020F0502020204030204" charset="0"/>
                        <a:cs typeface="Times New Roman" panose="02020603050405020304" charset="0"/>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34975">
                <a:tc>
                  <a:txBody>
                    <a:bodyPr/>
                    <a:lstStyle/>
                    <a:p>
                      <a:pPr indent="0" algn="ctr">
                        <a:buNone/>
                      </a:pPr>
                      <a:r>
                        <a:rPr lang="en-US" sz="2400" b="1">
                          <a:latin typeface="Times New Roman" panose="02020603050405020304" charset="0"/>
                          <a:cs typeface="Times New Roman" panose="02020603050405020304" charset="0"/>
                        </a:rPr>
                        <a:t>Species</a:t>
                      </a:r>
                      <a:endParaRPr lang="en-US" sz="2400" b="1">
                        <a:latin typeface="Times New Roman" panose="02020603050405020304" charset="0"/>
                        <a:ea typeface="Times New Roman" panose="02020603050405020304" charset="0"/>
                        <a:cs typeface="Times New Roman" panose="02020603050405020304" charset="0"/>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buNone/>
                      </a:pPr>
                      <a:r>
                        <a:rPr lang="en-US" sz="2400" b="0" i="1">
                          <a:latin typeface="Times New Roman" panose="02020603050405020304" charset="0"/>
                          <a:cs typeface="Times New Roman" panose="02020603050405020304" charset="0"/>
                        </a:rPr>
                        <a:t>Max</a:t>
                      </a:r>
                      <a:endParaRPr lang="en-US" sz="2400" b="0" i="1">
                        <a:latin typeface="Times New Roman" panose="02020603050405020304" charset="0"/>
                        <a:ea typeface="Calibri" panose="020F0502020204030204" charset="0"/>
                        <a:cs typeface="Times New Roman" panose="02020603050405020304" charset="0"/>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876300">
                <a:tc>
                  <a:txBody>
                    <a:bodyPr/>
                    <a:lstStyle/>
                    <a:p>
                      <a:pPr indent="0" algn="ctr">
                        <a:buNone/>
                      </a:pPr>
                      <a:r>
                        <a:rPr lang="en-US" sz="2400" b="1">
                          <a:latin typeface="Times New Roman" panose="02020603050405020304" charset="0"/>
                          <a:cs typeface="Times New Roman" panose="02020603050405020304" charset="0"/>
                        </a:rPr>
                        <a:t>Scientific Name</a:t>
                      </a:r>
                      <a:endParaRPr lang="en-US" sz="2400" b="1">
                        <a:latin typeface="Times New Roman" panose="02020603050405020304" charset="0"/>
                        <a:ea typeface="Times New Roman" panose="02020603050405020304" charset="0"/>
                        <a:cs typeface="Times New Roman" panose="02020603050405020304" charset="0"/>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buNone/>
                      </a:pPr>
                      <a:r>
                        <a:rPr lang="en-US" sz="2400" b="0" i="1">
                          <a:latin typeface="Times New Roman" panose="02020603050405020304" charset="0"/>
                          <a:cs typeface="Times New Roman" panose="02020603050405020304" charset="0"/>
                        </a:rPr>
                        <a:t>Glycine Max</a:t>
                      </a:r>
                      <a:endParaRPr lang="en-US" sz="2400" b="0" i="1">
                        <a:latin typeface="Times New Roman" panose="02020603050405020304" charset="0"/>
                        <a:ea typeface="Times New Roman" panose="02020603050405020304" charset="0"/>
                        <a:cs typeface="Times New Roman" panose="02020603050405020304" charset="0"/>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a:latin typeface="Times New Roman" panose="02020603050405020304" charset="0"/>
                <a:cs typeface="Times New Roman" panose="02020603050405020304" charset="0"/>
              </a:rPr>
              <a:t>Livestock feed</a:t>
            </a:r>
          </a:p>
        </p:txBody>
      </p:sp>
      <p:sp>
        <p:nvSpPr>
          <p:cNvPr id="3" name="Content Placeholder 2"/>
          <p:cNvSpPr>
            <a:spLocks noGrp="1"/>
          </p:cNvSpPr>
          <p:nvPr>
            <p:ph idx="1"/>
          </p:nvPr>
        </p:nvSpPr>
        <p:spPr/>
        <p:txBody>
          <a:bodyPr/>
          <a:lstStyle/>
          <a:p>
            <a:r>
              <a:rPr lang="en-US" sz="2400">
                <a:latin typeface="Times New Roman" panose="02020603050405020304" charset="0"/>
                <a:cs typeface="Times New Roman" panose="02020603050405020304" charset="0"/>
              </a:rPr>
              <a:t>One of the main utilizations of soybeans internationally is as livestock feed.</a:t>
            </a:r>
          </a:p>
          <a:p>
            <a:r>
              <a:rPr lang="en-US" sz="2400">
                <a:latin typeface="Times New Roman" panose="02020603050405020304" charset="0"/>
                <a:cs typeface="Times New Roman" panose="02020603050405020304" charset="0"/>
              </a:rPr>
              <a:t>Pre-dominantly in the form of soya bean meal. </a:t>
            </a:r>
          </a:p>
          <a:p>
            <a:r>
              <a:rPr lang="en-US" sz="2400">
                <a:latin typeface="Times New Roman" panose="02020603050405020304" charset="0"/>
                <a:cs typeface="Times New Roman" panose="02020603050405020304" charset="0"/>
              </a:rPr>
              <a:t>Spring grasses are more effiecient in omega-3 fatty acids, however soya is predominantly omega-6. </a:t>
            </a:r>
          </a:p>
          <a:p>
            <a:r>
              <a:rPr lang="en-US" sz="2400">
                <a:latin typeface="Times New Roman" panose="02020603050405020304" charset="0"/>
                <a:cs typeface="Times New Roman" panose="02020603050405020304" charset="0"/>
              </a:rPr>
              <a:t>The soybean hulls, that mainly composed of the outer coats of the beans removed before oil withdrawal, can also be fed to the livestock.</a:t>
            </a:r>
          </a:p>
          <a:p>
            <a:r>
              <a:rPr lang="en-US" sz="2400">
                <a:latin typeface="Times New Roman" panose="02020603050405020304" charset="0"/>
                <a:cs typeface="Times New Roman" panose="02020603050405020304" charset="0"/>
              </a:rPr>
              <a:t>Whole soybean seeds can also be used for animal feed.</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smtClean="0">
                <a:latin typeface="Times New Roman" panose="02020603050405020304" charset="0"/>
                <a:cs typeface="Times New Roman" panose="02020603050405020304" charset="0"/>
              </a:rPr>
              <a:t>Other Uses</a:t>
            </a:r>
            <a:endParaRPr lang="en-US" sz="3200" dirty="0" smtClean="0">
              <a:latin typeface="Times New Roman" panose="02020603050405020304" charset="0"/>
              <a:cs typeface="Times New Roman" panose="02020603050405020304" charset="0"/>
            </a:endParaRPr>
          </a:p>
        </p:txBody>
      </p:sp>
      <p:sp>
        <p:nvSpPr>
          <p:cNvPr id="3" name="Content Placeholder 2"/>
          <p:cNvSpPr>
            <a:spLocks noGrp="1"/>
          </p:cNvSpPr>
          <p:nvPr>
            <p:ph idx="1"/>
          </p:nvPr>
        </p:nvSpPr>
        <p:spPr/>
        <p:txBody>
          <a:bodyPr/>
          <a:lstStyle/>
          <a:p>
            <a:r>
              <a:rPr lang="en-US" sz="2400">
                <a:latin typeface="Times New Roman" panose="02020603050405020304" charset="0"/>
                <a:cs typeface="Times New Roman" panose="02020603050405020304" charset="0"/>
                <a:sym typeface="+mn-ea"/>
              </a:rPr>
              <a:t>Soybean is appreciated for its high (38–45%) protein contents as well as its high (approximately 20%) oil content.</a:t>
            </a:r>
            <a:endParaRPr lang="en-US" sz="2400">
              <a:latin typeface="Times New Roman" panose="02020603050405020304" charset="0"/>
              <a:cs typeface="Times New Roman" panose="02020603050405020304" charset="0"/>
            </a:endParaRPr>
          </a:p>
          <a:p>
            <a:r>
              <a:rPr lang="en-US" sz="2400">
                <a:latin typeface="Times New Roman" panose="02020603050405020304" charset="0"/>
                <a:cs typeface="Times New Roman" panose="02020603050405020304" charset="0"/>
                <a:sym typeface="+mn-ea"/>
              </a:rPr>
              <a:t>Soybean products are primarily utilized in the diets feed to poultry, livestock, and other domesticated animals.</a:t>
            </a:r>
            <a:endParaRPr lang="en-US" sz="2400">
              <a:latin typeface="Times New Roman" panose="02020603050405020304" charset="0"/>
              <a:cs typeface="Times New Roman" panose="02020603050405020304" charset="0"/>
            </a:endParaRPr>
          </a:p>
          <a:p>
            <a:r>
              <a:rPr lang="en-US" sz="2400" dirty="0">
                <a:latin typeface="Times New Roman" panose="02020603050405020304" charset="0"/>
                <a:cs typeface="Times New Roman" panose="02020603050405020304" charset="0"/>
              </a:rPr>
              <a:t>Soya protein also contains the comparatively high concentrations of arginine which is required in poultry diets.</a:t>
            </a:r>
          </a:p>
          <a:p>
            <a:r>
              <a:rPr lang="en-US" sz="2400" dirty="0">
                <a:latin typeface="Times New Roman" panose="02020603050405020304" charset="0"/>
                <a:cs typeface="Times New Roman" panose="02020603050405020304" charset="0"/>
              </a:rPr>
              <a:t>The oil is used as an ingredient in paints, adhesives, fertilizers, sizing for cloth, linoleum backing, and fire-extinguisher fluids.</a:t>
            </a:r>
          </a:p>
          <a:p>
            <a:r>
              <a:rPr lang="en-US" sz="2400" dirty="0">
                <a:latin typeface="Times New Roman" panose="02020603050405020304" charset="0"/>
                <a:cs typeface="Times New Roman" panose="02020603050405020304" charset="0"/>
              </a:rPr>
              <a:t>Soybeans contain no starch, they are a good source of protein for diabetics.</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2597785"/>
            <a:ext cx="10972800" cy="4525963"/>
          </a:xfrm>
        </p:spPr>
        <p:txBody>
          <a:bodyPr/>
          <a:lstStyle/>
          <a:p>
            <a:pPr marL="0" indent="0" algn="ctr">
              <a:buNone/>
            </a:pPr>
            <a:r>
              <a:rPr lang="en-US" sz="4400">
                <a:latin typeface="Times New Roman" panose="02020603050405020304" charset="0"/>
                <a:cs typeface="Times New Roman" panose="02020603050405020304" charset="0"/>
              </a:rPr>
              <a:t>Thanks for your attention...!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2400">
                <a:latin typeface="Times New Roman" panose="02020603050405020304" charset="0"/>
                <a:cs typeface="Times New Roman" panose="02020603050405020304" charset="0"/>
              </a:rPr>
              <a:t>Cont...</a:t>
            </a:r>
          </a:p>
        </p:txBody>
      </p:sp>
      <p:pic>
        <p:nvPicPr>
          <p:cNvPr id="4" name="Picture 1"/>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561465" y="2399030"/>
            <a:ext cx="8498840" cy="2060575"/>
          </a:xfrm>
          <a:prstGeom prst="rect">
            <a:avLst/>
          </a:prstGeom>
        </p:spPr>
      </p:pic>
      <p:sp>
        <p:nvSpPr>
          <p:cNvPr id="5" name="Content Placeholder 4"/>
          <p:cNvSpPr>
            <a:spLocks noGrp="1"/>
          </p:cNvSpPr>
          <p:nvPr>
            <p:ph sz="half" idx="2"/>
          </p:nvPr>
        </p:nvSpPr>
        <p:spPr>
          <a:xfrm>
            <a:off x="6197600" y="1600200"/>
            <a:ext cx="5384800" cy="4525963"/>
          </a:xfrm>
        </p:spPr>
        <p:txBody>
          <a:bodyPr/>
          <a:lstStyle/>
          <a:p>
            <a:pPr marL="0" indent="0">
              <a:buNone/>
            </a:pPr>
            <a:r>
              <a:rPr lang="en-US"/>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2400">
                <a:latin typeface="Times New Roman" panose="02020603050405020304" charset="0"/>
                <a:cs typeface="Times New Roman" panose="02020603050405020304" charset="0"/>
              </a:rPr>
              <a:t>Cont...</a:t>
            </a:r>
          </a:p>
        </p:txBody>
      </p:sp>
      <p:sp>
        <p:nvSpPr>
          <p:cNvPr id="3" name="Content Placeholder 2"/>
          <p:cNvSpPr>
            <a:spLocks noGrp="1"/>
          </p:cNvSpPr>
          <p:nvPr>
            <p:ph idx="1"/>
          </p:nvPr>
        </p:nvSpPr>
        <p:spPr/>
        <p:txBody>
          <a:bodyPr>
            <a:normAutofit/>
          </a:bodyPr>
          <a:lstStyle/>
          <a:p>
            <a:pPr marL="0" indent="0">
              <a:buNone/>
            </a:pPr>
            <a:endParaRPr lang="en-US" sz="2400" dirty="0" smtClean="0">
              <a:latin typeface="Times New Roman" panose="02020603050405020304" charset="0"/>
              <a:cs typeface="Times New Roman" panose="02020603050405020304" charset="0"/>
              <a:sym typeface="+mn-ea"/>
            </a:endParaRPr>
          </a:p>
          <a:p>
            <a:pPr marL="0" indent="0">
              <a:buNone/>
            </a:pPr>
            <a:endParaRPr lang="en-US" sz="2400" dirty="0" smtClean="0">
              <a:latin typeface="Times New Roman" panose="02020603050405020304" charset="0"/>
              <a:cs typeface="Times New Roman" panose="02020603050405020304" charset="0"/>
            </a:endParaRPr>
          </a:p>
          <a:p>
            <a:r>
              <a:rPr lang="en-US" sz="2400" dirty="0" smtClean="0">
                <a:latin typeface="Times New Roman" panose="02020603050405020304" charset="0"/>
                <a:cs typeface="Times New Roman" panose="02020603050405020304" charset="0"/>
                <a:sym typeface="+mn-ea"/>
              </a:rPr>
              <a:t>Two subgenera, </a:t>
            </a:r>
            <a:r>
              <a:rPr lang="en-US" sz="2400" dirty="0" err="1" smtClean="0">
                <a:latin typeface="Times New Roman" panose="02020603050405020304" charset="0"/>
                <a:cs typeface="Times New Roman" panose="02020603050405020304" charset="0"/>
                <a:sym typeface="+mn-ea"/>
              </a:rPr>
              <a:t>Glycine</a:t>
            </a:r>
            <a:r>
              <a:rPr lang="en-US" sz="2400" dirty="0" smtClean="0">
                <a:latin typeface="Times New Roman" panose="02020603050405020304" charset="0"/>
                <a:cs typeface="Times New Roman" panose="02020603050405020304" charset="0"/>
                <a:sym typeface="+mn-ea"/>
              </a:rPr>
              <a:t> (perennials) and </a:t>
            </a:r>
            <a:r>
              <a:rPr lang="en-US" sz="2400" dirty="0" err="1" smtClean="0">
                <a:latin typeface="Times New Roman" panose="02020603050405020304" charset="0"/>
                <a:cs typeface="Times New Roman" panose="02020603050405020304" charset="0"/>
                <a:sym typeface="+mn-ea"/>
              </a:rPr>
              <a:t>Soja</a:t>
            </a:r>
            <a:r>
              <a:rPr lang="en-US" sz="2400" dirty="0" smtClean="0">
                <a:latin typeface="Times New Roman" panose="02020603050405020304" charset="0"/>
                <a:cs typeface="Times New Roman" panose="02020603050405020304" charset="0"/>
                <a:sym typeface="+mn-ea"/>
              </a:rPr>
              <a:t> (annuals). </a:t>
            </a:r>
            <a:endParaRPr lang="en-US" sz="2400" dirty="0" smtClean="0">
              <a:latin typeface="Times New Roman" panose="02020603050405020304" charset="0"/>
              <a:cs typeface="Times New Roman" panose="02020603050405020304" charset="0"/>
            </a:endParaRPr>
          </a:p>
          <a:p>
            <a:r>
              <a:rPr lang="en-US" sz="2400" dirty="0" smtClean="0">
                <a:latin typeface="Times New Roman" panose="02020603050405020304" charset="0"/>
                <a:cs typeface="Times New Roman" panose="02020603050405020304" charset="0"/>
                <a:sym typeface="+mn-ea"/>
              </a:rPr>
              <a:t>The subgenus </a:t>
            </a:r>
            <a:r>
              <a:rPr lang="en-US" sz="2400" dirty="0" err="1" smtClean="0">
                <a:latin typeface="Times New Roman" panose="02020603050405020304" charset="0"/>
                <a:cs typeface="Times New Roman" panose="02020603050405020304" charset="0"/>
                <a:sym typeface="+mn-ea"/>
              </a:rPr>
              <a:t>Soja</a:t>
            </a:r>
            <a:r>
              <a:rPr lang="en-US" sz="2400" dirty="0" smtClean="0">
                <a:latin typeface="Times New Roman" panose="02020603050405020304" charset="0"/>
                <a:cs typeface="Times New Roman" panose="02020603050405020304" charset="0"/>
                <a:sym typeface="+mn-ea"/>
              </a:rPr>
              <a:t> includes the cultivated soybean,</a:t>
            </a:r>
          </a:p>
          <a:p>
            <a:r>
              <a:rPr lang="en-US" sz="2400" i="1" dirty="0" smtClean="0">
                <a:latin typeface="Times New Roman" panose="02020603050405020304" charset="0"/>
                <a:cs typeface="Times New Roman" panose="02020603050405020304" charset="0"/>
                <a:sym typeface="+mn-ea"/>
              </a:rPr>
              <a:t>Glycine max</a:t>
            </a:r>
            <a:r>
              <a:rPr lang="en-US" sz="2400" dirty="0" smtClean="0">
                <a:latin typeface="Times New Roman" panose="02020603050405020304" charset="0"/>
                <a:cs typeface="Times New Roman" panose="02020603050405020304" charset="0"/>
                <a:sym typeface="+mn-ea"/>
              </a:rPr>
              <a:t> L. (2n = 2x = 40), the cultivated soybean.</a:t>
            </a:r>
          </a:p>
          <a:p>
            <a:r>
              <a:rPr lang="en-US" sz="2400">
                <a:latin typeface="Times New Roman" panose="02020603050405020304" charset="0"/>
                <a:cs typeface="Times New Roman" panose="02020603050405020304" charset="0"/>
              </a:rPr>
              <a:t> </a:t>
            </a:r>
            <a:r>
              <a:rPr lang="en-US" sz="2400" i="1">
                <a:latin typeface="Times New Roman" panose="02020603050405020304" charset="0"/>
                <a:cs typeface="Times New Roman" panose="02020603050405020304" charset="0"/>
              </a:rPr>
              <a:t>Glycine soja</a:t>
            </a:r>
            <a:r>
              <a:rPr lang="en-US" sz="2400">
                <a:latin typeface="Times New Roman" panose="02020603050405020304" charset="0"/>
                <a:cs typeface="Times New Roman" panose="02020603050405020304" charset="0"/>
              </a:rPr>
              <a:t> L.  (2n = 2x = 40), a wild species.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a:latin typeface="Times New Roman" panose="02020603050405020304" charset="0"/>
                <a:cs typeface="Times New Roman" panose="02020603050405020304" charset="0"/>
              </a:rPr>
              <a:t>Nutritional Value</a:t>
            </a:r>
          </a:p>
        </p:txBody>
      </p:sp>
      <p:graphicFrame>
        <p:nvGraphicFramePr>
          <p:cNvPr id="4" name="Content Placeholder 3"/>
          <p:cNvGraphicFramePr>
            <a:graphicFrameLocks noGrp="1"/>
          </p:cNvGraphicFramePr>
          <p:nvPr>
            <p:ph idx="1"/>
          </p:nvPr>
        </p:nvGraphicFramePr>
        <p:xfrm>
          <a:off x="609600" y="2494915"/>
          <a:ext cx="11508105" cy="3657600"/>
        </p:xfrm>
        <a:graphic>
          <a:graphicData uri="http://schemas.openxmlformats.org/drawingml/2006/table">
            <a:tbl>
              <a:tblPr firstRow="1" bandRow="1">
                <a:tableStyleId>{5940675A-B579-460E-94D1-54222C63F5DA}</a:tableStyleId>
              </a:tblPr>
              <a:tblGrid>
                <a:gridCol w="1875155"/>
                <a:gridCol w="1287780"/>
                <a:gridCol w="2015490"/>
                <a:gridCol w="1325880"/>
                <a:gridCol w="2639695"/>
                <a:gridCol w="2364105"/>
              </a:tblGrid>
              <a:tr h="1097280">
                <a:tc>
                  <a:txBody>
                    <a:bodyPr/>
                    <a:lstStyle/>
                    <a:p>
                      <a:pPr indent="0">
                        <a:buNone/>
                      </a:pPr>
                      <a:r>
                        <a:rPr lang="en-US" sz="2400" b="1">
                          <a:latin typeface="Times New Roman" panose="02020603050405020304" charset="0"/>
                          <a:ea typeface="Calibri" panose="020F0502020204030204" charset="0"/>
                          <a:cs typeface="Times New Roman" panose="02020603050405020304" charset="0"/>
                        </a:rPr>
                        <a:t>Energy</a:t>
                      </a: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r>
                        <a:rPr lang="en-US" sz="2400" b="0">
                          <a:latin typeface="Times New Roman" panose="02020603050405020304" charset="0"/>
                          <a:cs typeface="Times New Roman" panose="02020603050405020304" charset="0"/>
                        </a:rPr>
                        <a:t>1,866 kJ (446 kcal)</a:t>
                      </a:r>
                      <a:endParaRPr lang="en-US" sz="2400" b="0">
                        <a:latin typeface="Times New Roman" panose="02020603050405020304" charset="0"/>
                        <a:ea typeface="Times New Roman" panose="02020603050405020304" charset="0"/>
                        <a:cs typeface="Times New Roman" panose="02020603050405020304" charset="0"/>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r>
                        <a:rPr lang="en-US" sz="2400" b="1">
                          <a:latin typeface="Times New Roman" panose="02020603050405020304" charset="0"/>
                          <a:ea typeface="Calibri" panose="020F0502020204030204" charset="0"/>
                          <a:cs typeface="Times New Roman" panose="02020603050405020304" charset="0"/>
                        </a:rPr>
                        <a:t>Fat</a:t>
                      </a: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r>
                        <a:rPr lang="en-US" sz="2400" b="0">
                          <a:latin typeface="Times New Roman" panose="02020603050405020304" charset="0"/>
                          <a:cs typeface="Times New Roman" panose="02020603050405020304" charset="0"/>
                        </a:rPr>
                        <a:t>19.94 g</a:t>
                      </a:r>
                      <a:endParaRPr lang="en-US" sz="2400" b="0">
                        <a:latin typeface="Times New Roman" panose="02020603050405020304" charset="0"/>
                        <a:ea typeface="Times New Roman" panose="02020603050405020304" charset="0"/>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r>
                        <a:rPr lang="en-US" sz="2400" b="1">
                          <a:latin typeface="Times New Roman" panose="02020603050405020304" charset="0"/>
                          <a:cs typeface="Times New Roman" panose="02020603050405020304" charset="0"/>
                        </a:rPr>
                        <a:t>Other constituents</a:t>
                      </a:r>
                      <a:endParaRPr lang="en-US" sz="2400" b="1">
                        <a:latin typeface="Times New Roman" panose="02020603050405020304" charset="0"/>
                        <a:ea typeface="Times New Roman" panose="02020603050405020304" charset="0"/>
                        <a:cs typeface="Times New Roman" panose="02020603050405020304" charset="0"/>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r>
                        <a:rPr lang="en-US" sz="2400" b="1">
                          <a:latin typeface="Times New Roman" panose="02020603050405020304" charset="0"/>
                          <a:cs typeface="Times New Roman" panose="02020603050405020304" charset="0"/>
                        </a:rPr>
                        <a:t>Quantity</a:t>
                      </a:r>
                      <a:endParaRPr lang="en-US" sz="2400" b="1">
                        <a:latin typeface="Times New Roman" panose="02020603050405020304" charset="0"/>
                        <a:ea typeface="Times New Roman" panose="02020603050405020304" charset="0"/>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731520">
                <a:tc>
                  <a:txBody>
                    <a:bodyPr/>
                    <a:lstStyle/>
                    <a:p>
                      <a:pPr indent="0">
                        <a:buNone/>
                      </a:pPr>
                      <a:r>
                        <a:rPr lang="en-US" sz="2400" b="1">
                          <a:latin typeface="Times New Roman" panose="02020603050405020304" charset="0"/>
                          <a:ea typeface="Calibri" panose="020F0502020204030204" charset="0"/>
                          <a:cs typeface="Times New Roman" panose="02020603050405020304" charset="0"/>
                        </a:rPr>
                        <a:t>Carbohhydrates</a:t>
                      </a: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r>
                        <a:rPr lang="en-US" sz="2400" b="0">
                          <a:latin typeface="Times New Roman" panose="02020603050405020304" charset="0"/>
                          <a:cs typeface="Times New Roman" panose="02020603050405020304" charset="0"/>
                        </a:rPr>
                        <a:t>30.16 g</a:t>
                      </a:r>
                      <a:endParaRPr lang="en-US" sz="2400" b="0">
                        <a:latin typeface="Times New Roman" panose="02020603050405020304" charset="0"/>
                        <a:ea typeface="Times New Roman" panose="02020603050405020304" charset="0"/>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r>
                        <a:rPr lang="en-US" sz="2400" b="0">
                          <a:latin typeface="Times New Roman" panose="02020603050405020304" charset="0"/>
                          <a:ea typeface="Calibri" panose="020F0502020204030204" charset="0"/>
                          <a:cs typeface="Times New Roman" panose="02020603050405020304" charset="0"/>
                        </a:rPr>
                        <a:t>Saturated</a:t>
                      </a: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r>
                        <a:rPr lang="en-US" sz="2400" b="0">
                          <a:latin typeface="Times New Roman" panose="02020603050405020304" charset="0"/>
                          <a:cs typeface="Times New Roman" panose="02020603050405020304" charset="0"/>
                        </a:rPr>
                        <a:t>2.884 g</a:t>
                      </a:r>
                      <a:endParaRPr lang="en-US" sz="2400" b="0">
                        <a:latin typeface="Times New Roman" panose="02020603050405020304" charset="0"/>
                        <a:ea typeface="Times New Roman" panose="02020603050405020304" charset="0"/>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r>
                        <a:rPr lang="en-US" sz="2400" b="0">
                          <a:latin typeface="Times New Roman" panose="02020603050405020304" charset="0"/>
                          <a:cs typeface="Times New Roman" panose="02020603050405020304" charset="0"/>
                        </a:rPr>
                        <a:t>Water</a:t>
                      </a:r>
                      <a:endParaRPr lang="en-US" sz="2400" b="0">
                        <a:latin typeface="Times New Roman" panose="02020603050405020304" charset="0"/>
                        <a:ea typeface="Times New Roman" panose="02020603050405020304" charset="0"/>
                        <a:cs typeface="Times New Roman" panose="02020603050405020304" charset="0"/>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r>
                        <a:rPr lang="en-US" sz="2400" b="0">
                          <a:latin typeface="Times New Roman" panose="02020603050405020304" charset="0"/>
                          <a:cs typeface="Times New Roman" panose="02020603050405020304" charset="0"/>
                        </a:rPr>
                        <a:t>8.54 g</a:t>
                      </a:r>
                      <a:endParaRPr lang="en-US" sz="2400" b="0">
                        <a:latin typeface="Times New Roman" panose="02020603050405020304" charset="0"/>
                        <a:ea typeface="Times New Roman" panose="02020603050405020304" charset="0"/>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731520">
                <a:tc>
                  <a:txBody>
                    <a:bodyPr/>
                    <a:lstStyle/>
                    <a:p>
                      <a:pPr indent="0">
                        <a:buNone/>
                      </a:pPr>
                      <a:r>
                        <a:rPr lang="en-US" sz="2400" b="1">
                          <a:latin typeface="Times New Roman" panose="02020603050405020304" charset="0"/>
                          <a:ea typeface="Calibri" panose="020F0502020204030204" charset="0"/>
                          <a:cs typeface="Times New Roman" panose="02020603050405020304" charset="0"/>
                        </a:rPr>
                        <a:t>Sugar</a:t>
                      </a: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r>
                        <a:rPr lang="en-US" sz="2400" b="0">
                          <a:latin typeface="Times New Roman" panose="02020603050405020304" charset="0"/>
                          <a:cs typeface="Times New Roman" panose="02020603050405020304" charset="0"/>
                        </a:rPr>
                        <a:t>7.33 g</a:t>
                      </a:r>
                      <a:endParaRPr lang="en-US" sz="2400" b="0">
                        <a:latin typeface="Times New Roman" panose="02020603050405020304" charset="0"/>
                        <a:ea typeface="Times New Roman" panose="02020603050405020304" charset="0"/>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r>
                        <a:rPr lang="en-US" sz="2400" b="0">
                          <a:latin typeface="Times New Roman" panose="02020603050405020304" charset="0"/>
                          <a:ea typeface="Calibri" panose="020F0502020204030204" charset="0"/>
                          <a:cs typeface="Times New Roman" panose="02020603050405020304" charset="0"/>
                        </a:rPr>
                        <a:t>Mono-saturated</a:t>
                      </a: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r>
                        <a:rPr lang="en-US" sz="2400" b="0">
                          <a:latin typeface="Times New Roman" panose="02020603050405020304" charset="0"/>
                          <a:cs typeface="Times New Roman" panose="02020603050405020304" charset="0"/>
                        </a:rPr>
                        <a:t>4.404 g</a:t>
                      </a:r>
                      <a:endParaRPr lang="en-US" sz="2400" b="0">
                        <a:latin typeface="Times New Roman" panose="02020603050405020304" charset="0"/>
                        <a:ea typeface="Times New Roman" panose="02020603050405020304" charset="0"/>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r>
                        <a:rPr lang="en-US" sz="2400" b="0">
                          <a:latin typeface="Times New Roman" panose="02020603050405020304" charset="0"/>
                          <a:ea typeface="Calibri" panose="020F0502020204030204" charset="0"/>
                          <a:cs typeface="Times New Roman" panose="02020603050405020304" charset="0"/>
                        </a:rPr>
                        <a:t>Cholestrol</a:t>
                      </a: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r>
                        <a:rPr lang="en-US" sz="2400" b="0">
                          <a:latin typeface="Times New Roman" panose="02020603050405020304" charset="0"/>
                          <a:cs typeface="Times New Roman" panose="02020603050405020304" charset="0"/>
                        </a:rPr>
                        <a:t>0 mg</a:t>
                      </a:r>
                      <a:endParaRPr lang="en-US" sz="2400" b="0">
                        <a:latin typeface="Times New Roman" panose="02020603050405020304" charset="0"/>
                        <a:ea typeface="Times New Roman" panose="02020603050405020304" charset="0"/>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097280">
                <a:tc>
                  <a:txBody>
                    <a:bodyPr/>
                    <a:lstStyle/>
                    <a:p>
                      <a:pPr indent="0">
                        <a:buNone/>
                      </a:pPr>
                      <a:r>
                        <a:rPr lang="en-US" sz="2400" b="1">
                          <a:latin typeface="Times New Roman" panose="02020603050405020304" charset="0"/>
                          <a:ea typeface="Calibri" panose="020F0502020204030204" charset="0"/>
                          <a:cs typeface="Times New Roman" panose="02020603050405020304" charset="0"/>
                        </a:rPr>
                        <a:t>Dietary Fibre</a:t>
                      </a: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r>
                        <a:rPr lang="en-US" sz="2400" b="0">
                          <a:latin typeface="Times New Roman" panose="02020603050405020304" charset="0"/>
                          <a:cs typeface="Times New Roman" panose="02020603050405020304" charset="0"/>
                        </a:rPr>
                        <a:t>9.3 g</a:t>
                      </a:r>
                      <a:endParaRPr lang="en-US" sz="2400" b="0">
                        <a:latin typeface="Times New Roman" panose="02020603050405020304" charset="0"/>
                        <a:ea typeface="Times New Roman" panose="02020603050405020304" charset="0"/>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r>
                        <a:rPr lang="en-US" sz="2400" b="0">
                          <a:latin typeface="Times New Roman" panose="02020603050405020304" charset="0"/>
                          <a:ea typeface="Calibri" panose="020F0502020204030204" charset="0"/>
                          <a:cs typeface="Times New Roman" panose="02020603050405020304" charset="0"/>
                        </a:rPr>
                        <a:t>Polysaturated</a:t>
                      </a:r>
                    </a:p>
                    <a:p>
                      <a:pPr indent="0">
                        <a:buNone/>
                      </a:pPr>
                      <a:r>
                        <a:rPr lang="en-US" sz="2400" b="0">
                          <a:latin typeface="Times New Roman" panose="02020603050405020304" charset="0"/>
                          <a:ea typeface="Calibri" panose="020F0502020204030204" charset="0"/>
                          <a:cs typeface="Times New Roman" panose="02020603050405020304" charset="0"/>
                        </a:rPr>
                        <a:t>Omega 3</a:t>
                      </a:r>
                    </a:p>
                    <a:p>
                      <a:pPr indent="0">
                        <a:buNone/>
                      </a:pPr>
                      <a:r>
                        <a:rPr lang="en-US" sz="2400" b="0">
                          <a:latin typeface="Times New Roman" panose="02020603050405020304" charset="0"/>
                          <a:ea typeface="Calibri" panose="020F0502020204030204" charset="0"/>
                          <a:cs typeface="Times New Roman" panose="02020603050405020304" charset="0"/>
                        </a:rPr>
                        <a:t>Omega 6</a:t>
                      </a: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r>
                        <a:rPr lang="en-US" sz="2400" b="0">
                          <a:latin typeface="Times New Roman" panose="02020603050405020304" charset="0"/>
                          <a:cs typeface="Times New Roman" panose="02020603050405020304" charset="0"/>
                        </a:rPr>
                        <a:t>11.255 g</a:t>
                      </a:r>
                    </a:p>
                    <a:p>
                      <a:pPr indent="0">
                        <a:buNone/>
                      </a:pPr>
                      <a:r>
                        <a:rPr lang="en-US" sz="2400" b="0">
                          <a:latin typeface="Times New Roman" panose="02020603050405020304" charset="0"/>
                          <a:cs typeface="Times New Roman" panose="02020603050405020304" charset="0"/>
                        </a:rPr>
                        <a:t>1.330 g</a:t>
                      </a:r>
                    </a:p>
                    <a:p>
                      <a:pPr indent="0">
                        <a:buNone/>
                      </a:pPr>
                      <a:r>
                        <a:rPr lang="en-US" sz="2400" b="0">
                          <a:latin typeface="Times New Roman" panose="02020603050405020304" charset="0"/>
                          <a:cs typeface="Times New Roman" panose="02020603050405020304" charset="0"/>
                        </a:rPr>
                        <a:t>9.925 g</a:t>
                      </a:r>
                      <a:endParaRPr lang="en-US" sz="2400" b="0">
                        <a:latin typeface="Times New Roman" panose="02020603050405020304" charset="0"/>
                        <a:ea typeface="Times New Roman" panose="02020603050405020304" charset="0"/>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endParaRPr lang="en-US" sz="2400" b="0">
                        <a:latin typeface="Times New Roman" panose="02020603050405020304" charset="0"/>
                        <a:ea typeface="Times New Roman" panose="02020603050405020304" charset="0"/>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endParaRPr lang="en-US" sz="2400" b="0">
                        <a:latin typeface="Times New Roman" panose="02020603050405020304" charset="0"/>
                        <a:ea typeface="Times New Roman" panose="02020603050405020304" charset="0"/>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
        <p:nvSpPr>
          <p:cNvPr id="7" name="Text Box 6"/>
          <p:cNvSpPr txBox="1"/>
          <p:nvPr/>
        </p:nvSpPr>
        <p:spPr>
          <a:xfrm>
            <a:off x="1868170" y="1664335"/>
            <a:ext cx="9018905" cy="460375"/>
          </a:xfrm>
          <a:prstGeom prst="rect">
            <a:avLst/>
          </a:prstGeom>
          <a:noFill/>
          <a:ln w="9525">
            <a:noFill/>
          </a:ln>
        </p:spPr>
        <p:txBody>
          <a:bodyPr wrap="square">
            <a:spAutoFit/>
          </a:bodyPr>
          <a:lstStyle/>
          <a:p>
            <a:pPr indent="0"/>
            <a:r>
              <a:rPr lang="en-US" sz="2400">
                <a:latin typeface="Times New Roman" panose="02020603050405020304" charset="0"/>
              </a:rPr>
              <a:t>Soybean, mature seeds, raw, Nutritional value per 100 g (3.5 oz)</a:t>
            </a:r>
            <a:endParaRPr lang="en-US" sz="24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a:latin typeface="Times New Roman" panose="02020603050405020304" charset="0"/>
                <a:cs typeface="Times New Roman" panose="02020603050405020304" charset="0"/>
                <a:sym typeface="+mn-ea"/>
              </a:rPr>
              <a:t>Morphology and Anatomy</a:t>
            </a:r>
          </a:p>
        </p:txBody>
      </p:sp>
      <p:sp>
        <p:nvSpPr>
          <p:cNvPr id="3" name="Content Placeholder 2"/>
          <p:cNvSpPr>
            <a:spLocks noGrp="1"/>
          </p:cNvSpPr>
          <p:nvPr>
            <p:ph idx="1"/>
          </p:nvPr>
        </p:nvSpPr>
        <p:spPr/>
        <p:txBody>
          <a:bodyPr/>
          <a:lstStyle/>
          <a:p>
            <a:pPr marL="0" indent="0">
              <a:buNone/>
            </a:pPr>
            <a:r>
              <a:rPr lang="en-US" sz="2400">
                <a:latin typeface="Times New Roman" panose="02020603050405020304" charset="0"/>
                <a:cs typeface="Times New Roman" panose="02020603050405020304" charset="0"/>
              </a:rPr>
              <a:t> </a:t>
            </a:r>
          </a:p>
          <a:p>
            <a:r>
              <a:rPr lang="en-US" sz="2400">
                <a:latin typeface="Times New Roman" panose="02020603050405020304" charset="0"/>
                <a:cs typeface="Times New Roman" panose="02020603050405020304" charset="0"/>
              </a:rPr>
              <a:t>The external type embrace indeterminate, determinate and semi-determinate morphological growth habits. </a:t>
            </a:r>
          </a:p>
          <a:p>
            <a:r>
              <a:rPr lang="en-US" sz="2400">
                <a:latin typeface="Times New Roman" panose="02020603050405020304" charset="0"/>
                <a:cs typeface="Times New Roman" panose="02020603050405020304" charset="0"/>
              </a:rPr>
              <a:t>Soybean plants with determinate-growth terminate their vegetative growth-stage throughout the onset of the reproductive-phase. </a:t>
            </a:r>
          </a:p>
          <a:p>
            <a:r>
              <a:rPr lang="en-US" sz="2400">
                <a:latin typeface="Times New Roman" panose="02020603050405020304" charset="0"/>
                <a:cs typeface="Times New Roman" panose="02020603050405020304" charset="0"/>
                <a:sym typeface="+mn-ea"/>
              </a:rPr>
              <a:t>In distinction, indeterminate varieties continue growing even throughout flower setting and efflorescence. </a:t>
            </a:r>
            <a:endParaRPr lang="en-US" sz="2400">
              <a:latin typeface="Times New Roman" panose="02020603050405020304" charset="0"/>
              <a:cs typeface="Times New Roman" panose="02020603050405020304" charset="0"/>
            </a:endParaRPr>
          </a:p>
        </p:txBody>
      </p:sp>
    </p:spTree>
  </p:cSld>
  <p:clrMapOvr>
    <a:masterClrMapping/>
  </p:clrMapOvr>
</p:sld>
</file>

<file path=ppt/theme/theme1.xml><?xml version="1.0" encoding="utf-8"?>
<a:theme xmlns:a="http://schemas.openxmlformats.org/drawingml/2006/main" name="Business Cooperate">
  <a:themeElements>
    <a:clrScheme name="Business Cooper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usiness Cooperate">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Business Cooper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usiness Cooper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usiness Cooper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usiness Cooper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usiness Cooper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usiness Cooper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usiness Cooper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usiness Cooper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usiness Cooper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usiness Cooper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usiness Cooper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usiness Cooper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3190</Words>
  <Application>Microsoft Office PowerPoint</Application>
  <PresentationFormat>Widescreen</PresentationFormat>
  <Paragraphs>304</Paragraphs>
  <Slides>52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52</vt:i4>
      </vt:variant>
    </vt:vector>
  </HeadingPairs>
  <TitlesOfParts>
    <vt:vector size="57" baseType="lpstr">
      <vt:lpstr>SimSun</vt:lpstr>
      <vt:lpstr>Arial</vt:lpstr>
      <vt:lpstr>Calibri</vt:lpstr>
      <vt:lpstr>Times New Roman</vt:lpstr>
      <vt:lpstr>Business Cooperate</vt:lpstr>
      <vt:lpstr>Soybean  (Glycine max)</vt:lpstr>
      <vt:lpstr>Introduction</vt:lpstr>
      <vt:lpstr>Cont...</vt:lpstr>
      <vt:lpstr>Cont…</vt:lpstr>
      <vt:lpstr>Botanical Classification</vt:lpstr>
      <vt:lpstr>Cont...</vt:lpstr>
      <vt:lpstr>Cont...</vt:lpstr>
      <vt:lpstr>Nutritional Value</vt:lpstr>
      <vt:lpstr>Morphology and Anatomy</vt:lpstr>
      <vt:lpstr>Cont....</vt:lpstr>
      <vt:lpstr>Cont...</vt:lpstr>
      <vt:lpstr>Cont...</vt:lpstr>
      <vt:lpstr>PowerPoint Presentation</vt:lpstr>
      <vt:lpstr>Morphological Stages</vt:lpstr>
      <vt:lpstr> 1. Germination</vt:lpstr>
      <vt:lpstr>2. Maturation</vt:lpstr>
      <vt:lpstr>Cont...</vt:lpstr>
      <vt:lpstr>Flowering and Pollination </vt:lpstr>
      <vt:lpstr>Cont...</vt:lpstr>
      <vt:lpstr>PowerPoint Presentation</vt:lpstr>
      <vt:lpstr>Plant Types</vt:lpstr>
      <vt:lpstr>Cont...</vt:lpstr>
      <vt:lpstr>Breeding Objectives</vt:lpstr>
      <vt:lpstr>Seed Yield</vt:lpstr>
      <vt:lpstr>Maturity for the Area of Production</vt:lpstr>
      <vt:lpstr>Resistance to Lodging and Shattering</vt:lpstr>
      <vt:lpstr>Cont...</vt:lpstr>
      <vt:lpstr>Breeding Methods</vt:lpstr>
      <vt:lpstr>Introduction and Germplasm Assembly</vt:lpstr>
      <vt:lpstr>Cont...</vt:lpstr>
      <vt:lpstr>Selection as a Breeding Method</vt:lpstr>
      <vt:lpstr>Hybridization as a Breeding Method</vt:lpstr>
      <vt:lpstr>Cont...</vt:lpstr>
      <vt:lpstr>The Backcross</vt:lpstr>
      <vt:lpstr>Cont...</vt:lpstr>
      <vt:lpstr>Breeding for Stress Environments</vt:lpstr>
      <vt:lpstr>Disease Resistance</vt:lpstr>
      <vt:lpstr>Fungal Root and Stem Rots</vt:lpstr>
      <vt:lpstr>Fungal Leaf Spot</vt:lpstr>
      <vt:lpstr>Fungal Seed Disease</vt:lpstr>
      <vt:lpstr>Bacterial Diseases</vt:lpstr>
      <vt:lpstr>Viral  Diseases</vt:lpstr>
      <vt:lpstr>The Soyfood Industry </vt:lpstr>
      <vt:lpstr>Cont...</vt:lpstr>
      <vt:lpstr>Processing And Value Addition</vt:lpstr>
      <vt:lpstr>Soybean Flour Preparation</vt:lpstr>
      <vt:lpstr>Soybean meal</vt:lpstr>
      <vt:lpstr>Soya Milk</vt:lpstr>
      <vt:lpstr>Soya Cheese</vt:lpstr>
      <vt:lpstr>Livestock feed</vt:lpstr>
      <vt:lpstr>Other Uses</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Soybean  (Glycine max)</dc:title>
  <dc:creator>Haier</dc:creator>
  <cp:lastModifiedBy>Usman Saleem</cp:lastModifiedBy>
  <cp:revision>55</cp:revision>
  <dcterms:created xsi:type="dcterms:W3CDTF">2020-05-05T07:51:00Z</dcterms:created>
  <dcterms:modified xsi:type="dcterms:W3CDTF">2021-06-09T05:11:14Z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1033-10.2.0.7636</vt:lpwstr>
  </property>
</Properties>
</file>