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79" r:id="rId2"/>
    <p:sldId id="256" r:id="rId3"/>
    <p:sldId id="258" r:id="rId4"/>
    <p:sldId id="257" r:id="rId5"/>
    <p:sldId id="259" r:id="rId6"/>
    <p:sldId id="260" r:id="rId7"/>
    <p:sldId id="261" r:id="rId8"/>
    <p:sldId id="262" r:id="rId9"/>
    <p:sldId id="274" r:id="rId10"/>
    <p:sldId id="263" r:id="rId11"/>
    <p:sldId id="264" r:id="rId12"/>
    <p:sldId id="265" r:id="rId13"/>
    <p:sldId id="266" r:id="rId14"/>
    <p:sldId id="269" r:id="rId15"/>
    <p:sldId id="270" r:id="rId16"/>
    <p:sldId id="275" r:id="rId17"/>
    <p:sldId id="267" r:id="rId18"/>
    <p:sldId id="273" r:id="rId19"/>
    <p:sldId id="277" r:id="rId20"/>
    <p:sldId id="278" r:id="rId21"/>
    <p:sldId id="276" r:id="rId22"/>
    <p:sldId id="271" r:id="rId23"/>
    <p:sldId id="272"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8CA3ED-6DB7-4078-AE2B-5A8F3B76E235}" type="datetimeFigureOut">
              <a:rPr lang="en-US" smtClean="0"/>
              <a:t>11/4/2020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61CC8C-B2AF-415A-9ACC-EAB95136D8F4}" type="slidenum">
              <a:rPr lang="en-US" smtClean="0"/>
              <a:t>‹#›</a:t>
            </a:fld>
            <a:endParaRPr lang="en-US"/>
          </a:p>
        </p:txBody>
      </p:sp>
    </p:spTree>
    <p:extLst>
      <p:ext uri="{BB962C8B-B14F-4D97-AF65-F5344CB8AC3E}">
        <p14:creationId xmlns:p14="http://schemas.microsoft.com/office/powerpoint/2010/main" val="3414852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23830-A665-4EFB-83D4-02AD3CB8B650}" type="datetimeFigureOut">
              <a:rPr lang="en-US" smtClean="0"/>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6A53B-62CA-47D4-9B0D-2811477EA58A}" type="slidenum">
              <a:rPr lang="en-US" smtClean="0"/>
              <a:t>‹#›</a:t>
            </a:fld>
            <a:endParaRPr lang="en-US"/>
          </a:p>
        </p:txBody>
      </p:sp>
    </p:spTree>
    <p:extLst>
      <p:ext uri="{BB962C8B-B14F-4D97-AF65-F5344CB8AC3E}">
        <p14:creationId xmlns:p14="http://schemas.microsoft.com/office/powerpoint/2010/main" val="20234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6A53B-62CA-47D4-9B0D-2811477EA58A}" type="slidenum">
              <a:rPr lang="en-US" smtClean="0"/>
              <a:t>24</a:t>
            </a:fld>
            <a:endParaRPr lang="en-US"/>
          </a:p>
        </p:txBody>
      </p:sp>
    </p:spTree>
    <p:extLst>
      <p:ext uri="{BB962C8B-B14F-4D97-AF65-F5344CB8AC3E}">
        <p14:creationId xmlns:p14="http://schemas.microsoft.com/office/powerpoint/2010/main" val="318577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31" name="CorelDRAW" r:id="rId15" imgW="2877480" imgH="2906280" progId="CorelDRAW.Graphic.9">
                    <p:embed/>
                  </p:oleObj>
                </mc:Choice>
                <mc:Fallback>
                  <p:oleObj name="CorelDRAW" r:id="rId15" imgW="2877480" imgH="2906280" progId="CorelDRAW.Graphic.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493"/>
            <a:ext cx="7772400"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sz="2400" b="1" dirty="0">
                <a:solidFill>
                  <a:schemeClr val="accent6"/>
                </a:solidFill>
              </a:rPr>
              <a:t>Fruit &amp; Vegetable Processing Technology-FST 303</a:t>
            </a:r>
            <a:br>
              <a:rPr lang="en-AU" sz="2400" b="1" dirty="0">
                <a:solidFill>
                  <a:schemeClr val="accent6"/>
                </a:solidFill>
              </a:rPr>
            </a:br>
            <a:endParaRPr lang="en-US" sz="2400" dirty="0"/>
          </a:p>
        </p:txBody>
      </p:sp>
      <p:sp>
        <p:nvSpPr>
          <p:cNvPr id="3" name="Content Placeholder 2"/>
          <p:cNvSpPr>
            <a:spLocks noGrp="1"/>
          </p:cNvSpPr>
          <p:nvPr>
            <p:ph idx="1"/>
          </p:nvPr>
        </p:nvSpPr>
        <p:spPr/>
        <p:txBody>
          <a:bodyPr/>
          <a:lstStyle/>
          <a:p>
            <a:pPr algn="ctr">
              <a:buNone/>
              <a:defRPr/>
            </a:pPr>
            <a:r>
              <a:rPr lang="en-US" b="1" dirty="0"/>
              <a:t>Dr. SARFRAZ HUSSAIN</a:t>
            </a:r>
          </a:p>
          <a:p>
            <a:pPr marL="0" indent="0" algn="ctr">
              <a:buNone/>
            </a:pPr>
            <a:r>
              <a:rPr lang="en-US" b="1" dirty="0"/>
              <a:t> Professor</a:t>
            </a:r>
          </a:p>
          <a:p>
            <a:pPr marL="0" indent="0" algn="ctr">
              <a:buNone/>
            </a:pPr>
            <a:r>
              <a:rPr lang="en-US" sz="2500" b="1" dirty="0"/>
              <a:t>Institute of Food Science &amp; </a:t>
            </a:r>
            <a:r>
              <a:rPr lang="en-US" sz="2500" b="1" dirty="0" smtClean="0"/>
              <a:t>Nutrition University Of Sargodha</a:t>
            </a:r>
            <a:endParaRPr lang="en-US" sz="2500" dirty="0"/>
          </a:p>
        </p:txBody>
      </p:sp>
    </p:spTree>
    <p:extLst>
      <p:ext uri="{BB962C8B-B14F-4D97-AF65-F5344CB8AC3E}">
        <p14:creationId xmlns:p14="http://schemas.microsoft.com/office/powerpoint/2010/main" val="377946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7391400" cy="6172200"/>
          </a:xfrm>
        </p:spPr>
        <p:txBody>
          <a:bodyPr>
            <a:noAutofit/>
          </a:bodyPr>
          <a:lstStyle/>
          <a:p>
            <a:pPr lvl="0"/>
            <a:r>
              <a:rPr lang="en-US" sz="2000" b="1" dirty="0">
                <a:latin typeface="Times New Roman" pitchFamily="18" charset="0"/>
                <a:cs typeface="Times New Roman" pitchFamily="18" charset="0"/>
              </a:rPr>
              <a:t>Pickle in vinegar; </a:t>
            </a:r>
            <a:endParaRPr lang="en-US" sz="2000" b="1"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Vinegar </a:t>
            </a:r>
            <a:r>
              <a:rPr lang="en-US" sz="2000" dirty="0">
                <a:latin typeface="Times New Roman" pitchFamily="18" charset="0"/>
                <a:cs typeface="Times New Roman" pitchFamily="18" charset="0"/>
              </a:rPr>
              <a:t>pickle contain 4-5% acetic acid which is having cold and </a:t>
            </a:r>
            <a:r>
              <a:rPr lang="en-US" sz="2000" dirty="0" smtClean="0">
                <a:latin typeface="Times New Roman" pitchFamily="18" charset="0"/>
                <a:cs typeface="Times New Roman" pitchFamily="18" charset="0"/>
              </a:rPr>
              <a:t>moist affect on body and mostly used in summer season. vegetables packed in vinegar are as cucumber, olives, lemon, mango etc. acetic acid prevent mold growth and improve digestion. Synthetic and naturally distilled vinegars are used in pickle making it reduces the pH of the pickle. the vinegar is added with spices to improve the flavor of the vinegar pickle. </a:t>
            </a:r>
            <a:endParaRPr lang="en-US"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Pickle with Lemon juice</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Fully matured juicy lemons/</a:t>
            </a:r>
            <a:r>
              <a:rPr lang="en-US" sz="2000" dirty="0" err="1" smtClean="0">
                <a:latin typeface="Times New Roman" pitchFamily="18" charset="0"/>
                <a:cs typeface="Times New Roman" pitchFamily="18" charset="0"/>
              </a:rPr>
              <a:t>eurica</a:t>
            </a:r>
            <a:r>
              <a:rPr lang="en-US" sz="2000" dirty="0" smtClean="0">
                <a:latin typeface="Times New Roman" pitchFamily="18" charset="0"/>
                <a:cs typeface="Times New Roman" pitchFamily="18" charset="0"/>
              </a:rPr>
              <a:t> lemons (</a:t>
            </a:r>
            <a:r>
              <a:rPr lang="en-US" sz="2000" dirty="0" err="1" smtClean="0">
                <a:latin typeface="Times New Roman" pitchFamily="18" charset="0"/>
                <a:cs typeface="Times New Roman" pitchFamily="18" charset="0"/>
              </a:rPr>
              <a:t>galgal</a:t>
            </a:r>
            <a:r>
              <a:rPr lang="en-US" sz="2000" dirty="0" smtClean="0">
                <a:latin typeface="Times New Roman" pitchFamily="18" charset="0"/>
                <a:cs typeface="Times New Roman" pitchFamily="18" charset="0"/>
              </a:rPr>
              <a:t>) are selected and half of the juice is extracted from cut lemons which help in lactic acid bacteria fermentation along with the 10 % table salt. The table salt helps in fermentation by selecting growth of lactic acid bacteria only the lemons become soft after 10 days fermentation and this pickle is many times mixed with the other vegetable pickles to improve taste and reduce </a:t>
            </a:r>
            <a:r>
              <a:rPr lang="en-US" sz="2000" dirty="0" err="1" smtClean="0">
                <a:latin typeface="Times New Roman" pitchFamily="18" charset="0"/>
                <a:cs typeface="Times New Roman" pitchFamily="18" charset="0"/>
              </a:rPr>
              <a:t>pH.</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Some times addition of spices as cinnamon, red chilies, cumin seed, fenugreek seeds, </a:t>
            </a:r>
            <a:r>
              <a:rPr lang="en-US" sz="2000" dirty="0" err="1" smtClean="0">
                <a:latin typeface="Times New Roman" pitchFamily="18" charset="0"/>
                <a:cs typeface="Times New Roman" pitchFamily="18" charset="0"/>
              </a:rPr>
              <a:t>bayleaf</a:t>
            </a:r>
            <a:r>
              <a:rPr lang="en-US" sz="2000" dirty="0" smtClean="0">
                <a:latin typeface="Times New Roman" pitchFamily="18" charset="0"/>
                <a:cs typeface="Times New Roman" pitchFamily="18" charset="0"/>
              </a:rPr>
              <a:t> are added to improve flavor.</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5607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dirty="0"/>
              <a:t>Mixed spices pickle in vinegar; </a:t>
            </a:r>
            <a:br>
              <a:rPr lang="en-US" sz="2400" b="1" dirty="0"/>
            </a:br>
            <a:endParaRPr lang="en-US" sz="2400" dirty="0"/>
          </a:p>
        </p:txBody>
      </p:sp>
      <p:sp>
        <p:nvSpPr>
          <p:cNvPr id="3" name="Content Placeholder 2"/>
          <p:cNvSpPr>
            <a:spLocks noGrp="1"/>
          </p:cNvSpPr>
          <p:nvPr>
            <p:ph idx="1"/>
          </p:nvPr>
        </p:nvSpPr>
        <p:spPr/>
        <p:txBody>
          <a:bodyPr/>
          <a:lstStyle/>
          <a:p>
            <a:pPr lvl="0"/>
            <a:r>
              <a:rPr lang="en-US" dirty="0" smtClean="0"/>
              <a:t>This </a:t>
            </a:r>
            <a:r>
              <a:rPr lang="en-US" dirty="0"/>
              <a:t>kind of pickle is made with mixing spices in vinegar and taking extract of spices which result in promotion of blood circulation and </a:t>
            </a:r>
            <a:r>
              <a:rPr lang="en-US" dirty="0" smtClean="0"/>
              <a:t>preventing </a:t>
            </a:r>
            <a:r>
              <a:rPr lang="en-US" dirty="0"/>
              <a:t>from </a:t>
            </a:r>
            <a:r>
              <a:rPr lang="en-US" dirty="0" smtClean="0"/>
              <a:t>hypothermia </a:t>
            </a:r>
            <a:r>
              <a:rPr lang="en-US" dirty="0"/>
              <a:t>and improve </a:t>
            </a:r>
            <a:r>
              <a:rPr lang="en-US" dirty="0" err="1" smtClean="0"/>
              <a:t>diagestion</a:t>
            </a:r>
            <a:r>
              <a:rPr lang="en-US" dirty="0" smtClean="0"/>
              <a:t>. the pickle become soft and prepared in 10 days.</a:t>
            </a:r>
            <a:endParaRPr lang="en-US" dirty="0"/>
          </a:p>
        </p:txBody>
      </p:sp>
    </p:spTree>
    <p:extLst>
      <p:ext uri="{BB962C8B-B14F-4D97-AF65-F5344CB8AC3E}">
        <p14:creationId xmlns:p14="http://schemas.microsoft.com/office/powerpoint/2010/main" val="315731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uring</a:t>
            </a:r>
            <a:endParaRPr lang="en-US" dirty="0"/>
          </a:p>
        </p:txBody>
      </p:sp>
      <p:sp>
        <p:nvSpPr>
          <p:cNvPr id="3" name="Content Placeholder 2"/>
          <p:cNvSpPr>
            <a:spLocks noGrp="1"/>
          </p:cNvSpPr>
          <p:nvPr>
            <p:ph idx="1"/>
          </p:nvPr>
        </p:nvSpPr>
        <p:spPr/>
        <p:txBody>
          <a:bodyPr/>
          <a:lstStyle/>
          <a:p>
            <a:r>
              <a:rPr lang="en-US" b="1" dirty="0"/>
              <a:t>curing process</a:t>
            </a:r>
            <a:r>
              <a:rPr lang="en-US" dirty="0"/>
              <a:t> involves soaking the food in a brine for several weeks. </a:t>
            </a:r>
            <a:r>
              <a:rPr lang="en-US" b="1" dirty="0"/>
              <a:t>Curing</a:t>
            </a:r>
            <a:r>
              <a:rPr lang="en-US" dirty="0"/>
              <a:t> changes the color, flavor, and texture of the food. Fermentation produces lactic acid to help preserve the food.</a:t>
            </a:r>
          </a:p>
        </p:txBody>
      </p:sp>
    </p:spTree>
    <p:extLst>
      <p:ext uri="{BB962C8B-B14F-4D97-AF65-F5344CB8AC3E}">
        <p14:creationId xmlns:p14="http://schemas.microsoft.com/office/powerpoint/2010/main" val="190040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curing</a:t>
            </a:r>
            <a:endParaRPr lang="en-US" dirty="0"/>
          </a:p>
        </p:txBody>
      </p:sp>
      <p:sp>
        <p:nvSpPr>
          <p:cNvPr id="3" name="Content Placeholder 2"/>
          <p:cNvSpPr>
            <a:spLocks noGrp="1"/>
          </p:cNvSpPr>
          <p:nvPr>
            <p:ph idx="1"/>
          </p:nvPr>
        </p:nvSpPr>
        <p:spPr/>
        <p:txBody>
          <a:bodyPr/>
          <a:lstStyle/>
          <a:p>
            <a:r>
              <a:rPr lang="en-US" dirty="0" smtClean="0"/>
              <a:t>Wet curing </a:t>
            </a:r>
          </a:p>
          <a:p>
            <a:r>
              <a:rPr lang="en-US" dirty="0" smtClean="0"/>
              <a:t>Dry curing</a:t>
            </a:r>
            <a:endParaRPr lang="en-US" dirty="0"/>
          </a:p>
        </p:txBody>
      </p:sp>
    </p:spTree>
    <p:extLst>
      <p:ext uri="{BB962C8B-B14F-4D97-AF65-F5344CB8AC3E}">
        <p14:creationId xmlns:p14="http://schemas.microsoft.com/office/powerpoint/2010/main" val="74303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685800"/>
            <a:ext cx="7391400" cy="5784272"/>
          </a:xfrm>
        </p:spPr>
        <p:txBody>
          <a:bodyPr>
            <a:normAutofit lnSpcReduction="10000"/>
          </a:bodyPr>
          <a:lstStyle/>
          <a:p>
            <a:pPr marL="0" indent="0" algn="ctr">
              <a:buNone/>
            </a:pPr>
            <a:r>
              <a:rPr lang="en-US" sz="2400" b="1" dirty="0"/>
              <a:t>Dry curing/Salting </a:t>
            </a:r>
          </a:p>
          <a:p>
            <a:r>
              <a:rPr lang="en-US" sz="2400" dirty="0" smtClean="0"/>
              <a:t>salt </a:t>
            </a:r>
            <a:r>
              <a:rPr lang="en-US" sz="2400" dirty="0"/>
              <a:t>also facilitate extraction of water from </a:t>
            </a:r>
            <a:r>
              <a:rPr lang="en-US" sz="2400" dirty="0" smtClean="0"/>
              <a:t>vegetables</a:t>
            </a:r>
          </a:p>
          <a:p>
            <a:r>
              <a:rPr lang="en-US" sz="2400" dirty="0"/>
              <a:t>vegetables contain high amount of moisture which is extracted  and cause curing in brine solution</a:t>
            </a:r>
            <a:r>
              <a:rPr lang="en-US" sz="2400" dirty="0" smtClean="0"/>
              <a:t>.</a:t>
            </a:r>
          </a:p>
          <a:p>
            <a:r>
              <a:rPr lang="en-US" sz="2400" dirty="0"/>
              <a:t>Dry </a:t>
            </a:r>
            <a:r>
              <a:rPr lang="en-US" sz="2400" dirty="0" smtClean="0"/>
              <a:t>salting </a:t>
            </a:r>
          </a:p>
          <a:p>
            <a:r>
              <a:rPr lang="en-US" sz="2400" dirty="0" smtClean="0"/>
              <a:t>10 % Salt is applied in alternate </a:t>
            </a:r>
            <a:r>
              <a:rPr lang="en-US" sz="2400" dirty="0"/>
              <a:t>layers of cut </a:t>
            </a:r>
            <a:r>
              <a:rPr lang="en-US" sz="2400" dirty="0" smtClean="0"/>
              <a:t>vegetables e.g. Mango, green chilies </a:t>
            </a:r>
            <a:r>
              <a:rPr lang="en-US" sz="2400" dirty="0"/>
              <a:t>and </a:t>
            </a:r>
            <a:r>
              <a:rPr lang="en-US" sz="2400" dirty="0" smtClean="0"/>
              <a:t>lemon.</a:t>
            </a:r>
          </a:p>
          <a:p>
            <a:r>
              <a:rPr lang="en-US" sz="2400" dirty="0" smtClean="0"/>
              <a:t>The juice extracted from mango and lemon by the application of salt is not drained and these vegetables are cured by mixing for many days in the same juice.</a:t>
            </a:r>
          </a:p>
          <a:p>
            <a:r>
              <a:rPr lang="en-US" sz="2400" dirty="0" smtClean="0"/>
              <a:t>Some times excessive juice is mixed with other vegetables like bitter gourd, okra, cauliflower, carrots, </a:t>
            </a:r>
            <a:r>
              <a:rPr lang="en-US" sz="2400" dirty="0" err="1" smtClean="0"/>
              <a:t>lasora</a:t>
            </a:r>
            <a:r>
              <a:rPr lang="en-US" sz="2400" dirty="0" smtClean="0"/>
              <a:t> to lower the </a:t>
            </a:r>
            <a:r>
              <a:rPr lang="en-US" sz="2400" dirty="0" err="1" smtClean="0"/>
              <a:t>pH.</a:t>
            </a:r>
            <a:endParaRPr lang="en-US" sz="2400" dirty="0"/>
          </a:p>
        </p:txBody>
      </p:sp>
    </p:spTree>
    <p:extLst>
      <p:ext uri="{BB962C8B-B14F-4D97-AF65-F5344CB8AC3E}">
        <p14:creationId xmlns:p14="http://schemas.microsoft.com/office/powerpoint/2010/main" val="220467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curing</a:t>
            </a:r>
            <a:endParaRPr lang="en-US" dirty="0"/>
          </a:p>
        </p:txBody>
      </p:sp>
      <p:sp>
        <p:nvSpPr>
          <p:cNvPr id="3" name="Content Placeholder 2"/>
          <p:cNvSpPr>
            <a:spLocks noGrp="1"/>
          </p:cNvSpPr>
          <p:nvPr>
            <p:ph idx="1"/>
          </p:nvPr>
        </p:nvSpPr>
        <p:spPr/>
        <p:txBody>
          <a:bodyPr/>
          <a:lstStyle/>
          <a:p>
            <a:r>
              <a:rPr lang="en-US" sz="2600" dirty="0"/>
              <a:t>In </a:t>
            </a:r>
            <a:r>
              <a:rPr lang="en-US" sz="2600" dirty="0" smtClean="0"/>
              <a:t>this </a:t>
            </a:r>
            <a:r>
              <a:rPr lang="en-US" sz="2600" dirty="0"/>
              <a:t>method about 25% salt is dissolved in water to make a brine and cut vegetables are </a:t>
            </a:r>
            <a:r>
              <a:rPr lang="en-US" sz="2600" dirty="0" smtClean="0"/>
              <a:t>dipped </a:t>
            </a:r>
            <a:r>
              <a:rPr lang="en-US" sz="2600" dirty="0"/>
              <a:t>in the storage </a:t>
            </a:r>
            <a:r>
              <a:rPr lang="en-US" sz="2600" dirty="0" smtClean="0"/>
              <a:t>tank</a:t>
            </a:r>
          </a:p>
          <a:p>
            <a:r>
              <a:rPr lang="en-US" sz="2600" dirty="0"/>
              <a:t>Impurities in salt also cause blackening of </a:t>
            </a:r>
            <a:r>
              <a:rPr lang="en-US" sz="2600" dirty="0" smtClean="0"/>
              <a:t>pickle.</a:t>
            </a:r>
          </a:p>
          <a:p>
            <a:r>
              <a:rPr lang="en-US" sz="2600" dirty="0"/>
              <a:t>impurities are in the form of Copper, Magnesium and </a:t>
            </a:r>
            <a:r>
              <a:rPr lang="en-US" sz="2600" dirty="0" smtClean="0"/>
              <a:t>Iron.</a:t>
            </a:r>
          </a:p>
          <a:p>
            <a:r>
              <a:rPr lang="en-US" sz="2600" dirty="0" smtClean="0"/>
              <a:t>Only pure </a:t>
            </a:r>
            <a:r>
              <a:rPr lang="en-US" sz="2600" dirty="0" err="1" smtClean="0"/>
              <a:t>versha</a:t>
            </a:r>
            <a:r>
              <a:rPr lang="en-US" sz="2600" dirty="0" smtClean="0"/>
              <a:t> mine salt should be added.</a:t>
            </a:r>
            <a:endParaRPr lang="en-US" sz="2600" dirty="0"/>
          </a:p>
        </p:txBody>
      </p:sp>
    </p:spTree>
    <p:extLst>
      <p:ext uri="{BB962C8B-B14F-4D97-AF65-F5344CB8AC3E}">
        <p14:creationId xmlns:p14="http://schemas.microsoft.com/office/powerpoint/2010/main" val="352557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wet curing</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1. Only lactic acid bacteria survive due to the presence of appropriate amount of salt while all other undesirable molds do not survive</a:t>
            </a:r>
          </a:p>
          <a:p>
            <a:pPr marL="0" indent="0">
              <a:buNone/>
            </a:pPr>
            <a:r>
              <a:rPr lang="en-US" dirty="0" smtClean="0"/>
              <a:t>2. Salt helps to maintain the crispness of the vegetable and all other characteristics are at optimum level.</a:t>
            </a:r>
          </a:p>
          <a:p>
            <a:pPr marL="0" indent="0">
              <a:buNone/>
            </a:pPr>
            <a:r>
              <a:rPr lang="en-US" dirty="0" smtClean="0"/>
              <a:t>3. The minimum requirement of salt for LAB is 5 percent while max requirement is 15 percent. At concentration of more than 15 LAB also get killed due to osmosis process.</a:t>
            </a:r>
          </a:p>
        </p:txBody>
      </p:sp>
    </p:spTree>
    <p:extLst>
      <p:ext uri="{BB962C8B-B14F-4D97-AF65-F5344CB8AC3E}">
        <p14:creationId xmlns:p14="http://schemas.microsoft.com/office/powerpoint/2010/main" val="78248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Pickle ingredients</a:t>
            </a:r>
            <a:endParaRPr lang="en-US" dirty="0"/>
          </a:p>
        </p:txBody>
      </p:sp>
      <p:sp>
        <p:nvSpPr>
          <p:cNvPr id="3" name="Content Placeholder 2"/>
          <p:cNvSpPr>
            <a:spLocks noGrp="1"/>
          </p:cNvSpPr>
          <p:nvPr>
            <p:ph idx="1"/>
          </p:nvPr>
        </p:nvSpPr>
        <p:spPr/>
        <p:txBody>
          <a:bodyPr/>
          <a:lstStyle/>
          <a:p>
            <a:r>
              <a:rPr lang="en-US" dirty="0" smtClean="0"/>
              <a:t>Salt </a:t>
            </a:r>
          </a:p>
          <a:p>
            <a:r>
              <a:rPr lang="en-US" dirty="0" smtClean="0"/>
              <a:t>Spices (fenugreek seeds, nigella seeds, red chilies, turmeric powder)</a:t>
            </a:r>
          </a:p>
          <a:p>
            <a:r>
              <a:rPr lang="en-US" dirty="0" smtClean="0"/>
              <a:t>Acetic acid</a:t>
            </a:r>
          </a:p>
          <a:p>
            <a:r>
              <a:rPr lang="en-US" dirty="0" smtClean="0"/>
              <a:t>Mustard oil</a:t>
            </a:r>
          </a:p>
          <a:p>
            <a:r>
              <a:rPr lang="en-US" dirty="0" smtClean="0"/>
              <a:t>Mustard Seeds</a:t>
            </a:r>
          </a:p>
          <a:p>
            <a:r>
              <a:rPr lang="en-US" dirty="0" err="1" smtClean="0"/>
              <a:t>Jaggery</a:t>
            </a:r>
            <a:r>
              <a:rPr lang="en-US" dirty="0" smtClean="0"/>
              <a:t> (GUR)</a:t>
            </a:r>
            <a:endParaRPr lang="en-US" dirty="0"/>
          </a:p>
        </p:txBody>
      </p:sp>
    </p:spTree>
    <p:extLst>
      <p:ext uri="{BB962C8B-B14F-4D97-AF65-F5344CB8AC3E}">
        <p14:creationId xmlns:p14="http://schemas.microsoft.com/office/powerpoint/2010/main" val="190338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Spices</a:t>
            </a:r>
            <a:endParaRPr lang="en-US" dirty="0"/>
          </a:p>
        </p:txBody>
      </p:sp>
      <p:sp>
        <p:nvSpPr>
          <p:cNvPr id="3" name="Content Placeholder 2"/>
          <p:cNvSpPr>
            <a:spLocks noGrp="1"/>
          </p:cNvSpPr>
          <p:nvPr>
            <p:ph idx="1"/>
          </p:nvPr>
        </p:nvSpPr>
        <p:spPr/>
        <p:txBody>
          <a:bodyPr/>
          <a:lstStyle/>
          <a:p>
            <a:r>
              <a:rPr lang="en-US" dirty="0" smtClean="0"/>
              <a:t>Fenugreek (</a:t>
            </a:r>
            <a:r>
              <a:rPr lang="en-US" dirty="0" err="1"/>
              <a:t>M</a:t>
            </a:r>
            <a:r>
              <a:rPr lang="en-US" dirty="0" err="1" smtClean="0"/>
              <a:t>ethi</a:t>
            </a:r>
            <a:r>
              <a:rPr lang="en-US" dirty="0" smtClean="0"/>
              <a:t> Dana)</a:t>
            </a:r>
          </a:p>
          <a:p>
            <a:r>
              <a:rPr lang="en-US" dirty="0" err="1" smtClean="0"/>
              <a:t>Fennelseeds</a:t>
            </a:r>
            <a:r>
              <a:rPr lang="en-US" dirty="0" smtClean="0"/>
              <a:t> (</a:t>
            </a:r>
            <a:r>
              <a:rPr lang="en-US" dirty="0" err="1" smtClean="0"/>
              <a:t>Saunf</a:t>
            </a:r>
            <a:r>
              <a:rPr lang="en-US" dirty="0" smtClean="0"/>
              <a:t>)</a:t>
            </a:r>
          </a:p>
          <a:p>
            <a:r>
              <a:rPr lang="en-US" dirty="0" smtClean="0"/>
              <a:t>Black seed/nigella seed (</a:t>
            </a:r>
            <a:r>
              <a:rPr lang="en-US" dirty="0" err="1"/>
              <a:t>K</a:t>
            </a:r>
            <a:r>
              <a:rPr lang="en-US" dirty="0" err="1" smtClean="0"/>
              <a:t>alwanji</a:t>
            </a:r>
            <a:r>
              <a:rPr lang="en-US" dirty="0" smtClean="0"/>
              <a:t>)</a:t>
            </a:r>
          </a:p>
          <a:p>
            <a:r>
              <a:rPr lang="en-US" dirty="0" smtClean="0"/>
              <a:t>Red chilies</a:t>
            </a:r>
          </a:p>
          <a:p>
            <a:r>
              <a:rPr lang="en-US" dirty="0" smtClean="0"/>
              <a:t>All these spices </a:t>
            </a:r>
            <a:r>
              <a:rPr lang="en-US" dirty="0" smtClean="0"/>
              <a:t>add</a:t>
            </a:r>
            <a:r>
              <a:rPr lang="en-US" dirty="0" smtClean="0"/>
              <a:t> </a:t>
            </a:r>
            <a:r>
              <a:rPr lang="en-US" dirty="0" smtClean="0"/>
              <a:t>flavor and promote digestion </a:t>
            </a:r>
            <a:endParaRPr lang="en-US" dirty="0"/>
          </a:p>
        </p:txBody>
      </p:sp>
    </p:spTree>
    <p:extLst>
      <p:ext uri="{BB962C8B-B14F-4D97-AF65-F5344CB8AC3E}">
        <p14:creationId xmlns:p14="http://schemas.microsoft.com/office/powerpoint/2010/main" val="314719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Line Of Pickle Manufacturing</a:t>
            </a:r>
            <a:endParaRPr lang="en-US" dirty="0"/>
          </a:p>
        </p:txBody>
      </p:sp>
      <p:sp>
        <p:nvSpPr>
          <p:cNvPr id="3" name="Content Placeholder 2"/>
          <p:cNvSpPr>
            <a:spLocks noGrp="1"/>
          </p:cNvSpPr>
          <p:nvPr>
            <p:ph idx="1"/>
          </p:nvPr>
        </p:nvSpPr>
        <p:spPr/>
        <p:txBody>
          <a:bodyPr/>
          <a:lstStyle/>
          <a:p>
            <a:r>
              <a:rPr lang="en-US" sz="2400" dirty="0" smtClean="0"/>
              <a:t>Receiving raw material</a:t>
            </a:r>
          </a:p>
          <a:p>
            <a:r>
              <a:rPr lang="en-US" sz="2400" dirty="0" smtClean="0"/>
              <a:t>Washing and draining</a:t>
            </a:r>
          </a:p>
          <a:p>
            <a:r>
              <a:rPr lang="en-US" sz="2400" dirty="0" smtClean="0"/>
              <a:t>Cutting/slicing</a:t>
            </a:r>
          </a:p>
          <a:p>
            <a:r>
              <a:rPr lang="en-US" sz="2400" dirty="0" smtClean="0"/>
              <a:t>Salting and curing</a:t>
            </a:r>
          </a:p>
          <a:p>
            <a:r>
              <a:rPr lang="en-US" sz="2400" dirty="0" smtClean="0"/>
              <a:t>Dry curing/wet curing</a:t>
            </a:r>
          </a:p>
          <a:p>
            <a:r>
              <a:rPr lang="en-US" sz="2400" dirty="0" smtClean="0"/>
              <a:t>Ingredients mixing</a:t>
            </a:r>
          </a:p>
          <a:p>
            <a:r>
              <a:rPr lang="en-US" sz="2400" dirty="0" smtClean="0"/>
              <a:t>Shaking for 10 days</a:t>
            </a:r>
          </a:p>
          <a:p>
            <a:r>
              <a:rPr lang="en-US" sz="2400" dirty="0" smtClean="0"/>
              <a:t>Cooking in oil to reduce moisture</a:t>
            </a:r>
          </a:p>
          <a:p>
            <a:r>
              <a:rPr lang="en-US" sz="2400" dirty="0" smtClean="0"/>
              <a:t>Packing and marketing</a:t>
            </a:r>
            <a:endParaRPr lang="en-US" sz="2400" dirty="0"/>
          </a:p>
        </p:txBody>
      </p:sp>
    </p:spTree>
    <p:extLst>
      <p:ext uri="{BB962C8B-B14F-4D97-AF65-F5344CB8AC3E}">
        <p14:creationId xmlns:p14="http://schemas.microsoft.com/office/powerpoint/2010/main" val="338425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90599"/>
          </a:xfrm>
        </p:spPr>
        <p:txBody>
          <a:bodyPr>
            <a:normAutofit fontScale="90000"/>
          </a:bodyPr>
          <a:lstStyle/>
          <a:p>
            <a:r>
              <a:rPr lang="en-US" dirty="0" smtClean="0"/>
              <a:t>Pickle manufacturing</a:t>
            </a:r>
            <a:br>
              <a:rPr lang="en-US" dirty="0" smtClean="0"/>
            </a:br>
            <a:r>
              <a:rPr lang="en-US" dirty="0" smtClean="0"/>
              <a:t>introduction</a:t>
            </a:r>
            <a:endParaRPr lang="en-US" dirty="0"/>
          </a:p>
        </p:txBody>
      </p:sp>
      <p:sp>
        <p:nvSpPr>
          <p:cNvPr id="3" name="Subtitle 2"/>
          <p:cNvSpPr>
            <a:spLocks noGrp="1"/>
          </p:cNvSpPr>
          <p:nvPr>
            <p:ph type="subTitle" idx="1"/>
          </p:nvPr>
        </p:nvSpPr>
        <p:spPr>
          <a:xfrm>
            <a:off x="1295400" y="1828800"/>
            <a:ext cx="6400800" cy="3733800"/>
          </a:xfrm>
        </p:spPr>
        <p:txBody>
          <a:bodyPr>
            <a:normAutofit fontScale="70000" lnSpcReduction="20000"/>
          </a:bodyPr>
          <a:lstStyle/>
          <a:p>
            <a:pPr algn="l"/>
            <a:endParaRPr lang="en-US" dirty="0" smtClean="0">
              <a:solidFill>
                <a:schemeClr val="accent6"/>
              </a:solidFill>
            </a:endParaRPr>
          </a:p>
          <a:p>
            <a:pPr marL="457200" indent="-457200" algn="l">
              <a:buFont typeface="Arial" pitchFamily="34" charset="0"/>
              <a:buChar char="•"/>
            </a:pPr>
            <a:r>
              <a:rPr lang="en-GB" dirty="0" smtClean="0">
                <a:solidFill>
                  <a:schemeClr val="accent6"/>
                </a:solidFill>
              </a:rPr>
              <a:t>Pakistan </a:t>
            </a:r>
            <a:r>
              <a:rPr lang="en-GB" dirty="0">
                <a:solidFill>
                  <a:schemeClr val="accent6"/>
                </a:solidFill>
              </a:rPr>
              <a:t>is an agricultural </a:t>
            </a:r>
            <a:r>
              <a:rPr lang="en-GB" dirty="0" smtClean="0">
                <a:solidFill>
                  <a:schemeClr val="accent6"/>
                </a:solidFill>
              </a:rPr>
              <a:t>country</a:t>
            </a:r>
          </a:p>
          <a:p>
            <a:pPr marL="457200" indent="-457200" algn="l">
              <a:buFont typeface="Arial" pitchFamily="34" charset="0"/>
              <a:buChar char="•"/>
            </a:pPr>
            <a:r>
              <a:rPr lang="en-GB" dirty="0" smtClean="0">
                <a:solidFill>
                  <a:schemeClr val="accent6"/>
                </a:solidFill>
              </a:rPr>
              <a:t>variety of fruit and vegetables are produced here </a:t>
            </a:r>
          </a:p>
          <a:p>
            <a:pPr marL="457200" indent="-457200" algn="l">
              <a:buFont typeface="Arial" pitchFamily="34" charset="0"/>
              <a:buChar char="•"/>
            </a:pPr>
            <a:r>
              <a:rPr lang="en-GB" dirty="0" smtClean="0">
                <a:solidFill>
                  <a:schemeClr val="accent6"/>
                </a:solidFill>
              </a:rPr>
              <a:t>Pickles </a:t>
            </a:r>
            <a:r>
              <a:rPr lang="en-GB" dirty="0">
                <a:solidFill>
                  <a:schemeClr val="accent6"/>
                </a:solidFill>
              </a:rPr>
              <a:t>are very much relished in our </a:t>
            </a:r>
            <a:r>
              <a:rPr lang="en-GB" dirty="0" smtClean="0">
                <a:solidFill>
                  <a:schemeClr val="accent6"/>
                </a:solidFill>
              </a:rPr>
              <a:t>diet</a:t>
            </a:r>
          </a:p>
          <a:p>
            <a:pPr marL="457200" indent="-457200" algn="l">
              <a:buFont typeface="Arial" pitchFamily="34" charset="0"/>
              <a:buChar char="•"/>
            </a:pPr>
            <a:r>
              <a:rPr lang="en-GB" dirty="0" smtClean="0">
                <a:solidFill>
                  <a:schemeClr val="accent6"/>
                </a:solidFill>
              </a:rPr>
              <a:t>promote </a:t>
            </a:r>
            <a:r>
              <a:rPr lang="en-GB" dirty="0">
                <a:solidFill>
                  <a:schemeClr val="accent6"/>
                </a:solidFill>
              </a:rPr>
              <a:t>digestion </a:t>
            </a:r>
            <a:endParaRPr lang="en-GB" dirty="0" smtClean="0">
              <a:solidFill>
                <a:schemeClr val="accent6"/>
              </a:solidFill>
            </a:endParaRPr>
          </a:p>
          <a:p>
            <a:pPr marL="457200" indent="-457200" algn="l">
              <a:buFont typeface="Arial" pitchFamily="34" charset="0"/>
              <a:buChar char="•"/>
            </a:pPr>
            <a:r>
              <a:rPr lang="en-GB" dirty="0" smtClean="0">
                <a:solidFill>
                  <a:schemeClr val="accent6"/>
                </a:solidFill>
              </a:rPr>
              <a:t>provide </a:t>
            </a:r>
            <a:r>
              <a:rPr lang="en-GB" dirty="0">
                <a:solidFill>
                  <a:schemeClr val="accent6"/>
                </a:solidFill>
              </a:rPr>
              <a:t>minerals and </a:t>
            </a:r>
            <a:r>
              <a:rPr lang="en-GB" dirty="0" smtClean="0">
                <a:solidFill>
                  <a:schemeClr val="accent6"/>
                </a:solidFill>
              </a:rPr>
              <a:t>vitamins</a:t>
            </a:r>
          </a:p>
          <a:p>
            <a:pPr marL="457200" indent="-457200" algn="l">
              <a:buFont typeface="Arial" pitchFamily="34" charset="0"/>
              <a:buChar char="•"/>
            </a:pPr>
            <a:r>
              <a:rPr lang="en-US" dirty="0" smtClean="0">
                <a:solidFill>
                  <a:schemeClr val="accent6"/>
                </a:solidFill>
                <a:latin typeface="Times New Roman" pitchFamily="18" charset="0"/>
                <a:cs typeface="Times New Roman" pitchFamily="18" charset="0"/>
              </a:rPr>
              <a:t>Market </a:t>
            </a:r>
            <a:r>
              <a:rPr lang="en-US" dirty="0">
                <a:solidFill>
                  <a:schemeClr val="accent6"/>
                </a:solidFill>
                <a:latin typeface="Times New Roman" pitchFamily="18" charset="0"/>
                <a:cs typeface="Times New Roman" pitchFamily="18" charset="0"/>
              </a:rPr>
              <a:t>potential of pickle export during 2005-2006 was 643,018 Kg  exported to United States, United Kingdom, and Middle East Countries</a:t>
            </a:r>
          </a:p>
          <a:p>
            <a:pPr algn="r"/>
            <a:r>
              <a:rPr lang="en-US" dirty="0">
                <a:solidFill>
                  <a:schemeClr val="accent6"/>
                </a:solidFill>
                <a:latin typeface="Times New Roman" pitchFamily="18" charset="0"/>
                <a:cs typeface="Times New Roman" pitchFamily="18" charset="0"/>
              </a:rPr>
              <a:t>(</a:t>
            </a:r>
            <a:r>
              <a:rPr lang="en-US" dirty="0" err="1">
                <a:solidFill>
                  <a:schemeClr val="accent6"/>
                </a:solidFill>
                <a:latin typeface="Times New Roman" pitchFamily="18" charset="0"/>
                <a:cs typeface="Times New Roman" pitchFamily="18" charset="0"/>
              </a:rPr>
              <a:t>Ijlal</a:t>
            </a:r>
            <a:r>
              <a:rPr lang="en-US" dirty="0">
                <a:solidFill>
                  <a:schemeClr val="accent6"/>
                </a:solidFill>
                <a:latin typeface="Times New Roman" pitchFamily="18" charset="0"/>
                <a:cs typeface="Times New Roman" pitchFamily="18" charset="0"/>
              </a:rPr>
              <a:t> </a:t>
            </a:r>
            <a:r>
              <a:rPr lang="en-US" i="1" dirty="0">
                <a:solidFill>
                  <a:schemeClr val="accent6"/>
                </a:solidFill>
                <a:latin typeface="Times New Roman" pitchFamily="18" charset="0"/>
                <a:cs typeface="Times New Roman" pitchFamily="18" charset="0"/>
              </a:rPr>
              <a:t>et al</a:t>
            </a:r>
            <a:r>
              <a:rPr lang="en-US" dirty="0">
                <a:solidFill>
                  <a:schemeClr val="accent6"/>
                </a:solidFill>
                <a:latin typeface="Times New Roman" pitchFamily="18" charset="0"/>
                <a:cs typeface="Times New Roman" pitchFamily="18" charset="0"/>
              </a:rPr>
              <a:t>., 2007)</a:t>
            </a:r>
          </a:p>
          <a:p>
            <a:pPr marL="457200" indent="-457200" algn="l">
              <a:buFont typeface="Arial" pitchFamily="34" charset="0"/>
              <a:buChar char="•"/>
            </a:pPr>
            <a:endParaRPr lang="en-US" dirty="0" smtClean="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388743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834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1900" dirty="0" smtClean="0"/>
              <a:t>Optimum LAB temperature is 30 C ,low temperature in winter season causes delay in pickle manufacturing.</a:t>
            </a:r>
          </a:p>
          <a:p>
            <a:r>
              <a:rPr lang="en-US" sz="1900" dirty="0" smtClean="0"/>
              <a:t>The storage of pickle raw material at high temperature causes deterioration in color and also due to exposure in sunlight cause browning in pickle. It is therefore recommended that pickle raw material should be stored at relatively lower temperature for optimum quality.</a:t>
            </a:r>
          </a:p>
          <a:p>
            <a:r>
              <a:rPr lang="en-US" sz="1900" dirty="0" smtClean="0"/>
              <a:t>Addition of lower amount of salt than required amount causes softening of pickles while excessive quantity causes toughening of vegetable.</a:t>
            </a:r>
          </a:p>
          <a:p>
            <a:r>
              <a:rPr lang="en-US" sz="1900" dirty="0" smtClean="0"/>
              <a:t>The process of lactic acid fermentation completes in 7 to 10 days, and due to the production of lactic acid the bacteria itself is killed. Sometimes during packing of pickle it is heated in oil to reduce moisture and covered with oil to keep it soft.</a:t>
            </a:r>
            <a:endParaRPr lang="en-US" sz="1900" dirty="0"/>
          </a:p>
        </p:txBody>
      </p:sp>
    </p:spTree>
    <p:extLst>
      <p:ext uri="{BB962C8B-B14F-4D97-AF65-F5344CB8AC3E}">
        <p14:creationId xmlns:p14="http://schemas.microsoft.com/office/powerpoint/2010/main" val="373242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Vinegar </a:t>
            </a:r>
            <a:r>
              <a:rPr lang="en-US" smtClean="0"/>
              <a:t>(Acetic Acid)</a:t>
            </a:r>
            <a:endParaRPr lang="en-US"/>
          </a:p>
        </p:txBody>
      </p:sp>
      <p:sp>
        <p:nvSpPr>
          <p:cNvPr id="3" name="Content Placeholder 2"/>
          <p:cNvSpPr>
            <a:spLocks noGrp="1"/>
          </p:cNvSpPr>
          <p:nvPr>
            <p:ph idx="1"/>
          </p:nvPr>
        </p:nvSpPr>
        <p:spPr/>
        <p:txBody>
          <a:bodyPr>
            <a:normAutofit/>
          </a:bodyPr>
          <a:lstStyle/>
          <a:p>
            <a:r>
              <a:rPr lang="en-US" sz="2800" dirty="0"/>
              <a:t>In the market 4-5 acetic acid is available </a:t>
            </a:r>
            <a:r>
              <a:rPr lang="en-US" sz="2800" dirty="0" smtClean="0"/>
              <a:t>commonly </a:t>
            </a:r>
            <a:r>
              <a:rPr lang="en-US" sz="2800" dirty="0"/>
              <a:t>known as white vinegar</a:t>
            </a:r>
            <a:r>
              <a:rPr lang="en-US" sz="2800" dirty="0" smtClean="0"/>
              <a:t>.</a:t>
            </a:r>
          </a:p>
          <a:p>
            <a:r>
              <a:rPr lang="en-US" sz="2800" dirty="0" smtClean="0"/>
              <a:t>It also balances </a:t>
            </a:r>
            <a:r>
              <a:rPr lang="en-US" sz="2800" dirty="0"/>
              <a:t>t</a:t>
            </a:r>
            <a:r>
              <a:rPr lang="en-US" sz="2800" dirty="0" smtClean="0"/>
              <a:t>he flavor and salt sugar and reduces pH, keep the pickle soft dipped in the solution</a:t>
            </a:r>
          </a:p>
          <a:p>
            <a:r>
              <a:rPr lang="en-US" sz="2800" dirty="0" smtClean="0"/>
              <a:t>It has two types</a:t>
            </a:r>
          </a:p>
          <a:p>
            <a:r>
              <a:rPr lang="en-US" sz="2800" dirty="0" smtClean="0"/>
              <a:t>Natural distilled vinegar</a:t>
            </a:r>
          </a:p>
          <a:p>
            <a:r>
              <a:rPr lang="en-US" sz="2800" dirty="0" smtClean="0"/>
              <a:t>Synthetic or white vinegar</a:t>
            </a:r>
            <a:endParaRPr lang="en-US" sz="2800" dirty="0"/>
          </a:p>
        </p:txBody>
      </p:sp>
    </p:spTree>
    <p:extLst>
      <p:ext uri="{BB962C8B-B14F-4D97-AF65-F5344CB8AC3E}">
        <p14:creationId xmlns:p14="http://schemas.microsoft.com/office/powerpoint/2010/main" val="350139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300" b="1" dirty="0" smtClean="0"/>
              <a:t>Synthetic vinegar</a:t>
            </a:r>
          </a:p>
          <a:p>
            <a:r>
              <a:rPr lang="en-US" sz="2300" dirty="0" smtClean="0"/>
              <a:t>It is made from dilution with water of 4 to5 percent glacial acetic acid and sometimes color or spices are mixed to taste</a:t>
            </a:r>
          </a:p>
          <a:p>
            <a:r>
              <a:rPr lang="en-US" sz="2300" b="1" dirty="0" smtClean="0"/>
              <a:t>Natural distilled vinegar</a:t>
            </a:r>
          </a:p>
          <a:p>
            <a:r>
              <a:rPr lang="en-US" sz="2300" dirty="0" smtClean="0"/>
              <a:t>It is made with the all such material which contains 12%-18 % sugar with two type of fermentation</a:t>
            </a:r>
          </a:p>
          <a:p>
            <a:r>
              <a:rPr lang="en-US" sz="2300" dirty="0" smtClean="0"/>
              <a:t>Alcoholic with the help of </a:t>
            </a:r>
            <a:r>
              <a:rPr lang="en-US" sz="2300" dirty="0" smtClean="0">
                <a:solidFill>
                  <a:schemeClr val="accent2"/>
                </a:solidFill>
              </a:rPr>
              <a:t>yeast(</a:t>
            </a:r>
            <a:r>
              <a:rPr lang="en-US" sz="2300" dirty="0"/>
              <a:t>Saccharomyces </a:t>
            </a:r>
            <a:r>
              <a:rPr lang="en-US" sz="2300" dirty="0" err="1" smtClean="0"/>
              <a:t>cerevisiae</a:t>
            </a:r>
            <a:r>
              <a:rPr lang="en-US" sz="2300" dirty="0" smtClean="0"/>
              <a:t>) </a:t>
            </a:r>
            <a:r>
              <a:rPr lang="en-US" sz="2300" dirty="0" smtClean="0"/>
              <a:t>to produce 8% to 10% alcohol, this material is inoculated with acetic acid bacteria to convert the alcohol into 4% acetic acid .</a:t>
            </a:r>
          </a:p>
        </p:txBody>
      </p:sp>
    </p:spTree>
    <p:extLst>
      <p:ext uri="{BB962C8B-B14F-4D97-AF65-F5344CB8AC3E}">
        <p14:creationId xmlns:p14="http://schemas.microsoft.com/office/powerpoint/2010/main" val="291100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Comparison of Sugar and </a:t>
            </a:r>
            <a:r>
              <a:rPr lang="en-US" b="1" dirty="0" err="1" smtClean="0"/>
              <a:t>Jaggery</a:t>
            </a:r>
            <a:r>
              <a:rPr lang="en-US" b="1" dirty="0" smtClean="0"/>
              <a:t>(</a:t>
            </a:r>
            <a:r>
              <a:rPr lang="en-US" b="1" dirty="0" err="1" smtClean="0"/>
              <a:t>Gur</a:t>
            </a:r>
            <a:r>
              <a:rPr lang="en-US" b="1" dirty="0" smtClean="0"/>
              <a:t>)</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4503545"/>
              </p:ext>
            </p:extLst>
          </p:nvPr>
        </p:nvGraphicFramePr>
        <p:xfrm>
          <a:off x="152400" y="1905000"/>
          <a:ext cx="7315200" cy="4191006"/>
        </p:xfrm>
        <a:graphic>
          <a:graphicData uri="http://schemas.openxmlformats.org/drawingml/2006/table">
            <a:tbl>
              <a:tblPr firstRow="1" firstCol="1" bandRow="1">
                <a:tableStyleId>{5C22544A-7EE6-4342-B048-85BDC9FD1C3A}</a:tableStyleId>
              </a:tblPr>
              <a:tblGrid>
                <a:gridCol w="2438400"/>
                <a:gridCol w="2438400"/>
                <a:gridCol w="2438400"/>
              </a:tblGrid>
              <a:tr h="698501">
                <a:tc>
                  <a:txBody>
                    <a:bodyPr/>
                    <a:lstStyle/>
                    <a:p>
                      <a:pPr marL="0" marR="0" algn="just">
                        <a:lnSpc>
                          <a:spcPct val="115000"/>
                        </a:lnSpc>
                        <a:spcBef>
                          <a:spcPts val="0"/>
                        </a:spcBef>
                        <a:spcAft>
                          <a:spcPts val="0"/>
                        </a:spcAft>
                      </a:pPr>
                      <a:r>
                        <a:rPr lang="en-US" sz="1400" dirty="0">
                          <a:effectLst/>
                        </a:rPr>
                        <a:t>Ingredients</a:t>
                      </a:r>
                      <a:endParaRPr lang="en-US" sz="11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 in sugar</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 in Gur</a:t>
                      </a:r>
                      <a:endParaRPr lang="en-US" sz="1100">
                        <a:effectLst/>
                        <a:latin typeface="Calibri"/>
                        <a:ea typeface="Times New Roman"/>
                        <a:cs typeface="Times New Roman"/>
                      </a:endParaRPr>
                    </a:p>
                  </a:txBody>
                  <a:tcPr marL="68580" marR="68580" marT="0" marB="0"/>
                </a:tc>
              </a:tr>
              <a:tr h="698501">
                <a:tc>
                  <a:txBody>
                    <a:bodyPr/>
                    <a:lstStyle/>
                    <a:p>
                      <a:pPr marL="0" marR="0" algn="just">
                        <a:lnSpc>
                          <a:spcPct val="115000"/>
                        </a:lnSpc>
                        <a:spcBef>
                          <a:spcPts val="0"/>
                        </a:spcBef>
                        <a:spcAft>
                          <a:spcPts val="0"/>
                        </a:spcAft>
                      </a:pPr>
                      <a:r>
                        <a:rPr lang="en-US" sz="1400">
                          <a:effectLst/>
                        </a:rPr>
                        <a:t>Sucrose</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99.7</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59.7</a:t>
                      </a:r>
                      <a:endParaRPr lang="en-US" sz="1100">
                        <a:effectLst/>
                        <a:latin typeface="Calibri"/>
                        <a:ea typeface="Times New Roman"/>
                        <a:cs typeface="Times New Roman"/>
                      </a:endParaRPr>
                    </a:p>
                  </a:txBody>
                  <a:tcPr marL="68580" marR="68580" marT="0" marB="0"/>
                </a:tc>
              </a:tr>
              <a:tr h="698501">
                <a:tc>
                  <a:txBody>
                    <a:bodyPr/>
                    <a:lstStyle/>
                    <a:p>
                      <a:pPr marL="0" marR="0" algn="just">
                        <a:lnSpc>
                          <a:spcPct val="115000"/>
                        </a:lnSpc>
                        <a:spcBef>
                          <a:spcPts val="0"/>
                        </a:spcBef>
                        <a:spcAft>
                          <a:spcPts val="0"/>
                        </a:spcAft>
                      </a:pPr>
                      <a:r>
                        <a:rPr lang="en-US" sz="1400">
                          <a:effectLst/>
                        </a:rPr>
                        <a:t>Glucose</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21.2</a:t>
                      </a:r>
                      <a:endParaRPr lang="en-US" sz="1100">
                        <a:effectLst/>
                        <a:latin typeface="Calibri"/>
                        <a:ea typeface="Times New Roman"/>
                        <a:cs typeface="Times New Roman"/>
                      </a:endParaRPr>
                    </a:p>
                  </a:txBody>
                  <a:tcPr marL="68580" marR="68580" marT="0" marB="0"/>
                </a:tc>
              </a:tr>
              <a:tr h="698501">
                <a:tc>
                  <a:txBody>
                    <a:bodyPr/>
                    <a:lstStyle/>
                    <a:p>
                      <a:pPr marL="0" marR="0" algn="just">
                        <a:lnSpc>
                          <a:spcPct val="115000"/>
                        </a:lnSpc>
                        <a:spcBef>
                          <a:spcPts val="0"/>
                        </a:spcBef>
                        <a:spcAft>
                          <a:spcPts val="0"/>
                        </a:spcAft>
                      </a:pPr>
                      <a:r>
                        <a:rPr lang="en-US" sz="1400">
                          <a:effectLst/>
                        </a:rPr>
                        <a:t>Protein</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0.25</a:t>
                      </a:r>
                      <a:endParaRPr lang="en-US" sz="1100">
                        <a:effectLst/>
                        <a:latin typeface="Calibri"/>
                        <a:ea typeface="Times New Roman"/>
                        <a:cs typeface="Times New Roman"/>
                      </a:endParaRPr>
                    </a:p>
                  </a:txBody>
                  <a:tcPr marL="68580" marR="68580" marT="0" marB="0"/>
                </a:tc>
              </a:tr>
              <a:tr h="698501">
                <a:tc>
                  <a:txBody>
                    <a:bodyPr/>
                    <a:lstStyle/>
                    <a:p>
                      <a:pPr marL="0" marR="0" algn="just">
                        <a:lnSpc>
                          <a:spcPct val="115000"/>
                        </a:lnSpc>
                        <a:spcBef>
                          <a:spcPts val="0"/>
                        </a:spcBef>
                        <a:spcAft>
                          <a:spcPts val="0"/>
                        </a:spcAft>
                      </a:pPr>
                      <a:r>
                        <a:rPr lang="en-US" sz="1400">
                          <a:effectLst/>
                        </a:rPr>
                        <a:t>fats</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0.50</a:t>
                      </a:r>
                      <a:endParaRPr lang="en-US" sz="1100">
                        <a:effectLst/>
                        <a:latin typeface="Calibri"/>
                        <a:ea typeface="Times New Roman"/>
                        <a:cs typeface="Times New Roman"/>
                      </a:endParaRPr>
                    </a:p>
                  </a:txBody>
                  <a:tcPr marL="68580" marR="68580" marT="0" marB="0"/>
                </a:tc>
              </a:tr>
              <a:tr h="698501">
                <a:tc>
                  <a:txBody>
                    <a:bodyPr/>
                    <a:lstStyle/>
                    <a:p>
                      <a:pPr marL="0" marR="0" algn="just">
                        <a:lnSpc>
                          <a:spcPct val="115000"/>
                        </a:lnSpc>
                        <a:spcBef>
                          <a:spcPts val="0"/>
                        </a:spcBef>
                        <a:spcAft>
                          <a:spcPts val="0"/>
                        </a:spcAft>
                      </a:pPr>
                      <a:r>
                        <a:rPr lang="en-US" sz="1400">
                          <a:effectLst/>
                        </a:rPr>
                        <a:t>Minerals</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a:effectLst/>
                        </a:rPr>
                        <a:t>0.20</a:t>
                      </a:r>
                      <a:endParaRPr lang="en-US" sz="11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1400" dirty="0">
                          <a:effectLst/>
                        </a:rPr>
                        <a:t>3.4</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0480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of pickle</a:t>
            </a:r>
            <a:endParaRPr lang="en-US"/>
          </a:p>
        </p:txBody>
      </p:sp>
      <p:sp>
        <p:nvSpPr>
          <p:cNvPr id="3" name="Content Placeholder 2"/>
          <p:cNvSpPr>
            <a:spLocks noGrp="1"/>
          </p:cNvSpPr>
          <p:nvPr>
            <p:ph idx="1"/>
          </p:nvPr>
        </p:nvSpPr>
        <p:spPr/>
        <p:txBody>
          <a:bodyPr/>
          <a:lstStyle/>
          <a:p>
            <a:r>
              <a:rPr lang="en-GB" dirty="0"/>
              <a:t>It is </a:t>
            </a:r>
            <a:r>
              <a:rPr lang="en-GB" dirty="0" smtClean="0"/>
              <a:t>the process of preserving food through anaerobic fermentation in the brine solution to produce lactic acid or storing it in an acid solution, usually vinegar(acetic acid). The resulting food is called pickle.</a:t>
            </a:r>
            <a:endParaRPr lang="en-US" dirty="0"/>
          </a:p>
        </p:txBody>
      </p:sp>
    </p:spTree>
    <p:extLst>
      <p:ext uri="{BB962C8B-B14F-4D97-AF65-F5344CB8AC3E}">
        <p14:creationId xmlns:p14="http://schemas.microsoft.com/office/powerpoint/2010/main" val="21319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Lactic acid bacteria allow fermentation by utilizing sugars present in fruits and vegetables and reduces the pH of pickle. </a:t>
            </a:r>
            <a:endParaRPr lang="en-GB" dirty="0" smtClean="0"/>
          </a:p>
          <a:p>
            <a:r>
              <a:rPr lang="en-GB" dirty="0"/>
              <a:t>Pickling vegetables can be preserved at least for one </a:t>
            </a:r>
            <a:r>
              <a:rPr lang="en-GB" dirty="0" smtClean="0"/>
              <a:t>year.</a:t>
            </a:r>
            <a:endParaRPr lang="en-US" dirty="0"/>
          </a:p>
        </p:txBody>
      </p:sp>
    </p:spTree>
    <p:extLst>
      <p:ext uri="{BB962C8B-B14F-4D97-AF65-F5344CB8AC3E}">
        <p14:creationId xmlns:p14="http://schemas.microsoft.com/office/powerpoint/2010/main" val="108699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Vegetables used for pickle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Mango</a:t>
            </a:r>
            <a:r>
              <a:rPr lang="en-US" dirty="0"/>
              <a:t>, lemon, green chilies, carrots, </a:t>
            </a:r>
            <a:r>
              <a:rPr lang="en-US" dirty="0" err="1"/>
              <a:t>dela</a:t>
            </a:r>
            <a:r>
              <a:rPr lang="en-US" dirty="0"/>
              <a:t>, </a:t>
            </a:r>
            <a:r>
              <a:rPr lang="en-US" dirty="0" err="1" smtClean="0"/>
              <a:t>sohanjna</a:t>
            </a:r>
            <a:r>
              <a:rPr lang="en-US" dirty="0" smtClean="0"/>
              <a:t> </a:t>
            </a:r>
            <a:r>
              <a:rPr lang="en-US" dirty="0"/>
              <a:t>(</a:t>
            </a:r>
            <a:r>
              <a:rPr lang="en-US" dirty="0" err="1"/>
              <a:t>moringa</a:t>
            </a:r>
            <a:r>
              <a:rPr lang="en-US" dirty="0"/>
              <a:t>) roots, </a:t>
            </a:r>
            <a:r>
              <a:rPr lang="en-US" dirty="0" err="1"/>
              <a:t>Lasoora</a:t>
            </a:r>
            <a:r>
              <a:rPr lang="en-US" dirty="0"/>
              <a:t>, bitter gourd, cucumber, cauliflower, turnips, </a:t>
            </a:r>
            <a:r>
              <a:rPr lang="en-US" dirty="0" err="1"/>
              <a:t>amla</a:t>
            </a:r>
            <a:r>
              <a:rPr lang="en-US" dirty="0"/>
              <a:t>, etc</a:t>
            </a:r>
            <a:r>
              <a:rPr lang="en-US" dirty="0" smtClean="0"/>
              <a:t>.</a:t>
            </a:r>
            <a:endParaRPr lang="en-US" dirty="0"/>
          </a:p>
        </p:txBody>
      </p:sp>
    </p:spTree>
    <p:extLst>
      <p:ext uri="{BB962C8B-B14F-4D97-AF65-F5344CB8AC3E}">
        <p14:creationId xmlns:p14="http://schemas.microsoft.com/office/powerpoint/2010/main" val="131646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Qualities of good </a:t>
            </a:r>
            <a:r>
              <a:rPr lang="en-US" b="1" dirty="0" smtClean="0"/>
              <a:t>pickle</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a:p>
          <a:p>
            <a:pPr lvl="0"/>
            <a:r>
              <a:rPr lang="en-US" dirty="0"/>
              <a:t>A good quality pickle should have the taste of Tart, sweet, salt and spicy </a:t>
            </a:r>
            <a:r>
              <a:rPr lang="en-US" dirty="0" smtClean="0"/>
              <a:t>flavor</a:t>
            </a:r>
            <a:r>
              <a:rPr lang="en-US" dirty="0"/>
              <a:t>.</a:t>
            </a:r>
          </a:p>
          <a:p>
            <a:pPr lvl="0"/>
            <a:r>
              <a:rPr lang="en-US" dirty="0"/>
              <a:t>In case of pickle in vinegar should have dominant </a:t>
            </a:r>
            <a:r>
              <a:rPr lang="en-US" dirty="0" smtClean="0"/>
              <a:t>flavor </a:t>
            </a:r>
            <a:r>
              <a:rPr lang="en-US" dirty="0"/>
              <a:t>of vinegar but other </a:t>
            </a:r>
            <a:r>
              <a:rPr lang="en-US" dirty="0" smtClean="0"/>
              <a:t>flavors </a:t>
            </a:r>
            <a:r>
              <a:rPr lang="en-US" dirty="0"/>
              <a:t>should also be present mildly.</a:t>
            </a:r>
          </a:p>
          <a:p>
            <a:pPr lvl="0"/>
            <a:r>
              <a:rPr lang="en-US" dirty="0"/>
              <a:t>A good pickle should be soft enough but not like a hard leather.</a:t>
            </a:r>
          </a:p>
          <a:p>
            <a:pPr lvl="0"/>
            <a:r>
              <a:rPr lang="en-US" dirty="0" smtClean="0"/>
              <a:t>Color </a:t>
            </a:r>
            <a:r>
              <a:rPr lang="en-US" dirty="0"/>
              <a:t>and all other sensory qualities should not change with high acid or high salt concentration.</a:t>
            </a:r>
          </a:p>
          <a:p>
            <a:endParaRPr lang="en-US" dirty="0"/>
          </a:p>
          <a:p>
            <a:endParaRPr lang="en-US" dirty="0"/>
          </a:p>
        </p:txBody>
      </p:sp>
    </p:spTree>
    <p:extLst>
      <p:ext uri="{BB962C8B-B14F-4D97-AF65-F5344CB8AC3E}">
        <p14:creationId xmlns:p14="http://schemas.microsoft.com/office/powerpoint/2010/main" val="294650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pickle</a:t>
            </a:r>
            <a:endParaRPr lang="en-US" dirty="0"/>
          </a:p>
        </p:txBody>
      </p:sp>
      <p:sp>
        <p:nvSpPr>
          <p:cNvPr id="3" name="Content Placeholder 2"/>
          <p:cNvSpPr>
            <a:spLocks noGrp="1"/>
          </p:cNvSpPr>
          <p:nvPr>
            <p:ph idx="1"/>
          </p:nvPr>
        </p:nvSpPr>
        <p:spPr/>
        <p:txBody>
          <a:bodyPr/>
          <a:lstStyle/>
          <a:p>
            <a:r>
              <a:rPr lang="en-US" b="1" dirty="0"/>
              <a:t>Pickle in oil </a:t>
            </a:r>
            <a:endParaRPr lang="en-US" b="1" dirty="0" smtClean="0"/>
          </a:p>
          <a:p>
            <a:r>
              <a:rPr lang="en-US" b="1" dirty="0"/>
              <a:t>Sweet and tart Mustard Seed pickle of mixed </a:t>
            </a:r>
            <a:r>
              <a:rPr lang="en-US" b="1" dirty="0" smtClean="0"/>
              <a:t>Vegetables</a:t>
            </a:r>
          </a:p>
          <a:p>
            <a:r>
              <a:rPr lang="en-US" b="1" dirty="0"/>
              <a:t>Pickle in </a:t>
            </a:r>
            <a:r>
              <a:rPr lang="en-US" b="1" dirty="0" smtClean="0"/>
              <a:t>vinegar</a:t>
            </a:r>
          </a:p>
          <a:p>
            <a:r>
              <a:rPr lang="en-US" b="1" dirty="0"/>
              <a:t>Pickle with Lemon </a:t>
            </a:r>
            <a:r>
              <a:rPr lang="en-US" b="1" dirty="0" smtClean="0"/>
              <a:t>juice</a:t>
            </a:r>
          </a:p>
          <a:p>
            <a:r>
              <a:rPr lang="en-US" b="1" dirty="0"/>
              <a:t>Mixed spices pickle in vinegar</a:t>
            </a:r>
            <a:endParaRPr lang="en-US" dirty="0"/>
          </a:p>
        </p:txBody>
      </p:sp>
    </p:spTree>
    <p:extLst>
      <p:ext uri="{BB962C8B-B14F-4D97-AF65-F5344CB8AC3E}">
        <p14:creationId xmlns:p14="http://schemas.microsoft.com/office/powerpoint/2010/main" val="299182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Pickle in oil </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After </a:t>
            </a:r>
            <a:r>
              <a:rPr lang="en-US" dirty="0"/>
              <a:t>preparation of pickle, it is dipped in boiled and cooled mustard oil to prevent it from ingress of moisture which cause mold growth. Pickle manufacturing industries also mix some vegetable oils in mustard for economy and safety. Pickle dipped in oil also remain </a:t>
            </a:r>
            <a:r>
              <a:rPr lang="en-US" dirty="0" smtClean="0"/>
              <a:t>soft </a:t>
            </a:r>
            <a:r>
              <a:rPr lang="en-US"/>
              <a:t>and </a:t>
            </a:r>
            <a:r>
              <a:rPr lang="en-US" smtClean="0"/>
              <a:t>does </a:t>
            </a:r>
            <a:r>
              <a:rPr lang="en-US" dirty="0"/>
              <a:t>not become dry.</a:t>
            </a:r>
            <a:r>
              <a:rPr lang="en-US" b="1" dirty="0"/>
              <a:t>   </a:t>
            </a:r>
            <a:endParaRPr lang="en-US" dirty="0"/>
          </a:p>
          <a:p>
            <a:endParaRPr lang="en-US" dirty="0"/>
          </a:p>
        </p:txBody>
      </p:sp>
    </p:spTree>
    <p:extLst>
      <p:ext uri="{BB962C8B-B14F-4D97-AF65-F5344CB8AC3E}">
        <p14:creationId xmlns:p14="http://schemas.microsoft.com/office/powerpoint/2010/main" val="137912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Sweet and tart Mustard Seed pickle of mixed Vegetables</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n-US" dirty="0" smtClean="0"/>
              <a:t>Mustard </a:t>
            </a:r>
            <a:r>
              <a:rPr lang="en-US" dirty="0"/>
              <a:t>seeds are used in this kind of pickle which contain naturally lactic acid bacteria, which help in start of fermentation during winter season to promote fermentation and develop a </a:t>
            </a:r>
            <a:r>
              <a:rPr lang="en-US" dirty="0" err="1"/>
              <a:t>punjent</a:t>
            </a:r>
            <a:r>
              <a:rPr lang="en-US" dirty="0"/>
              <a:t> </a:t>
            </a:r>
            <a:r>
              <a:rPr lang="en-US" dirty="0" err="1"/>
              <a:t>flavour</a:t>
            </a:r>
            <a:r>
              <a:rPr lang="en-US" dirty="0"/>
              <a:t> in sweet vegetables as turnips, cauliflower, carrots. To enhance the </a:t>
            </a:r>
            <a:r>
              <a:rPr lang="en-US" dirty="0" err="1"/>
              <a:t>flavour</a:t>
            </a:r>
            <a:r>
              <a:rPr lang="en-US" dirty="0"/>
              <a:t> and promote lactic acid fermentation, </a:t>
            </a:r>
            <a:r>
              <a:rPr lang="en-US" dirty="0" err="1"/>
              <a:t>Jaggery</a:t>
            </a:r>
            <a:r>
              <a:rPr lang="en-US" dirty="0"/>
              <a:t> is also added to capture three </a:t>
            </a:r>
            <a:r>
              <a:rPr lang="en-US" dirty="0" err="1"/>
              <a:t>flavours</a:t>
            </a:r>
            <a:r>
              <a:rPr lang="en-US" dirty="0"/>
              <a:t> on our tongue. At the tip of tongue sweet taste is present as in carrots, on the second number salt taste is present, while the third taste is tart/acid as in lemon and fourth taste is bitter and astringent present in bitter gourd and </a:t>
            </a:r>
            <a:r>
              <a:rPr lang="en-US" dirty="0" err="1"/>
              <a:t>sohanjna</a:t>
            </a:r>
            <a:r>
              <a:rPr lang="en-US" dirty="0"/>
              <a:t> (</a:t>
            </a:r>
            <a:r>
              <a:rPr lang="en-US" dirty="0" err="1"/>
              <a:t>moringa</a:t>
            </a:r>
            <a:r>
              <a:rPr lang="en-US" dirty="0"/>
              <a:t>). </a:t>
            </a:r>
          </a:p>
          <a:p>
            <a:endParaRPr lang="en-US" dirty="0"/>
          </a:p>
        </p:txBody>
      </p:sp>
    </p:spTree>
    <p:extLst>
      <p:ext uri="{BB962C8B-B14F-4D97-AF65-F5344CB8AC3E}">
        <p14:creationId xmlns:p14="http://schemas.microsoft.com/office/powerpoint/2010/main" val="568319227"/>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480</TotalTime>
  <Words>1332</Words>
  <Application>Microsoft Office PowerPoint</Application>
  <PresentationFormat>On-screen Show (4:3)</PresentationFormat>
  <Paragraphs>120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Theme1</vt:lpstr>
      <vt:lpstr>CorelDRAW</vt:lpstr>
      <vt:lpstr>Fruit &amp; Vegetable Processing Technology-FST 303 </vt:lpstr>
      <vt:lpstr>Pickle manufacturing introduction</vt:lpstr>
      <vt:lpstr>Definition of pickle</vt:lpstr>
      <vt:lpstr>PowerPoint Presentation</vt:lpstr>
      <vt:lpstr>Vegetables used for pickle</vt:lpstr>
      <vt:lpstr>Qualities of good pickle</vt:lpstr>
      <vt:lpstr>Kinds of pickle</vt:lpstr>
      <vt:lpstr>Pickle in oil </vt:lpstr>
      <vt:lpstr>Sweet and tart Mustard Seed pickle of mixed Vegetables</vt:lpstr>
      <vt:lpstr>PowerPoint Presentation</vt:lpstr>
      <vt:lpstr>Mixed spices pickle in vinegar;  </vt:lpstr>
      <vt:lpstr>Curing</vt:lpstr>
      <vt:lpstr>Types of curing</vt:lpstr>
      <vt:lpstr>PowerPoint Presentation</vt:lpstr>
      <vt:lpstr>Wet curing</vt:lpstr>
      <vt:lpstr>Advantages of wet curing</vt:lpstr>
      <vt:lpstr>Pickle ingredients</vt:lpstr>
      <vt:lpstr>Spices</vt:lpstr>
      <vt:lpstr>Flow Line Of Pickle Manufacturing</vt:lpstr>
      <vt:lpstr>PowerPoint Presentation</vt:lpstr>
      <vt:lpstr>PowerPoint Presentation</vt:lpstr>
      <vt:lpstr>Vinegar (Acetic Acid)</vt:lpstr>
      <vt:lpstr>PowerPoint Presentation</vt:lpstr>
      <vt:lpstr>Comparison of Sugar and Jaggery(Gur)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Pickle</dc:title>
  <dc:creator>Dr Sarfaraz Hussain</dc:creator>
  <cp:lastModifiedBy>Dr Sarfaraz Hussain</cp:lastModifiedBy>
  <cp:revision>78</cp:revision>
  <dcterms:created xsi:type="dcterms:W3CDTF">2006-08-16T00:00:00Z</dcterms:created>
  <dcterms:modified xsi:type="dcterms:W3CDTF">2020-11-04T07:06:05Z</dcterms:modified>
</cp:coreProperties>
</file>