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8" r:id="rId15"/>
    <p:sldId id="269" r:id="rId16"/>
    <p:sldId id="270" r:id="rId17"/>
    <p:sldId id="271" r:id="rId18"/>
    <p:sldId id="272"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4" autoAdjust="0"/>
    <p:restoredTop sz="94660"/>
  </p:normalViewPr>
  <p:slideViewPr>
    <p:cSldViewPr>
      <p:cViewPr varScale="1">
        <p:scale>
          <a:sx n="70" d="100"/>
          <a:sy n="70" d="100"/>
        </p:scale>
        <p:origin x="13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1D3EFD-B03D-4C60-9F64-5AACA8CE4E48}"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3EFD-B03D-4C60-9F64-5AACA8CE4E48}"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3EFD-B03D-4C60-9F64-5AACA8CE4E48}"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1D3EFD-B03D-4C60-9F64-5AACA8CE4E48}"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D3EFD-B03D-4C60-9F64-5AACA8CE4E48}" type="datetimeFigureOut">
              <a:rPr lang="en-US" smtClean="0"/>
              <a:pPr/>
              <a:t>5/2/2020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1D3EFD-B03D-4C60-9F64-5AACA8CE4E48}"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1D3EFD-B03D-4C60-9F64-5AACA8CE4E48}" type="datetimeFigureOut">
              <a:rPr lang="en-US" smtClean="0"/>
              <a:pPr/>
              <a:t>5/2/2020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1D3EFD-B03D-4C60-9F64-5AACA8CE4E48}" type="datetimeFigureOut">
              <a:rPr lang="en-US" smtClean="0"/>
              <a:pPr/>
              <a:t>5/2/2020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D3EFD-B03D-4C60-9F64-5AACA8CE4E48}" type="datetimeFigureOut">
              <a:rPr lang="en-US" smtClean="0"/>
              <a:pPr/>
              <a:t>5/2/2020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3EFD-B03D-4C60-9F64-5AACA8CE4E48}"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D3EFD-B03D-4C60-9F64-5AACA8CE4E48}" type="datetimeFigureOut">
              <a:rPr lang="en-US" smtClean="0"/>
              <a:pPr/>
              <a:t>5/2/2020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8B6CA4-897B-404B-A99E-EFA86E75D6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D3EFD-B03D-4C60-9F64-5AACA8CE4E48}" type="datetimeFigureOut">
              <a:rPr lang="en-US" smtClean="0"/>
              <a:pPr/>
              <a:t>5/2/2020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8B6CA4-897B-404B-A99E-EFA86E75D6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image.slidesharecdn.com/breadstalingppt-charlo-170325113318/95/causes-of-bread-staling-17-638.jpg?cb=149044165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cene3d>
              <a:camera prst="orthographicFront"/>
              <a:lightRig rig="threePt" dir="t"/>
            </a:scene3d>
            <a:sp3d contourW="12700">
              <a:contourClr>
                <a:schemeClr val="accent6">
                  <a:lumMod val="60000"/>
                  <a:lumOff val="40000"/>
                </a:schemeClr>
              </a:contourClr>
            </a:sp3d>
          </a:bodyPr>
          <a:lstStyle/>
          <a:p>
            <a:r>
              <a:rPr lang="en-US" sz="4800" b="1" u="sng" dirty="0" smtClean="0">
                <a:solidFill>
                  <a:srgbClr val="002060"/>
                </a:solidFill>
              </a:rPr>
              <a:t>Bread Spoilage and Staling</a:t>
            </a:r>
            <a:r>
              <a:rPr lang="en-US" b="1" u="sng" dirty="0" smtClean="0">
                <a:solidFill>
                  <a:srgbClr val="002060"/>
                </a:solidFill>
              </a:rPr>
              <a:t> </a:t>
            </a:r>
            <a:endParaRPr lang="en-US" b="1" u="sng" dirty="0">
              <a:solidFill>
                <a:srgbClr val="002060"/>
              </a:solidFill>
            </a:endParaRPr>
          </a:p>
        </p:txBody>
      </p:sp>
      <p:sp>
        <p:nvSpPr>
          <p:cNvPr id="4" name="TextBox 3"/>
          <p:cNvSpPr txBox="1"/>
          <p:nvPr/>
        </p:nvSpPr>
        <p:spPr>
          <a:xfrm>
            <a:off x="1371600" y="3124200"/>
            <a:ext cx="6400800" cy="2554545"/>
          </a:xfrm>
          <a:prstGeom prst="rect">
            <a:avLst/>
          </a:prstGeom>
          <a:noFill/>
        </p:spPr>
        <p:txBody>
          <a:bodyPr wrap="square" rtlCol="0">
            <a:spAutoFit/>
          </a:bodyPr>
          <a:lstStyle/>
          <a:p>
            <a:pPr algn="ctr"/>
            <a:r>
              <a:rPr lang="en-US" sz="4000" b="1" dirty="0" smtClean="0">
                <a:solidFill>
                  <a:srgbClr val="C00000"/>
                </a:solidFill>
              </a:rPr>
              <a:t>Institute of Food Science and Nutrition</a:t>
            </a:r>
          </a:p>
          <a:p>
            <a:pPr algn="ctr"/>
            <a:r>
              <a:rPr lang="en-US" sz="4000" b="1" dirty="0" smtClean="0">
                <a:solidFill>
                  <a:srgbClr val="C00000"/>
                </a:solidFill>
              </a:rPr>
              <a:t>University of Sargodha, </a:t>
            </a:r>
            <a:endParaRPr lang="en-US" sz="4000" b="1" dirty="0" smtClean="0">
              <a:solidFill>
                <a:srgbClr val="C00000"/>
              </a:solidFill>
            </a:endParaRPr>
          </a:p>
          <a:p>
            <a:pPr algn="ctr"/>
            <a:r>
              <a:rPr lang="en-US" sz="4000" b="1" dirty="0" smtClean="0">
                <a:solidFill>
                  <a:srgbClr val="C00000"/>
                </a:solidFill>
              </a:rPr>
              <a:t>Sargodha</a:t>
            </a:r>
            <a:endParaRPr lang="en-US" sz="40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Bread Staling</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b="1" dirty="0" smtClean="0">
                <a:solidFill>
                  <a:srgbClr val="C00000"/>
                </a:solidFill>
              </a:rPr>
              <a:t>All undesirable changes (except microbial spoilage) occur in bread is called bread staling</a:t>
            </a:r>
          </a:p>
          <a:p>
            <a:pPr algn="just"/>
            <a:r>
              <a:rPr lang="en-US" dirty="0" smtClean="0">
                <a:solidFill>
                  <a:srgbClr val="7030A0"/>
                </a:solidFill>
              </a:rPr>
              <a:t>Bread </a:t>
            </a:r>
            <a:r>
              <a:rPr lang="en-US" dirty="0">
                <a:solidFill>
                  <a:srgbClr val="7030A0"/>
                </a:solidFill>
              </a:rPr>
              <a:t>staling is a complicated process that involves loss of aroma, changes in mouth feel, loss of crumb softness and development of crumbliness. </a:t>
            </a:r>
            <a:endParaRPr lang="en-US" dirty="0" smtClean="0">
              <a:solidFill>
                <a:srgbClr val="7030A0"/>
              </a:solidFill>
            </a:endParaRPr>
          </a:p>
          <a:p>
            <a:pPr algn="just"/>
            <a:r>
              <a:rPr lang="en-US" dirty="0" smtClean="0">
                <a:solidFill>
                  <a:srgbClr val="7030A0"/>
                </a:solidFill>
              </a:rPr>
              <a:t>It </a:t>
            </a:r>
            <a:r>
              <a:rPr lang="en-US" dirty="0">
                <a:solidFill>
                  <a:srgbClr val="7030A0"/>
                </a:solidFill>
              </a:rPr>
              <a:t>is a term which indicates decreasing consumer acceptance of bakery products caused by changes in crumb other than those resulting from spoilage </a:t>
            </a:r>
            <a:r>
              <a:rPr lang="en-US" dirty="0" smtClean="0">
                <a:solidFill>
                  <a:srgbClr val="7030A0"/>
                </a:solidFill>
              </a:rPr>
              <a:t>organisms.</a:t>
            </a:r>
            <a:endParaRPr lang="en-US" dirty="0">
              <a:solidFill>
                <a:srgbClr val="7030A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solidFill>
            <a:schemeClr val="accent6">
              <a:lumMod val="40000"/>
              <a:lumOff val="60000"/>
              <a:alpha val="83000"/>
            </a:schemeClr>
          </a:solidFill>
        </p:spPr>
        <p:txBody>
          <a:bodyPr/>
          <a:lstStyle/>
          <a:p>
            <a:pPr algn="just"/>
            <a:r>
              <a:rPr lang="en-US" dirty="0">
                <a:solidFill>
                  <a:schemeClr val="accent4"/>
                </a:solidFill>
              </a:rPr>
              <a:t>Bread staling is a complex phenomenon that originates from multiple </a:t>
            </a:r>
            <a:r>
              <a:rPr lang="en-US" dirty="0" err="1">
                <a:solidFill>
                  <a:schemeClr val="accent4"/>
                </a:solidFill>
              </a:rPr>
              <a:t>physico</a:t>
            </a:r>
            <a:r>
              <a:rPr lang="en-US" dirty="0">
                <a:solidFill>
                  <a:schemeClr val="accent4"/>
                </a:solidFill>
              </a:rPr>
              <a:t>-chemical events (</a:t>
            </a:r>
            <a:r>
              <a:rPr lang="en-US" dirty="0" err="1">
                <a:solidFill>
                  <a:schemeClr val="accent4"/>
                </a:solidFill>
              </a:rPr>
              <a:t>amylopectin</a:t>
            </a:r>
            <a:r>
              <a:rPr lang="en-US" dirty="0">
                <a:solidFill>
                  <a:schemeClr val="accent4"/>
                </a:solidFill>
              </a:rPr>
              <a:t> </a:t>
            </a:r>
            <a:r>
              <a:rPr lang="en-US" dirty="0" err="1">
                <a:solidFill>
                  <a:schemeClr val="accent4"/>
                </a:solidFill>
              </a:rPr>
              <a:t>retrogradation</a:t>
            </a:r>
            <a:r>
              <a:rPr lang="en-US" dirty="0">
                <a:solidFill>
                  <a:schemeClr val="accent4"/>
                </a:solidFill>
              </a:rPr>
              <a:t>, water loss and redistribution and gluten-starch interactions and gluten transformations) that are not yet completely elucidated. (</a:t>
            </a:r>
            <a:r>
              <a:rPr lang="en-US" dirty="0" err="1">
                <a:solidFill>
                  <a:schemeClr val="accent4"/>
                </a:solidFill>
              </a:rPr>
              <a:t>Curti</a:t>
            </a:r>
            <a:r>
              <a:rPr lang="en-US" dirty="0">
                <a:solidFill>
                  <a:schemeClr val="accent4"/>
                </a:solidFill>
              </a:rPr>
              <a:t>, et al, </a:t>
            </a:r>
            <a:r>
              <a:rPr lang="en-US" dirty="0" smtClean="0">
                <a:solidFill>
                  <a:schemeClr val="accent4"/>
                </a:solidFill>
              </a:rPr>
              <a:t>2011).</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lstStyle/>
          <a:p>
            <a:r>
              <a:rPr lang="en-US" dirty="0" smtClean="0"/>
              <a:t>Characterized by : </a:t>
            </a: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accent4"/>
                </a:solidFill>
              </a:rPr>
              <a:t>It is usually characterized by </a:t>
            </a:r>
            <a:endParaRPr lang="en-US" dirty="0" smtClean="0">
              <a:solidFill>
                <a:schemeClr val="accent4"/>
              </a:solidFill>
            </a:endParaRPr>
          </a:p>
          <a:p>
            <a:pPr>
              <a:buFont typeface="Wingdings" pitchFamily="2" charset="2"/>
              <a:buChar char="v"/>
            </a:pPr>
            <a:r>
              <a:rPr lang="en-US" dirty="0" smtClean="0">
                <a:solidFill>
                  <a:schemeClr val="accent4"/>
                </a:solidFill>
              </a:rPr>
              <a:t>loss </a:t>
            </a:r>
            <a:r>
              <a:rPr lang="en-US" dirty="0">
                <a:solidFill>
                  <a:schemeClr val="accent4"/>
                </a:solidFill>
              </a:rPr>
              <a:t>of </a:t>
            </a:r>
            <a:r>
              <a:rPr lang="en-US" dirty="0" smtClean="0">
                <a:solidFill>
                  <a:schemeClr val="accent4"/>
                </a:solidFill>
              </a:rPr>
              <a:t>aroma.</a:t>
            </a:r>
          </a:p>
          <a:p>
            <a:pPr>
              <a:buFont typeface="Wingdings" pitchFamily="2" charset="2"/>
              <a:buChar char="v"/>
            </a:pPr>
            <a:r>
              <a:rPr lang="en-US" dirty="0" smtClean="0">
                <a:solidFill>
                  <a:schemeClr val="accent4"/>
                </a:solidFill>
              </a:rPr>
              <a:t>changes </a:t>
            </a:r>
            <a:r>
              <a:rPr lang="en-US" dirty="0">
                <a:solidFill>
                  <a:schemeClr val="accent4"/>
                </a:solidFill>
              </a:rPr>
              <a:t>in mouth </a:t>
            </a:r>
            <a:r>
              <a:rPr lang="en-US" dirty="0" smtClean="0">
                <a:solidFill>
                  <a:schemeClr val="accent4"/>
                </a:solidFill>
              </a:rPr>
              <a:t>feel.</a:t>
            </a:r>
          </a:p>
          <a:p>
            <a:pPr>
              <a:buFont typeface="Wingdings" pitchFamily="2" charset="2"/>
              <a:buChar char="v"/>
            </a:pPr>
            <a:r>
              <a:rPr lang="en-US" dirty="0" smtClean="0">
                <a:solidFill>
                  <a:schemeClr val="accent4"/>
                </a:solidFill>
              </a:rPr>
              <a:t>development </a:t>
            </a:r>
            <a:r>
              <a:rPr lang="en-US" dirty="0">
                <a:solidFill>
                  <a:schemeClr val="accent4"/>
                </a:solidFill>
              </a:rPr>
              <a:t>of </a:t>
            </a:r>
            <a:r>
              <a:rPr lang="en-US" dirty="0" smtClean="0">
                <a:solidFill>
                  <a:schemeClr val="accent4"/>
                </a:solidFill>
              </a:rPr>
              <a:t>crumbliness.</a:t>
            </a:r>
          </a:p>
          <a:p>
            <a:pPr>
              <a:buFont typeface="Wingdings" pitchFamily="2" charset="2"/>
              <a:buChar char="v"/>
            </a:pPr>
            <a:r>
              <a:rPr lang="en-US" dirty="0" smtClean="0">
                <a:solidFill>
                  <a:schemeClr val="accent4"/>
                </a:solidFill>
              </a:rPr>
              <a:t>toughening </a:t>
            </a:r>
            <a:r>
              <a:rPr lang="en-US" dirty="0">
                <a:solidFill>
                  <a:schemeClr val="accent4"/>
                </a:solidFill>
              </a:rPr>
              <a:t>of the </a:t>
            </a:r>
            <a:r>
              <a:rPr lang="en-US" dirty="0" smtClean="0">
                <a:solidFill>
                  <a:schemeClr val="accent4"/>
                </a:solidFill>
              </a:rPr>
              <a:t>crust.</a:t>
            </a:r>
          </a:p>
          <a:p>
            <a:pPr>
              <a:buFont typeface="Wingdings" pitchFamily="2" charset="2"/>
              <a:buChar char="v"/>
            </a:pPr>
            <a:r>
              <a:rPr lang="en-US" dirty="0" smtClean="0">
                <a:solidFill>
                  <a:schemeClr val="accent4"/>
                </a:solidFill>
              </a:rPr>
              <a:t>firming </a:t>
            </a:r>
            <a:r>
              <a:rPr lang="en-US" dirty="0">
                <a:solidFill>
                  <a:schemeClr val="accent4"/>
                </a:solidFill>
              </a:rPr>
              <a:t>of the </a:t>
            </a:r>
            <a:r>
              <a:rPr lang="en-US" dirty="0" smtClean="0">
                <a:solidFill>
                  <a:schemeClr val="accent4"/>
                </a:solidFill>
              </a:rPr>
              <a:t>crumb.</a:t>
            </a:r>
          </a:p>
          <a:p>
            <a:pPr>
              <a:buFont typeface="Wingdings" pitchFamily="2" charset="2"/>
              <a:buChar char="v"/>
            </a:pPr>
            <a:r>
              <a:rPr lang="en-US" dirty="0" smtClean="0">
                <a:solidFill>
                  <a:schemeClr val="accent4"/>
                </a:solidFill>
              </a:rPr>
              <a:t>loss </a:t>
            </a:r>
            <a:r>
              <a:rPr lang="en-US" dirty="0">
                <a:solidFill>
                  <a:schemeClr val="accent4"/>
                </a:solidFill>
              </a:rPr>
              <a:t>of moisture and </a:t>
            </a:r>
            <a:r>
              <a:rPr lang="en-US" dirty="0" smtClean="0">
                <a:solidFill>
                  <a:schemeClr val="accent4"/>
                </a:solidFill>
              </a:rPr>
              <a:t>flavor.</a:t>
            </a:r>
          </a:p>
          <a:p>
            <a:pPr>
              <a:buFont typeface="Wingdings" pitchFamily="2" charset="2"/>
              <a:buChar char="v"/>
            </a:pPr>
            <a:r>
              <a:rPr lang="en-US" dirty="0" smtClean="0">
                <a:solidFill>
                  <a:schemeClr val="accent4"/>
                </a:solidFill>
              </a:rPr>
              <a:t>loss </a:t>
            </a:r>
            <a:r>
              <a:rPr lang="en-US" dirty="0">
                <a:solidFill>
                  <a:schemeClr val="accent4"/>
                </a:solidFill>
              </a:rPr>
              <a:t>in product </a:t>
            </a:r>
            <a:r>
              <a:rPr lang="en-US" dirty="0" smtClean="0">
                <a:solidFill>
                  <a:schemeClr val="accent4"/>
                </a:solidFill>
              </a:rPr>
              <a:t>freshness.</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lstStyle/>
          <a:p>
            <a:r>
              <a:rPr lang="en-US" dirty="0" smtClean="0"/>
              <a:t>Types of staling</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b="1" dirty="0" smtClean="0">
                <a:solidFill>
                  <a:srgbClr val="002060"/>
                </a:solidFill>
              </a:rPr>
              <a:t>Crust Staling</a:t>
            </a:r>
          </a:p>
          <a:p>
            <a:pPr>
              <a:buFont typeface="Wingdings" panose="05000000000000000000" pitchFamily="2" charset="2"/>
              <a:buChar char="v"/>
            </a:pPr>
            <a:r>
              <a:rPr lang="en-US" dirty="0" smtClean="0"/>
              <a:t>In fresh bread crust is dry and crisp</a:t>
            </a:r>
          </a:p>
          <a:p>
            <a:pPr>
              <a:buFont typeface="Wingdings" panose="05000000000000000000" pitchFamily="2" charset="2"/>
              <a:buChar char="v"/>
            </a:pPr>
            <a:r>
              <a:rPr lang="en-US" dirty="0" smtClean="0"/>
              <a:t>Upon staling crust becomes </a:t>
            </a:r>
            <a:r>
              <a:rPr lang="en-US" dirty="0">
                <a:solidFill>
                  <a:srgbClr val="C00000"/>
                </a:solidFill>
              </a:rPr>
              <a:t>Soft and </a:t>
            </a:r>
            <a:r>
              <a:rPr lang="en-US" dirty="0" smtClean="0">
                <a:solidFill>
                  <a:srgbClr val="C00000"/>
                </a:solidFill>
              </a:rPr>
              <a:t>leathery</a:t>
            </a:r>
            <a:endParaRPr lang="en-US" dirty="0" smtClean="0"/>
          </a:p>
          <a:p>
            <a:pPr algn="just">
              <a:buFont typeface="Wingdings" panose="05000000000000000000" pitchFamily="2" charset="2"/>
              <a:buChar char="v"/>
            </a:pPr>
            <a:r>
              <a:rPr lang="en-US" dirty="0" smtClean="0"/>
              <a:t>During crust staling moisture from the crumb is transferred to crust and due to hygroscopic properties the crust absorbs moisture and becomes soft and leathery</a:t>
            </a:r>
          </a:p>
          <a:p>
            <a:pPr marL="0" indent="0">
              <a:buNone/>
            </a:pPr>
            <a:r>
              <a:rPr lang="en-US" b="1" dirty="0" smtClean="0">
                <a:solidFill>
                  <a:srgbClr val="002060"/>
                </a:solidFill>
              </a:rPr>
              <a:t>2</a:t>
            </a:r>
            <a:r>
              <a:rPr lang="en-US" b="1" dirty="0">
                <a:solidFill>
                  <a:srgbClr val="002060"/>
                </a:solidFill>
              </a:rPr>
              <a:t>. Crumb </a:t>
            </a:r>
            <a:r>
              <a:rPr lang="en-US" b="1" dirty="0" smtClean="0">
                <a:solidFill>
                  <a:srgbClr val="002060"/>
                </a:solidFill>
              </a:rPr>
              <a:t>Staling</a:t>
            </a:r>
            <a:endParaRPr lang="en-US" b="1" dirty="0">
              <a:solidFill>
                <a:srgbClr val="002060"/>
              </a:solidFill>
            </a:endParaRPr>
          </a:p>
          <a:p>
            <a:pPr>
              <a:buFont typeface="Wingdings" panose="05000000000000000000" pitchFamily="2" charset="2"/>
              <a:buChar char="v"/>
            </a:pPr>
            <a:r>
              <a:rPr lang="en-US" dirty="0"/>
              <a:t>Due to loss of moisture the crumb becomes hard, dry and looses its freshness</a:t>
            </a:r>
          </a:p>
          <a:p>
            <a:pPr marL="0" indent="0" algn="just">
              <a:buNone/>
            </a:pPr>
            <a:endParaRPr lang="en-US" dirty="0"/>
          </a:p>
        </p:txBody>
      </p:sp>
    </p:spTree>
    <p:extLst>
      <p:ext uri="{BB962C8B-B14F-4D97-AF65-F5344CB8AC3E}">
        <p14:creationId xmlns:p14="http://schemas.microsoft.com/office/powerpoint/2010/main" val="921903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lstStyle/>
          <a:p>
            <a:r>
              <a:rPr lang="en-US" dirty="0"/>
              <a:t>Theories explaining bread staling</a:t>
            </a:r>
          </a:p>
        </p:txBody>
      </p:sp>
      <p:sp>
        <p:nvSpPr>
          <p:cNvPr id="3" name="Content Placeholder 2"/>
          <p:cNvSpPr>
            <a:spLocks noGrp="1"/>
          </p:cNvSpPr>
          <p:nvPr>
            <p:ph idx="1"/>
          </p:nvPr>
        </p:nvSpPr>
        <p:spPr/>
        <p:txBody>
          <a:bodyPr/>
          <a:lstStyle/>
          <a:p>
            <a:pPr marL="0" indent="0">
              <a:buNone/>
            </a:pPr>
            <a:r>
              <a:rPr lang="en-US" sz="3600" dirty="0">
                <a:solidFill>
                  <a:srgbClr val="C00000"/>
                </a:solidFill>
              </a:rPr>
              <a:t>The main causes of bread staling are thought to </a:t>
            </a:r>
            <a:r>
              <a:rPr lang="en-US" sz="3600" dirty="0" smtClean="0">
                <a:solidFill>
                  <a:srgbClr val="C00000"/>
                </a:solidFill>
              </a:rPr>
              <a:t>be</a:t>
            </a:r>
          </a:p>
          <a:p>
            <a:pPr marL="0" indent="0">
              <a:buNone/>
            </a:pPr>
            <a:endParaRPr lang="en-US" dirty="0" smtClean="0"/>
          </a:p>
          <a:p>
            <a:r>
              <a:rPr lang="en-US" b="1" dirty="0"/>
              <a:t>S</a:t>
            </a:r>
            <a:r>
              <a:rPr lang="en-US" b="1" dirty="0" smtClean="0"/>
              <a:t>tarch </a:t>
            </a:r>
            <a:r>
              <a:rPr lang="en-US" b="1" dirty="0" err="1"/>
              <a:t>retrogradation</a:t>
            </a:r>
            <a:r>
              <a:rPr lang="en-US" b="1" dirty="0"/>
              <a:t> </a:t>
            </a:r>
            <a:endParaRPr lang="en-US" b="1" dirty="0" smtClean="0"/>
          </a:p>
          <a:p>
            <a:r>
              <a:rPr lang="en-US" b="1" dirty="0" smtClean="0"/>
              <a:t>water </a:t>
            </a:r>
            <a:r>
              <a:rPr lang="en-US" b="1" dirty="0"/>
              <a:t>migration and redistribution </a:t>
            </a:r>
            <a:endParaRPr lang="en-US"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lstStyle/>
          <a:p>
            <a:r>
              <a:rPr lang="en-US" dirty="0"/>
              <a:t>Starch </a:t>
            </a:r>
            <a:r>
              <a:rPr lang="en-US" dirty="0" err="1"/>
              <a:t>R</a:t>
            </a:r>
            <a:r>
              <a:rPr lang="en-US" dirty="0" err="1" smtClean="0"/>
              <a:t>etrogradation</a:t>
            </a:r>
            <a:endParaRPr lang="en-US" dirty="0"/>
          </a:p>
        </p:txBody>
      </p:sp>
      <p:sp>
        <p:nvSpPr>
          <p:cNvPr id="3" name="Content Placeholder 2"/>
          <p:cNvSpPr>
            <a:spLocks noGrp="1"/>
          </p:cNvSpPr>
          <p:nvPr>
            <p:ph idx="1"/>
          </p:nvPr>
        </p:nvSpPr>
        <p:spPr/>
        <p:txBody>
          <a:bodyPr/>
          <a:lstStyle/>
          <a:p>
            <a:r>
              <a:rPr lang="en-US" dirty="0" err="1"/>
              <a:t>Retrogradation</a:t>
            </a:r>
            <a:r>
              <a:rPr lang="en-US" dirty="0"/>
              <a:t> is a reaction that takes place in gelatinized starch when the </a:t>
            </a:r>
            <a:r>
              <a:rPr lang="en-US" dirty="0" err="1"/>
              <a:t>amylose</a:t>
            </a:r>
            <a:r>
              <a:rPr lang="en-US" dirty="0"/>
              <a:t> and </a:t>
            </a:r>
            <a:r>
              <a:rPr lang="en-US" dirty="0" err="1"/>
              <a:t>amylopectin</a:t>
            </a:r>
            <a:r>
              <a:rPr lang="en-US" dirty="0"/>
              <a:t> chains realign themselves causing the dissolved starch difficult to re-dissolve</a:t>
            </a:r>
            <a:r>
              <a:rPr lang="en-US" dirty="0" smtClean="0"/>
              <a:t>.</a:t>
            </a:r>
          </a:p>
          <a:p>
            <a:r>
              <a:rPr lang="en-US" dirty="0"/>
              <a:t>Starch undergoes swelling or gelatinization when heated in the presence of water – Starch </a:t>
            </a:r>
            <a:r>
              <a:rPr lang="en-US" dirty="0" smtClean="0"/>
              <a:t>gelatinization.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a:bodyPr>
          <a:lstStyle/>
          <a:p>
            <a:r>
              <a:rPr lang="en-US" dirty="0" smtClean="0"/>
              <a:t>water migration</a:t>
            </a:r>
            <a:endParaRPr lang="en-US" dirty="0"/>
          </a:p>
        </p:txBody>
      </p:sp>
      <p:sp>
        <p:nvSpPr>
          <p:cNvPr id="3" name="Content Placeholder 2"/>
          <p:cNvSpPr>
            <a:spLocks noGrp="1"/>
          </p:cNvSpPr>
          <p:nvPr>
            <p:ph idx="1"/>
          </p:nvPr>
        </p:nvSpPr>
        <p:spPr/>
        <p:txBody>
          <a:bodyPr/>
          <a:lstStyle/>
          <a:p>
            <a:r>
              <a:rPr lang="en-US" dirty="0"/>
              <a:t>Water migration and Redistribution The migration of water in cellular solid foods during storage has been found to cause loss of crispness. </a:t>
            </a:r>
            <a:endParaRPr lang="en-US" dirty="0" smtClean="0"/>
          </a:p>
          <a:p>
            <a:r>
              <a:rPr lang="en-US" dirty="0" smtClean="0"/>
              <a:t>Migration </a:t>
            </a:r>
            <a:r>
              <a:rPr lang="en-US" dirty="0"/>
              <a:t>of water occurs within bread and from bread to the environment causing bread to </a:t>
            </a:r>
            <a:r>
              <a:rPr lang="en-US" dirty="0" smtClean="0"/>
              <a:t>firm.</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lstStyle/>
          <a:p>
            <a:r>
              <a:rPr lang="en-US" dirty="0" smtClean="0"/>
              <a:t>Water redistribution </a:t>
            </a:r>
            <a:endParaRPr lang="en-US" dirty="0"/>
          </a:p>
        </p:txBody>
      </p:sp>
      <p:sp>
        <p:nvSpPr>
          <p:cNvPr id="3" name="Content Placeholder 2"/>
          <p:cNvSpPr>
            <a:spLocks noGrp="1"/>
          </p:cNvSpPr>
          <p:nvPr>
            <p:ph idx="1"/>
          </p:nvPr>
        </p:nvSpPr>
        <p:spPr/>
        <p:txBody>
          <a:bodyPr/>
          <a:lstStyle/>
          <a:p>
            <a:r>
              <a:rPr lang="en-US" dirty="0"/>
              <a:t>Water migration and Redistribution When bread is stored with </a:t>
            </a:r>
            <a:r>
              <a:rPr lang="en-US" dirty="0" smtClean="0"/>
              <a:t>crust.</a:t>
            </a:r>
          </a:p>
          <a:p>
            <a:r>
              <a:rPr lang="en-US" dirty="0" smtClean="0"/>
              <a:t>Water </a:t>
            </a:r>
            <a:r>
              <a:rPr lang="en-US" dirty="0"/>
              <a:t>migrates from crumb to the crust </a:t>
            </a:r>
            <a:r>
              <a:rPr lang="en-US" dirty="0" smtClean="0"/>
              <a:t>and the </a:t>
            </a:r>
            <a:r>
              <a:rPr lang="en-US" dirty="0"/>
              <a:t>crumb </a:t>
            </a:r>
            <a:r>
              <a:rPr lang="en-US" dirty="0" smtClean="0"/>
              <a:t>firms.</a:t>
            </a:r>
          </a:p>
          <a:p>
            <a:r>
              <a:rPr lang="en-US" dirty="0" smtClean="0"/>
              <a:t>Loss </a:t>
            </a:r>
            <a:r>
              <a:rPr lang="en-US" dirty="0"/>
              <a:t>of crispiness </a:t>
            </a:r>
            <a:endParaRPr lang="en-US" dirty="0" smtClean="0"/>
          </a:p>
          <a:p>
            <a:r>
              <a:rPr lang="en-US" dirty="0" smtClean="0"/>
              <a:t>The </a:t>
            </a:r>
            <a:r>
              <a:rPr lang="en-US" dirty="0"/>
              <a:t>crumb moisture content and water activity </a:t>
            </a:r>
            <a:r>
              <a:rPr lang="en-US" dirty="0" smtClean="0"/>
              <a:t>decreased.</a:t>
            </a:r>
          </a:p>
          <a:p>
            <a:r>
              <a:rPr lang="en-US" dirty="0" smtClean="0"/>
              <a:t>Decrease </a:t>
            </a:r>
            <a:r>
              <a:rPr lang="en-US" dirty="0"/>
              <a:t>in freezable water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normAutofit fontScale="90000"/>
          </a:bodyPr>
          <a:lstStyle/>
          <a:p>
            <a:r>
              <a:rPr lang="en-US" dirty="0" smtClean="0"/>
              <a:t>Decrease in crumb moisture is caused by:</a:t>
            </a:r>
            <a:endParaRPr lang="en-US" dirty="0"/>
          </a:p>
        </p:txBody>
      </p:sp>
      <p:sp>
        <p:nvSpPr>
          <p:cNvPr id="3" name="Content Placeholder 2"/>
          <p:cNvSpPr>
            <a:spLocks noGrp="1"/>
          </p:cNvSpPr>
          <p:nvPr>
            <p:ph idx="1"/>
          </p:nvPr>
        </p:nvSpPr>
        <p:spPr/>
        <p:txBody>
          <a:bodyPr/>
          <a:lstStyle/>
          <a:p>
            <a:pPr algn="just"/>
            <a:r>
              <a:rPr lang="en-US" dirty="0" smtClean="0"/>
              <a:t>Incorporation </a:t>
            </a:r>
            <a:r>
              <a:rPr lang="en-US" dirty="0"/>
              <a:t>of water into the starch crystalline structure </a:t>
            </a:r>
            <a:endParaRPr lang="en-US" dirty="0" smtClean="0"/>
          </a:p>
          <a:p>
            <a:pPr algn="just"/>
            <a:r>
              <a:rPr lang="en-US" dirty="0" smtClean="0"/>
              <a:t>Loss </a:t>
            </a:r>
            <a:r>
              <a:rPr lang="en-US" dirty="0"/>
              <a:t>of water to the surrounding </a:t>
            </a:r>
            <a:r>
              <a:rPr lang="en-US" dirty="0" smtClean="0"/>
              <a:t>environment</a:t>
            </a:r>
          </a:p>
          <a:p>
            <a:pPr algn="just"/>
            <a:r>
              <a:rPr lang="en-US" dirty="0" smtClean="0"/>
              <a:t>Moisture </a:t>
            </a:r>
            <a:r>
              <a:rPr lang="en-US" dirty="0"/>
              <a:t>migration from crumb to crust reduces the level of plasticizing water of the biopolymer networks and contributes to crumb firmness at longer storage times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lstStyle/>
          <a:p>
            <a:r>
              <a:rPr lang="en-US" dirty="0">
                <a:hlinkClick r:id="rId2" tooltip="Prevention of staling&#10;Enzymes – Heat stable Alpha Amylases..."/>
              </a:rPr>
              <a:t> </a:t>
            </a:r>
            <a:r>
              <a:rPr lang="en-US" dirty="0"/>
              <a:t>Prevention of staling</a:t>
            </a:r>
          </a:p>
        </p:txBody>
      </p:sp>
      <p:sp>
        <p:nvSpPr>
          <p:cNvPr id="3" name="Content Placeholder 2"/>
          <p:cNvSpPr>
            <a:spLocks noGrp="1"/>
          </p:cNvSpPr>
          <p:nvPr>
            <p:ph idx="1"/>
          </p:nvPr>
        </p:nvSpPr>
        <p:spPr>
          <a:solidFill>
            <a:schemeClr val="accent6">
              <a:lumMod val="60000"/>
              <a:lumOff val="40000"/>
              <a:alpha val="83000"/>
            </a:schemeClr>
          </a:solidFill>
        </p:spPr>
        <p:txBody>
          <a:bodyPr>
            <a:normAutofit fontScale="92500" lnSpcReduction="20000"/>
          </a:bodyPr>
          <a:lstStyle/>
          <a:p>
            <a:pPr marL="0" indent="0" algn="just">
              <a:buNone/>
            </a:pPr>
            <a:r>
              <a:rPr lang="en-US" b="1" dirty="0" smtClean="0"/>
              <a:t>Bread stored at low temperature hardens to a greater extent than stored at room temperature </a:t>
            </a:r>
          </a:p>
          <a:p>
            <a:pPr marL="0" indent="0">
              <a:buNone/>
            </a:pPr>
            <a:r>
              <a:rPr lang="en-US" dirty="0" smtClean="0">
                <a:solidFill>
                  <a:srgbClr val="C00000"/>
                </a:solidFill>
              </a:rPr>
              <a:t>Bread should never be refrigerated</a:t>
            </a:r>
            <a:r>
              <a:rPr lang="en-US" dirty="0" smtClean="0"/>
              <a:t> </a:t>
            </a:r>
          </a:p>
          <a:p>
            <a:r>
              <a:rPr lang="en-US" dirty="0" smtClean="0"/>
              <a:t>Enzymes </a:t>
            </a:r>
            <a:r>
              <a:rPr lang="en-US" dirty="0"/>
              <a:t>– Heat stable Alpha </a:t>
            </a:r>
            <a:r>
              <a:rPr lang="en-US" dirty="0" smtClean="0"/>
              <a:t>Amylases</a:t>
            </a:r>
          </a:p>
          <a:p>
            <a:r>
              <a:rPr lang="en-US" dirty="0" smtClean="0"/>
              <a:t>Shortenings</a:t>
            </a:r>
          </a:p>
          <a:p>
            <a:r>
              <a:rPr lang="en-US" dirty="0" smtClean="0"/>
              <a:t>Emulsifiers</a:t>
            </a:r>
            <a:endParaRPr lang="en-US" dirty="0" smtClean="0"/>
          </a:p>
          <a:p>
            <a:r>
              <a:rPr lang="en-US" dirty="0" smtClean="0"/>
              <a:t>Reheating</a:t>
            </a:r>
            <a:endParaRPr lang="en-US" dirty="0" smtClean="0"/>
          </a:p>
          <a:p>
            <a:r>
              <a:rPr lang="en-US" dirty="0" smtClean="0"/>
              <a:t>Packaging</a:t>
            </a:r>
          </a:p>
          <a:p>
            <a:r>
              <a:rPr lang="en-US" dirty="0" smtClean="0"/>
              <a:t>Soy addition</a:t>
            </a:r>
          </a:p>
          <a:p>
            <a:r>
              <a:rPr lang="en-US" dirty="0" smtClean="0"/>
              <a:t>Malting</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gradFill>
            <a:gsLst>
              <a:gs pos="0">
                <a:srgbClr val="5E9EFF"/>
              </a:gs>
              <a:gs pos="39999">
                <a:srgbClr val="85C2FF"/>
              </a:gs>
              <a:gs pos="70000">
                <a:srgbClr val="C4D6EB"/>
              </a:gs>
              <a:gs pos="100000">
                <a:srgbClr val="FFEBFA"/>
              </a:gs>
            </a:gsLst>
            <a:lin ang="5400000" scaled="0"/>
          </a:gradFill>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Bread Spoilage</a:t>
            </a:r>
          </a:p>
          <a:p>
            <a:r>
              <a:rPr lang="en-US" dirty="0" smtClean="0"/>
              <a:t>Types of Bread Spoilage</a:t>
            </a:r>
          </a:p>
          <a:p>
            <a:r>
              <a:rPr lang="en-US" dirty="0" smtClean="0"/>
              <a:t>Moldiness</a:t>
            </a:r>
          </a:p>
          <a:p>
            <a:r>
              <a:rPr lang="en-US" dirty="0" err="1" smtClean="0"/>
              <a:t>Ropiness</a:t>
            </a:r>
            <a:endParaRPr lang="en-US" dirty="0" smtClean="0"/>
          </a:p>
          <a:p>
            <a:r>
              <a:rPr lang="en-US" dirty="0" smtClean="0"/>
              <a:t>Chalky Bread</a:t>
            </a:r>
          </a:p>
          <a:p>
            <a:endParaRPr lang="en-US" dirty="0" smtClean="0"/>
          </a:p>
          <a:p>
            <a:endParaRPr lang="en-US" dirty="0"/>
          </a:p>
        </p:txBody>
      </p:sp>
      <p:graphicFrame>
        <p:nvGraphicFramePr>
          <p:cNvPr id="4" name="Table 3"/>
          <p:cNvGraphicFramePr>
            <a:graphicFrameLocks noGrp="1"/>
          </p:cNvGraphicFramePr>
          <p:nvPr/>
        </p:nvGraphicFramePr>
        <p:xfrm>
          <a:off x="0" y="1066797"/>
          <a:ext cx="9144000" cy="6096006"/>
        </p:xfrm>
        <a:graphic>
          <a:graphicData uri="http://schemas.openxmlformats.org/drawingml/2006/table">
            <a:tbl>
              <a:tblPr firstRow="1" bandRow="1">
                <a:tableStyleId>{5C22544A-7EE6-4342-B048-85BDC9FD1C3A}</a:tableStyleId>
              </a:tblPr>
              <a:tblGrid>
                <a:gridCol w="4572000"/>
                <a:gridCol w="4572000"/>
              </a:tblGrid>
              <a:tr h="677334">
                <a:tc>
                  <a:txBody>
                    <a:bodyPr/>
                    <a:lstStyle/>
                    <a:p>
                      <a:r>
                        <a:rPr lang="en-US" sz="3200" dirty="0" smtClean="0">
                          <a:solidFill>
                            <a:schemeClr val="tx1">
                              <a:lumMod val="85000"/>
                              <a:lumOff val="15000"/>
                            </a:schemeClr>
                          </a:solidFill>
                        </a:rPr>
                        <a:t>Bread Spoilage</a:t>
                      </a:r>
                      <a:endParaRPr lang="en-US" sz="3200" dirty="0">
                        <a:solidFill>
                          <a:schemeClr val="tx1">
                            <a:lumMod val="85000"/>
                            <a:lumOff val="15000"/>
                          </a:schemeClr>
                        </a:solidFill>
                      </a:endParaRPr>
                    </a:p>
                  </a:txBody>
                  <a:tcPr/>
                </a:tc>
                <a:tc>
                  <a:txBody>
                    <a:bodyPr/>
                    <a:lstStyle/>
                    <a:p>
                      <a:r>
                        <a:rPr lang="en-US" sz="3200" dirty="0" smtClean="0">
                          <a:solidFill>
                            <a:schemeClr val="tx1">
                              <a:lumMod val="85000"/>
                              <a:lumOff val="15000"/>
                            </a:schemeClr>
                          </a:solidFill>
                        </a:rPr>
                        <a:t>Bread Staling</a:t>
                      </a:r>
                      <a:endParaRPr lang="en-US" sz="3200" dirty="0">
                        <a:solidFill>
                          <a:schemeClr val="tx1">
                            <a:lumMod val="85000"/>
                            <a:lumOff val="15000"/>
                          </a:schemeClr>
                        </a:solidFill>
                      </a:endParaRPr>
                    </a:p>
                  </a:txBody>
                  <a:tcPr/>
                </a:tc>
              </a:tr>
              <a:tr h="677334">
                <a:tc>
                  <a:txBody>
                    <a:bodyPr/>
                    <a:lstStyle/>
                    <a:p>
                      <a:pPr>
                        <a:buFont typeface="Wingdings" pitchFamily="2" charset="2"/>
                        <a:buChar char="Ø"/>
                      </a:pPr>
                      <a:r>
                        <a:rPr lang="en-US" dirty="0" smtClean="0"/>
                        <a:t>Types of Bread</a:t>
                      </a:r>
                      <a:r>
                        <a:rPr lang="en-US" baseline="0" dirty="0" smtClean="0"/>
                        <a:t> Spoilage</a:t>
                      </a:r>
                      <a:endParaRPr lang="en-US" dirty="0"/>
                    </a:p>
                  </a:txBody>
                  <a:tcPr/>
                </a:tc>
                <a:tc>
                  <a:txBody>
                    <a:bodyPr/>
                    <a:lstStyle/>
                    <a:p>
                      <a:r>
                        <a:rPr lang="en-US" dirty="0" smtClean="0"/>
                        <a:t>Introduction</a:t>
                      </a:r>
                      <a:endParaRPr lang="en-US" dirty="0"/>
                    </a:p>
                  </a:txBody>
                  <a:tcPr/>
                </a:tc>
              </a:tr>
              <a:tr h="677334">
                <a:tc>
                  <a:txBody>
                    <a:bodyPr/>
                    <a:lstStyle/>
                    <a:p>
                      <a:pPr>
                        <a:buFont typeface="Wingdings" pitchFamily="2" charset="2"/>
                        <a:buNone/>
                      </a:pPr>
                      <a:r>
                        <a:rPr lang="en-US" dirty="0" smtClean="0"/>
                        <a:t>1. Moldiness</a:t>
                      </a:r>
                      <a:r>
                        <a:rPr lang="en-US" baseline="0" dirty="0" smtClean="0"/>
                        <a:t> </a:t>
                      </a:r>
                      <a:endParaRPr lang="en-US" dirty="0"/>
                    </a:p>
                  </a:txBody>
                  <a:tcPr/>
                </a:tc>
                <a:tc>
                  <a:txBody>
                    <a:bodyPr/>
                    <a:lstStyle/>
                    <a:p>
                      <a:r>
                        <a:rPr lang="en-US" dirty="0" smtClean="0"/>
                        <a:t>Characterized By </a:t>
                      </a:r>
                      <a:endParaRPr lang="en-US" dirty="0"/>
                    </a:p>
                  </a:txBody>
                  <a:tcPr/>
                </a:tc>
              </a:tr>
              <a:tr h="677334">
                <a:tc>
                  <a:txBody>
                    <a:bodyPr/>
                    <a:lstStyle/>
                    <a:p>
                      <a:pPr>
                        <a:buFont typeface="Wingdings" pitchFamily="2" charset="2"/>
                        <a:buChar char="v"/>
                      </a:pPr>
                      <a:r>
                        <a:rPr lang="en-US" dirty="0" smtClean="0"/>
                        <a:t>Causes</a:t>
                      </a:r>
                      <a:r>
                        <a:rPr lang="en-US" baseline="0" dirty="0" smtClean="0"/>
                        <a:t> of Moldiness</a:t>
                      </a:r>
                      <a:endParaRPr lang="en-US" dirty="0"/>
                    </a:p>
                  </a:txBody>
                  <a:tcPr/>
                </a:tc>
                <a:tc>
                  <a:txBody>
                    <a:bodyPr/>
                    <a:lstStyle/>
                    <a:p>
                      <a:r>
                        <a:rPr lang="en-US" dirty="0" smtClean="0"/>
                        <a:t>Theories explaining bread staling</a:t>
                      </a:r>
                      <a:endParaRPr lang="en-US" dirty="0"/>
                    </a:p>
                  </a:txBody>
                  <a:tcPr/>
                </a:tc>
              </a:tr>
              <a:tr h="677334">
                <a:tc>
                  <a:txBody>
                    <a:bodyPr/>
                    <a:lstStyle/>
                    <a:p>
                      <a:pPr>
                        <a:buFont typeface="Wingdings" pitchFamily="2" charset="2"/>
                        <a:buChar char="v"/>
                      </a:pPr>
                      <a:r>
                        <a:rPr lang="en-US" dirty="0" smtClean="0"/>
                        <a:t>How</a:t>
                      </a:r>
                      <a:r>
                        <a:rPr lang="en-US" baseline="0" dirty="0" smtClean="0"/>
                        <a:t> to prevent Moldiness?</a:t>
                      </a:r>
                      <a:endParaRPr lang="en-US" dirty="0"/>
                    </a:p>
                  </a:txBody>
                  <a:tcPr/>
                </a:tc>
                <a:tc>
                  <a:txBody>
                    <a:bodyPr/>
                    <a:lstStyle/>
                    <a:p>
                      <a:r>
                        <a:rPr lang="en-US" dirty="0" smtClean="0"/>
                        <a:t>Starch </a:t>
                      </a:r>
                      <a:r>
                        <a:rPr lang="en-US" dirty="0" err="1" smtClean="0"/>
                        <a:t>Retrogradation</a:t>
                      </a:r>
                      <a:endParaRPr lang="en-US" dirty="0"/>
                    </a:p>
                  </a:txBody>
                  <a:tcPr/>
                </a:tc>
              </a:tr>
              <a:tr h="677334">
                <a:tc>
                  <a:txBody>
                    <a:bodyPr/>
                    <a:lstStyle/>
                    <a:p>
                      <a:r>
                        <a:rPr lang="en-US" dirty="0" smtClean="0"/>
                        <a:t>2. </a:t>
                      </a:r>
                      <a:r>
                        <a:rPr lang="en-US" dirty="0" err="1" smtClean="0"/>
                        <a:t>Ropiness</a:t>
                      </a:r>
                      <a:endParaRPr lang="en-US" dirty="0"/>
                    </a:p>
                  </a:txBody>
                  <a:tcPr/>
                </a:tc>
                <a:tc>
                  <a:txBody>
                    <a:bodyPr/>
                    <a:lstStyle/>
                    <a:p>
                      <a:r>
                        <a:rPr lang="en-US" dirty="0" smtClean="0"/>
                        <a:t>water migration &amp; Water redistribution </a:t>
                      </a:r>
                      <a:endParaRPr lang="en-US" dirty="0"/>
                    </a:p>
                  </a:txBody>
                  <a:tcPr/>
                </a:tc>
              </a:tr>
              <a:tr h="677334">
                <a:tc>
                  <a:txBody>
                    <a:bodyPr/>
                    <a:lstStyle/>
                    <a:p>
                      <a:pPr>
                        <a:buFont typeface="Wingdings" pitchFamily="2" charset="2"/>
                        <a:buChar char="v"/>
                      </a:pPr>
                      <a:r>
                        <a:rPr lang="en-US" dirty="0" smtClean="0"/>
                        <a:t>Causes of </a:t>
                      </a:r>
                      <a:r>
                        <a:rPr lang="en-US" dirty="0" err="1" smtClean="0"/>
                        <a:t>Ropiness</a:t>
                      </a:r>
                      <a:endParaRPr lang="en-US" dirty="0"/>
                    </a:p>
                  </a:txBody>
                  <a:tcPr/>
                </a:tc>
                <a:tc>
                  <a:txBody>
                    <a:bodyPr/>
                    <a:lstStyle/>
                    <a:p>
                      <a:r>
                        <a:rPr lang="en-US" dirty="0" smtClean="0"/>
                        <a:t>Decrease in crumb moisture is caused by</a:t>
                      </a:r>
                      <a:endParaRPr lang="en-US" dirty="0"/>
                    </a:p>
                  </a:txBody>
                  <a:tcPr/>
                </a:tc>
              </a:tr>
              <a:tr h="677334">
                <a:tc>
                  <a:txBody>
                    <a:bodyPr/>
                    <a:lstStyle/>
                    <a:p>
                      <a:pPr>
                        <a:buFont typeface="Wingdings" pitchFamily="2" charset="2"/>
                        <a:buChar char="v"/>
                      </a:pPr>
                      <a:r>
                        <a:rPr lang="en-US" dirty="0" smtClean="0"/>
                        <a:t>How to prevent </a:t>
                      </a:r>
                      <a:r>
                        <a:rPr lang="en-US" dirty="0" err="1" smtClean="0"/>
                        <a:t>Ropiness</a:t>
                      </a:r>
                      <a:r>
                        <a:rPr lang="en-US" dirty="0" smtClean="0"/>
                        <a:t>?</a:t>
                      </a:r>
                      <a:endParaRPr lang="en-US" dirty="0"/>
                    </a:p>
                  </a:txBody>
                  <a:tcPr/>
                </a:tc>
                <a:tc>
                  <a:txBody>
                    <a:bodyPr/>
                    <a:lstStyle/>
                    <a:p>
                      <a:r>
                        <a:rPr lang="en-US" dirty="0" smtClean="0"/>
                        <a:t>Protein-starch interaction</a:t>
                      </a:r>
                      <a:endParaRPr lang="en-US" dirty="0"/>
                    </a:p>
                  </a:txBody>
                  <a:tcPr/>
                </a:tc>
              </a:tr>
              <a:tr h="677334">
                <a:tc>
                  <a:txBody>
                    <a:bodyPr/>
                    <a:lstStyle/>
                    <a:p>
                      <a:r>
                        <a:rPr lang="en-US" dirty="0" smtClean="0"/>
                        <a:t>3. Chalky Bread</a:t>
                      </a:r>
                      <a:endParaRPr lang="en-US" dirty="0"/>
                    </a:p>
                  </a:txBody>
                  <a:tcPr/>
                </a:tc>
                <a:tc>
                  <a:txBody>
                    <a:bodyPr/>
                    <a:lstStyle/>
                    <a:p>
                      <a:r>
                        <a:rPr lang="en-US" dirty="0" smtClean="0"/>
                        <a:t>Prevention of staling</a:t>
                      </a:r>
                      <a:endParaRPr lang="en-US"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ankyoupostit.jpg"/>
          <p:cNvPicPr>
            <a:picLocks noGrp="1" noChangeAspect="1"/>
          </p:cNvPicPr>
          <p:nvPr>
            <p:ph idx="1"/>
          </p:nvPr>
        </p:nvPicPr>
        <p:blipFill>
          <a:blip r:embed="rId2"/>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lstStyle/>
          <a:p>
            <a:r>
              <a:rPr lang="en-US" u="sng" dirty="0" smtClean="0">
                <a:solidFill>
                  <a:schemeClr val="tx2"/>
                </a:solidFill>
              </a:rPr>
              <a:t>Bread Spoilage</a:t>
            </a:r>
            <a:endParaRPr lang="en-US" u="sng" dirty="0">
              <a:solidFill>
                <a:schemeClr val="tx2"/>
              </a:solidFill>
            </a:endParaRPr>
          </a:p>
        </p:txBody>
      </p:sp>
      <p:sp>
        <p:nvSpPr>
          <p:cNvPr id="3" name="Content Placeholder 2"/>
          <p:cNvSpPr>
            <a:spLocks noGrp="1"/>
          </p:cNvSpPr>
          <p:nvPr>
            <p:ph idx="1"/>
          </p:nvPr>
        </p:nvSpPr>
        <p:spPr/>
        <p:txBody>
          <a:bodyPr/>
          <a:lstStyle/>
          <a:p>
            <a:r>
              <a:rPr lang="en-US" b="1" dirty="0"/>
              <a:t>Spoilage of bread</a:t>
            </a:r>
            <a:r>
              <a:rPr lang="en-US" dirty="0"/>
              <a:t> can be caused by bacteria, yeast and molds</a:t>
            </a:r>
            <a:r>
              <a:rPr lang="en-US" dirty="0" smtClean="0"/>
              <a:t>.</a:t>
            </a:r>
          </a:p>
          <a:p>
            <a:pPr algn="just"/>
            <a:r>
              <a:rPr lang="en-US" dirty="0" smtClean="0"/>
              <a:t>Generally, </a:t>
            </a:r>
            <a:r>
              <a:rPr lang="en-US" b="1" dirty="0" smtClean="0"/>
              <a:t>breads</a:t>
            </a:r>
            <a:r>
              <a:rPr lang="en-US" dirty="0"/>
              <a:t> have a relatively high moisture content and </a:t>
            </a:r>
            <a:r>
              <a:rPr lang="en-US" dirty="0" smtClean="0"/>
              <a:t>water activity </a:t>
            </a:r>
            <a:r>
              <a:rPr lang="en-US" dirty="0"/>
              <a:t>between 0.94 and 0.97 at a pH of about 6 with sliced, </a:t>
            </a:r>
            <a:r>
              <a:rPr lang="en-US" dirty="0" smtClean="0"/>
              <a:t>pre-packed </a:t>
            </a:r>
            <a:r>
              <a:rPr lang="en-US" dirty="0"/>
              <a:t>and wrapped </a:t>
            </a:r>
            <a:r>
              <a:rPr lang="en-US" b="1" dirty="0"/>
              <a:t>breads</a:t>
            </a:r>
            <a:r>
              <a:rPr lang="en-US" dirty="0"/>
              <a:t> belong to the most susceptible bakery products for mold </a:t>
            </a:r>
            <a:r>
              <a:rPr lang="en-US" b="1" dirty="0" smtClean="0"/>
              <a:t>spoilage.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EFD1"/>
              </a:gs>
              <a:gs pos="64999">
                <a:srgbClr val="F0EBD5"/>
              </a:gs>
              <a:gs pos="100000">
                <a:srgbClr val="D1C39F"/>
              </a:gs>
            </a:gsLst>
            <a:lin ang="5400000" scaled="0"/>
          </a:gradFill>
        </p:spPr>
        <p:txBody>
          <a:bodyPr/>
          <a:lstStyle/>
          <a:p>
            <a:r>
              <a:rPr lang="en-US" dirty="0" smtClean="0"/>
              <a:t>Types of bread Spoilage</a:t>
            </a:r>
            <a:endParaRPr lang="en-US" dirty="0"/>
          </a:p>
        </p:txBody>
      </p:sp>
      <p:sp>
        <p:nvSpPr>
          <p:cNvPr id="3" name="Content Placeholder 2"/>
          <p:cNvSpPr>
            <a:spLocks noGrp="1"/>
          </p:cNvSpPr>
          <p:nvPr>
            <p:ph idx="1"/>
          </p:nvPr>
        </p:nvSpPr>
        <p:spPr/>
        <p:txBody>
          <a:bodyPr>
            <a:normAutofit fontScale="77500" lnSpcReduction="20000"/>
          </a:bodyPr>
          <a:lstStyle/>
          <a:p>
            <a:r>
              <a:rPr lang="en-US" sz="4200" dirty="0"/>
              <a:t>Spoilage of bread is usually of two types </a:t>
            </a:r>
            <a:endParaRPr lang="en-US" sz="4200" dirty="0" smtClean="0"/>
          </a:p>
          <a:p>
            <a:pPr algn="just">
              <a:buFont typeface="Wingdings" pitchFamily="2" charset="2"/>
              <a:buChar char="Ø"/>
            </a:pPr>
            <a:r>
              <a:rPr lang="en-US" sz="3600" b="1" dirty="0" smtClean="0"/>
              <a:t>Moldiness </a:t>
            </a:r>
            <a:r>
              <a:rPr lang="en-US" sz="3600" dirty="0" smtClean="0"/>
              <a:t>(</a:t>
            </a:r>
            <a:r>
              <a:rPr lang="en-US" sz="3600" dirty="0"/>
              <a:t>the quality of smelling or tasting old or stale or </a:t>
            </a:r>
            <a:r>
              <a:rPr lang="en-US" sz="3600" dirty="0" err="1" smtClean="0"/>
              <a:t>mouldy</a:t>
            </a:r>
            <a:r>
              <a:rPr lang="en-US" sz="3600" dirty="0" smtClean="0"/>
              <a:t> due to mold growth mustiness</a:t>
            </a:r>
            <a:r>
              <a:rPr lang="en-US" sz="3600" dirty="0"/>
              <a:t>, must. staleness - having lost purity and freshness as a consequence of aging</a:t>
            </a:r>
            <a:r>
              <a:rPr lang="en-US" sz="3600" dirty="0" smtClean="0"/>
              <a:t>.)</a:t>
            </a:r>
          </a:p>
          <a:p>
            <a:pPr algn="just">
              <a:buFont typeface="Wingdings" pitchFamily="2" charset="2"/>
              <a:buChar char="Ø"/>
            </a:pPr>
            <a:r>
              <a:rPr lang="en-US" sz="3600" b="1" dirty="0" err="1" smtClean="0"/>
              <a:t>Ropiness</a:t>
            </a:r>
            <a:r>
              <a:rPr lang="en-US" sz="3600" b="1" dirty="0" smtClean="0"/>
              <a:t> </a:t>
            </a:r>
            <a:r>
              <a:rPr lang="en-US" sz="3600" dirty="0" smtClean="0"/>
              <a:t>(</a:t>
            </a:r>
            <a:r>
              <a:rPr lang="en-US" sz="3600" dirty="0" err="1"/>
              <a:t>Ropiness</a:t>
            </a:r>
            <a:r>
              <a:rPr lang="en-US" sz="3600" dirty="0"/>
              <a:t> in </a:t>
            </a:r>
            <a:r>
              <a:rPr lang="en-US" sz="3600" b="1" dirty="0"/>
              <a:t>bread</a:t>
            </a:r>
            <a:r>
              <a:rPr lang="en-US" sz="3600" dirty="0"/>
              <a:t> is usually due to bacterial growth and is considered more prevalent in home </a:t>
            </a:r>
            <a:r>
              <a:rPr lang="en-US" sz="3600" dirty="0" smtClean="0"/>
              <a:t>made </a:t>
            </a:r>
            <a:r>
              <a:rPr lang="en-US" sz="3600" b="1" dirty="0" smtClean="0"/>
              <a:t>breads</a:t>
            </a:r>
            <a:r>
              <a:rPr lang="en-US" sz="3600" dirty="0" smtClean="0"/>
              <a:t>.)</a:t>
            </a:r>
          </a:p>
          <a:p>
            <a:pPr algn="just">
              <a:buFont typeface="Wingdings" pitchFamily="2" charset="2"/>
              <a:buChar char="Ø"/>
            </a:pPr>
            <a:r>
              <a:rPr lang="en-US" sz="3600" b="1" dirty="0" smtClean="0"/>
              <a:t>Chalky Bread </a:t>
            </a:r>
            <a:r>
              <a:rPr lang="en-US" sz="3600" dirty="0" smtClean="0"/>
              <a:t>(</a:t>
            </a:r>
            <a:r>
              <a:rPr lang="en-US" sz="3600" dirty="0"/>
              <a:t>Another type of spoilage of bread is chalky bread which is caused by growth of </a:t>
            </a:r>
            <a:r>
              <a:rPr lang="en-US" sz="3600" dirty="0" smtClean="0"/>
              <a:t>yeast.)</a:t>
            </a:r>
            <a:endParaRPr lang="en-US" sz="3600" dirty="0"/>
          </a:p>
          <a:p>
            <a:pPr algn="just">
              <a:buFont typeface="Wingdings" pitchFamily="2" charset="2"/>
              <a:buChar char="Ø"/>
            </a:pPr>
            <a:endParaRPr lang="en-US" sz="28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lstStyle/>
          <a:p>
            <a:r>
              <a:rPr lang="en-US" dirty="0" smtClean="0"/>
              <a:t>Causes of Moldiness</a:t>
            </a:r>
            <a:endParaRPr lang="en-US" dirty="0"/>
          </a:p>
        </p:txBody>
      </p:sp>
      <p:sp>
        <p:nvSpPr>
          <p:cNvPr id="3" name="Content Placeholder 2"/>
          <p:cNvSpPr>
            <a:spLocks noGrp="1"/>
          </p:cNvSpPr>
          <p:nvPr>
            <p:ph idx="1"/>
          </p:nvPr>
        </p:nvSpPr>
        <p:spPr/>
        <p:txBody>
          <a:bodyPr>
            <a:normAutofit/>
          </a:bodyPr>
          <a:lstStyle/>
          <a:p>
            <a:r>
              <a:rPr lang="en-US" dirty="0"/>
              <a:t>The molds which are prevalent are </a:t>
            </a:r>
            <a:r>
              <a:rPr lang="en-US" b="1" i="1" dirty="0" err="1" smtClean="0"/>
              <a:t>Rhizopuss</a:t>
            </a:r>
            <a:r>
              <a:rPr lang="en-US" b="1" i="1" dirty="0" smtClean="0"/>
              <a:t> </a:t>
            </a:r>
            <a:r>
              <a:rPr lang="en-US" b="1" i="1" dirty="0" err="1" smtClean="0"/>
              <a:t>tolonifer</a:t>
            </a:r>
            <a:r>
              <a:rPr lang="en-US" dirty="0" smtClean="0"/>
              <a:t>(referred as bread mold),</a:t>
            </a:r>
            <a:r>
              <a:rPr lang="en-US" i="1" dirty="0" err="1" smtClean="0"/>
              <a:t>Penicillium</a:t>
            </a:r>
            <a:r>
              <a:rPr lang="en-US" i="1" dirty="0" smtClean="0"/>
              <a:t> </a:t>
            </a:r>
            <a:r>
              <a:rPr lang="en-US" i="1" dirty="0" err="1" smtClean="0"/>
              <a:t>expansum</a:t>
            </a:r>
            <a:r>
              <a:rPr lang="en-US" i="1" dirty="0" smtClean="0"/>
              <a:t>, </a:t>
            </a:r>
            <a:r>
              <a:rPr lang="en-US" i="1" dirty="0" err="1" smtClean="0"/>
              <a:t>Aspergillus</a:t>
            </a:r>
            <a:r>
              <a:rPr lang="en-US" i="1" dirty="0" smtClean="0"/>
              <a:t> </a:t>
            </a:r>
            <a:r>
              <a:rPr lang="en-US" i="1" dirty="0" err="1" smtClean="0"/>
              <a:t>niger</a:t>
            </a:r>
            <a:r>
              <a:rPr lang="en-US" i="1" dirty="0" smtClean="0"/>
              <a:t>.</a:t>
            </a:r>
          </a:p>
          <a:p>
            <a:r>
              <a:rPr lang="en-US" b="1" u="sng" dirty="0" smtClean="0">
                <a:solidFill>
                  <a:srgbClr val="002060"/>
                </a:solidFill>
              </a:rPr>
              <a:t>Factors Involved in Moldiness</a:t>
            </a:r>
          </a:p>
          <a:p>
            <a:pPr>
              <a:buFont typeface="Wingdings" pitchFamily="2" charset="2"/>
              <a:buChar char="Ø"/>
            </a:pPr>
            <a:r>
              <a:rPr lang="en-US" i="1" dirty="0" smtClean="0">
                <a:solidFill>
                  <a:srgbClr val="FF0000"/>
                </a:solidFill>
              </a:rPr>
              <a:t>Moisture</a:t>
            </a:r>
            <a:r>
              <a:rPr lang="en-US" sz="2400" i="1" dirty="0" smtClean="0"/>
              <a:t>(</a:t>
            </a:r>
            <a:r>
              <a:rPr lang="en-US" sz="2400" dirty="0"/>
              <a:t>The moisture trapped in the bag is absorbed by the fungus and it grows at a faster </a:t>
            </a:r>
            <a:r>
              <a:rPr lang="en-US" sz="2400" dirty="0" smtClean="0"/>
              <a:t>rate.)</a:t>
            </a:r>
            <a:endParaRPr lang="en-US" sz="2400" i="1" dirty="0" smtClean="0"/>
          </a:p>
          <a:p>
            <a:pPr>
              <a:buFont typeface="Wingdings" pitchFamily="2" charset="2"/>
              <a:buChar char="Ø"/>
            </a:pPr>
            <a:r>
              <a:rPr lang="en-US" i="1" dirty="0" smtClean="0">
                <a:solidFill>
                  <a:srgbClr val="FF0000"/>
                </a:solidFill>
              </a:rPr>
              <a:t>Temperature</a:t>
            </a:r>
            <a:r>
              <a:rPr lang="en-US" sz="2400" i="1" dirty="0" smtClean="0"/>
              <a:t>(</a:t>
            </a:r>
            <a:r>
              <a:rPr lang="en-US" sz="2400" dirty="0" smtClean="0"/>
              <a:t>Most </a:t>
            </a:r>
            <a:r>
              <a:rPr lang="en-US" sz="2400" dirty="0"/>
              <a:t>moulds grow best between room temperature and 30-37 degrees Celsius. However, it does depend a bit on the type of mould</a:t>
            </a:r>
            <a:r>
              <a:rPr lang="en-US" sz="2400" dirty="0" smtClean="0"/>
              <a:t>.)</a:t>
            </a:r>
            <a:endParaRPr lang="en-US" sz="2400"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7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lstStyle/>
          <a:p>
            <a:r>
              <a:rPr lang="en-US" dirty="0" smtClean="0"/>
              <a:t>How to Prevent bread Mold?</a:t>
            </a:r>
            <a:endParaRPr lang="en-US" dirty="0"/>
          </a:p>
        </p:txBody>
      </p:sp>
      <p:sp>
        <p:nvSpPr>
          <p:cNvPr id="3" name="Content Placeholder 2"/>
          <p:cNvSpPr>
            <a:spLocks noGrp="1"/>
          </p:cNvSpPr>
          <p:nvPr>
            <p:ph idx="1"/>
          </p:nvPr>
        </p:nvSpPr>
        <p:spPr/>
        <p:txBody>
          <a:bodyPr>
            <a:normAutofit lnSpcReduction="10000"/>
          </a:bodyPr>
          <a:lstStyle/>
          <a:p>
            <a:pPr algn="just"/>
            <a:r>
              <a:rPr lang="en-US" sz="2800" dirty="0"/>
              <a:t>Moisture contributes to the faster growth of mold. Hence, do not allow your bread to turn moist. It is always better to preserve the bread that is brought from the store, in its original packaging bag</a:t>
            </a:r>
            <a:r>
              <a:rPr lang="en-US" sz="2800" dirty="0" smtClean="0"/>
              <a:t>.</a:t>
            </a:r>
          </a:p>
          <a:p>
            <a:pPr algn="just"/>
            <a:r>
              <a:rPr lang="en-US" sz="2800" dirty="0"/>
              <a:t>If you are making bread at home, use ingredients that contain oils, like butter, eggs, milk, etc. This will allow the bread to stay fresh for longer period.</a:t>
            </a:r>
          </a:p>
          <a:p>
            <a:pPr algn="just"/>
            <a:r>
              <a:rPr lang="en-US" sz="2800" dirty="0"/>
              <a:t>Never store the bread at room temperature or in the refrigerator for extended period. Freezing will be helpful if prolonged storage is required</a:t>
            </a:r>
            <a:r>
              <a:rPr lang="en-US" sz="2800" dirty="0" smtClean="0"/>
              <a:t>.</a:t>
            </a:r>
            <a:endParaRPr lang="en-US" sz="2800"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lstStyle/>
          <a:p>
            <a:r>
              <a:rPr lang="en-US" dirty="0" smtClean="0"/>
              <a:t>Causes of </a:t>
            </a:r>
            <a:r>
              <a:rPr lang="en-US" dirty="0" err="1"/>
              <a:t>R</a:t>
            </a:r>
            <a:r>
              <a:rPr lang="en-US" dirty="0" err="1" smtClean="0"/>
              <a:t>opiness</a:t>
            </a:r>
            <a:endParaRPr lang="en-US" dirty="0"/>
          </a:p>
        </p:txBody>
      </p:sp>
      <p:sp>
        <p:nvSpPr>
          <p:cNvPr id="3" name="Content Placeholder 2"/>
          <p:cNvSpPr>
            <a:spLocks noGrp="1"/>
          </p:cNvSpPr>
          <p:nvPr>
            <p:ph idx="1"/>
          </p:nvPr>
        </p:nvSpPr>
        <p:spPr/>
        <p:txBody>
          <a:bodyPr>
            <a:normAutofit fontScale="92500"/>
          </a:bodyPr>
          <a:lstStyle/>
          <a:p>
            <a:pPr marL="514350" indent="-514350">
              <a:buFont typeface="Wingdings" pitchFamily="2" charset="2"/>
              <a:buChar char="v"/>
            </a:pPr>
            <a:r>
              <a:rPr lang="en-US" dirty="0" smtClean="0"/>
              <a:t>The chief causative organism is Bacillus </a:t>
            </a:r>
            <a:r>
              <a:rPr lang="en-US" dirty="0" err="1" smtClean="0"/>
              <a:t>subtilis</a:t>
            </a:r>
            <a:r>
              <a:rPr lang="en-US" dirty="0" smtClean="0"/>
              <a:t> or B. </a:t>
            </a:r>
            <a:r>
              <a:rPr lang="en-US" dirty="0" err="1" smtClean="0"/>
              <a:t>licheniformis</a:t>
            </a:r>
            <a:r>
              <a:rPr lang="en-US" dirty="0" smtClean="0"/>
              <a:t>. </a:t>
            </a:r>
          </a:p>
          <a:p>
            <a:pPr marL="514350" indent="-514350" algn="just">
              <a:buFont typeface="Wingdings" pitchFamily="2" charset="2"/>
              <a:buChar char="v"/>
            </a:pPr>
            <a:r>
              <a:rPr lang="en-US" dirty="0"/>
              <a:t>In </a:t>
            </a:r>
            <a:r>
              <a:rPr lang="en-US" dirty="0" err="1"/>
              <a:t>ropiness</a:t>
            </a:r>
            <a:r>
              <a:rPr lang="en-US" dirty="0"/>
              <a:t>, the hydrolysis of bread flour protein (gluten) takes place by </a:t>
            </a:r>
            <a:r>
              <a:rPr lang="en-US" dirty="0" err="1"/>
              <a:t>proteinases</a:t>
            </a:r>
            <a:r>
              <a:rPr lang="en-US" dirty="0"/>
              <a:t>. Starch is also </a:t>
            </a:r>
            <a:r>
              <a:rPr lang="en-US" dirty="0" err="1"/>
              <a:t>hydrolysed</a:t>
            </a:r>
            <a:r>
              <a:rPr lang="en-US" dirty="0"/>
              <a:t> by amylases, which encourage </a:t>
            </a:r>
            <a:r>
              <a:rPr lang="en-US" dirty="0" err="1"/>
              <a:t>ropiness</a:t>
            </a:r>
            <a:r>
              <a:rPr lang="en-US" dirty="0" smtClean="0"/>
              <a:t>.</a:t>
            </a:r>
          </a:p>
          <a:p>
            <a:pPr marL="514350" indent="-514350" algn="just">
              <a:buFont typeface="Wingdings" pitchFamily="2" charset="2"/>
              <a:buChar char="v"/>
            </a:pPr>
            <a:r>
              <a:rPr lang="en-US" dirty="0" smtClean="0"/>
              <a:t> The manifestation of </a:t>
            </a:r>
            <a:r>
              <a:rPr lang="en-US" dirty="0" err="1" smtClean="0"/>
              <a:t>ropiness</a:t>
            </a:r>
            <a:r>
              <a:rPr lang="en-US" dirty="0" smtClean="0"/>
              <a:t> is development of yellow to brown color and soft and sticky surface. It is also accompanied by odor.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E9EFF"/>
              </a:gs>
              <a:gs pos="39999">
                <a:srgbClr val="85C2FF"/>
              </a:gs>
              <a:gs pos="70000">
                <a:srgbClr val="C4D6EB"/>
              </a:gs>
              <a:gs pos="100000">
                <a:srgbClr val="FFEBFA"/>
              </a:gs>
            </a:gsLst>
            <a:lin ang="5400000" scaled="0"/>
          </a:gradFill>
        </p:spPr>
        <p:txBody>
          <a:bodyPr/>
          <a:lstStyle/>
          <a:p>
            <a:r>
              <a:rPr lang="en-US" dirty="0" smtClean="0"/>
              <a:t>How to prevent </a:t>
            </a:r>
            <a:r>
              <a:rPr lang="en-US" dirty="0" err="1" smtClean="0"/>
              <a:t>Ropiness</a:t>
            </a:r>
            <a:r>
              <a:rPr lang="en-US" dirty="0" smtClean="0"/>
              <a:t>?</a:t>
            </a:r>
            <a:endParaRPr lang="en-US" dirty="0"/>
          </a:p>
        </p:txBody>
      </p:sp>
      <p:sp>
        <p:nvSpPr>
          <p:cNvPr id="3" name="Content Placeholder 2"/>
          <p:cNvSpPr>
            <a:spLocks noGrp="1"/>
          </p:cNvSpPr>
          <p:nvPr>
            <p:ph idx="1"/>
          </p:nvPr>
        </p:nvSpPr>
        <p:spPr/>
        <p:txBody>
          <a:bodyPr/>
          <a:lstStyle/>
          <a:p>
            <a:r>
              <a:rPr lang="en-US" dirty="0" smtClean="0"/>
              <a:t>The bread crumb should have a pH of below 5.2.</a:t>
            </a:r>
          </a:p>
          <a:p>
            <a:r>
              <a:rPr lang="en-US" dirty="0" smtClean="0"/>
              <a:t>After baking, the breads should be allowed to cool down as quickly as possible. The storage temperature should not exceed 30°C.</a:t>
            </a:r>
          </a:p>
          <a:p>
            <a:r>
              <a:rPr lang="en-US" dirty="0" smtClean="0"/>
              <a:t>If </a:t>
            </a:r>
            <a:r>
              <a:rPr lang="en-US" dirty="0" err="1" smtClean="0"/>
              <a:t>ropiness</a:t>
            </a:r>
            <a:r>
              <a:rPr lang="en-US" dirty="0" smtClean="0"/>
              <a:t> has been determined in bread, the sourdough proportion in production should be increased for safety reasons.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8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FF"/>
              </a:gs>
              <a:gs pos="7001">
                <a:srgbClr val="E6E6E6"/>
              </a:gs>
              <a:gs pos="32001">
                <a:srgbClr val="7D8496"/>
              </a:gs>
              <a:gs pos="47000">
                <a:srgbClr val="E6E6E6"/>
              </a:gs>
              <a:gs pos="85001">
                <a:srgbClr val="7D8496"/>
              </a:gs>
              <a:gs pos="100000">
                <a:srgbClr val="E6E6E6"/>
              </a:gs>
            </a:gsLst>
            <a:lin ang="5400000" scaled="0"/>
          </a:gradFill>
        </p:spPr>
        <p:txBody>
          <a:bodyPr/>
          <a:lstStyle/>
          <a:p>
            <a:r>
              <a:rPr lang="en-US" dirty="0" smtClean="0"/>
              <a:t>Causes of Chalky Bread</a:t>
            </a:r>
            <a:endParaRPr lang="en-US" dirty="0"/>
          </a:p>
        </p:txBody>
      </p:sp>
      <p:sp>
        <p:nvSpPr>
          <p:cNvPr id="3" name="Content Placeholder 2"/>
          <p:cNvSpPr>
            <a:spLocks noGrp="1"/>
          </p:cNvSpPr>
          <p:nvPr>
            <p:ph idx="1"/>
          </p:nvPr>
        </p:nvSpPr>
        <p:spPr>
          <a:solidFill>
            <a:schemeClr val="accent6">
              <a:lumMod val="60000"/>
              <a:lumOff val="40000"/>
            </a:schemeClr>
          </a:solidFill>
        </p:spPr>
        <p:txBody>
          <a:bodyPr/>
          <a:lstStyle/>
          <a:p>
            <a:pPr marL="0" indent="0" algn="just">
              <a:buNone/>
            </a:pPr>
            <a:r>
              <a:rPr lang="en-US" dirty="0" smtClean="0"/>
              <a:t>Chalky Bread is </a:t>
            </a:r>
            <a:r>
              <a:rPr lang="en-US" dirty="0"/>
              <a:t>caused by growth of yeast like </a:t>
            </a:r>
            <a:r>
              <a:rPr lang="en-US" dirty="0" smtClean="0"/>
              <a:t>fungi </a:t>
            </a:r>
            <a:endParaRPr lang="en-US" dirty="0" smtClean="0"/>
          </a:p>
          <a:p>
            <a:pPr algn="just"/>
            <a:r>
              <a:rPr lang="en-US" i="1" dirty="0" err="1" smtClean="0">
                <a:solidFill>
                  <a:srgbClr val="C00000"/>
                </a:solidFill>
              </a:rPr>
              <a:t>Endomycosis</a:t>
            </a:r>
            <a:r>
              <a:rPr lang="en-US" i="1" dirty="0" smtClean="0">
                <a:solidFill>
                  <a:srgbClr val="C00000"/>
                </a:solidFill>
              </a:rPr>
              <a:t> </a:t>
            </a:r>
            <a:r>
              <a:rPr lang="en-US" i="1" dirty="0" err="1" smtClean="0">
                <a:solidFill>
                  <a:srgbClr val="C00000"/>
                </a:solidFill>
              </a:rPr>
              <a:t>fibuligera</a:t>
            </a:r>
            <a:r>
              <a:rPr lang="en-US" i="1" dirty="0">
                <a:solidFill>
                  <a:srgbClr val="C00000"/>
                </a:solidFill>
              </a:rPr>
              <a:t>  </a:t>
            </a:r>
            <a:endParaRPr lang="en-US" i="1" dirty="0" smtClean="0">
              <a:solidFill>
                <a:srgbClr val="C00000"/>
              </a:solidFill>
            </a:endParaRPr>
          </a:p>
          <a:p>
            <a:pPr algn="just"/>
            <a:r>
              <a:rPr lang="en-US" i="1" dirty="0" err="1">
                <a:solidFill>
                  <a:srgbClr val="C00000"/>
                </a:solidFill>
              </a:rPr>
              <a:t>Trichosporon</a:t>
            </a:r>
            <a:endParaRPr lang="en-US" i="1" dirty="0" smtClean="0">
              <a:solidFill>
                <a:srgbClr val="C00000"/>
              </a:solidFill>
            </a:endParaRPr>
          </a:p>
          <a:p>
            <a:pPr marL="0" indent="0" algn="just">
              <a:buNone/>
            </a:pPr>
            <a:r>
              <a:rPr lang="en-US" dirty="0" smtClean="0"/>
              <a:t>This </a:t>
            </a:r>
            <a:r>
              <a:rPr lang="en-US" dirty="0"/>
              <a:t>spoilage is characterized by development of white chalk like spots.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784</Words>
  <Application>Microsoft Office PowerPoint</Application>
  <PresentationFormat>On-screen Show (4:3)</PresentationFormat>
  <Paragraphs>111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Bread Spoilage and Staling </vt:lpstr>
      <vt:lpstr>Contents</vt:lpstr>
      <vt:lpstr>Bread Spoilage</vt:lpstr>
      <vt:lpstr>Types of bread Spoilage</vt:lpstr>
      <vt:lpstr>Causes of Moldiness</vt:lpstr>
      <vt:lpstr>How to Prevent bread Mold?</vt:lpstr>
      <vt:lpstr>Causes of Ropiness</vt:lpstr>
      <vt:lpstr>How to prevent Ropiness?</vt:lpstr>
      <vt:lpstr>Causes of Chalky Bread</vt:lpstr>
      <vt:lpstr>Bread Staling</vt:lpstr>
      <vt:lpstr>Introduction</vt:lpstr>
      <vt:lpstr>Characterized by : </vt:lpstr>
      <vt:lpstr>Types of staling</vt:lpstr>
      <vt:lpstr>Theories explaining bread staling</vt:lpstr>
      <vt:lpstr>Starch Retrogradation</vt:lpstr>
      <vt:lpstr>water migration</vt:lpstr>
      <vt:lpstr>Water redistribution </vt:lpstr>
      <vt:lpstr>Decrease in crumb moisture is caused by:</vt:lpstr>
      <vt:lpstr> Prevention of staling</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Dr. Mueen</cp:lastModifiedBy>
  <cp:revision>31</cp:revision>
  <dcterms:created xsi:type="dcterms:W3CDTF">2019-01-27T06:35:06Z</dcterms:created>
  <dcterms:modified xsi:type="dcterms:W3CDTF">2020-05-02T10:59:00Z</dcterms:modified>
</cp:coreProperties>
</file>