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3" r:id="rId20"/>
    <p:sldId id="274"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D456A-16B3-4F42-BA03-71460D57CD9B}" type="datetimeFigureOut">
              <a:rPr lang="en-US" smtClean="0"/>
              <a:t>12/5/2014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7379E-8C79-4604-8348-0A0E201435DF}" type="slidenum">
              <a:rPr lang="en-US" smtClean="0"/>
              <a:t>‹#›</a:t>
            </a:fld>
            <a:endParaRPr lang="en-US"/>
          </a:p>
        </p:txBody>
      </p:sp>
    </p:spTree>
    <p:extLst>
      <p:ext uri="{BB962C8B-B14F-4D97-AF65-F5344CB8AC3E}">
        <p14:creationId xmlns:p14="http://schemas.microsoft.com/office/powerpoint/2010/main" val="3522811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05/12/2014</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05/12/2014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05/12/2014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05/12/2014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05/12/2014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05/12/2014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05/12/2014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05/12/2014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Master_theore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eeksquiz.com/heap-sort/" TargetMode="External"/><Relationship Id="rId2" Type="http://schemas.openxmlformats.org/officeDocument/2006/relationships/hyperlink" Target="http://geeksquiz.com/merge-sor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geeksforgeeks.org/analysis-algorithm-set-4-master-method-solving-recurren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eeksforgeeks.org/archives/12635" TargetMode="External"/><Relationship Id="rId2" Type="http://schemas.openxmlformats.org/officeDocument/2006/relationships/hyperlink" Target="http://www.geeksforgeeks.org/archives/1852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geeksforgeeks.org/analysis-algorithm-set-4-master-method-solving-recurrenc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Quick_Sort" TargetMode="External"/><Relationship Id="rId2" Type="http://schemas.openxmlformats.org/officeDocument/2006/relationships/hyperlink" Target="http://en.wikipedia.org/wiki/Binary_search_algorith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Closest_pair_of_points_problem" TargetMode="External"/><Relationship Id="rId2" Type="http://schemas.openxmlformats.org/officeDocument/2006/relationships/hyperlink" Target="http://en.wikipedia.org/wiki/Merge_Sort" TargetMode="External"/><Relationship Id="rId1" Type="http://schemas.openxmlformats.org/officeDocument/2006/relationships/slideLayout" Target="../slideLayouts/slideLayout2.xml"/><Relationship Id="rId4" Type="http://schemas.openxmlformats.org/officeDocument/2006/relationships/hyperlink" Target="http://en.wikipedia.org/wiki/Strassen_algorith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Karatsuba_algorithm" TargetMode="External"/><Relationship Id="rId2" Type="http://schemas.openxmlformats.org/officeDocument/2006/relationships/hyperlink" Target="http://en.wikipedia.org/wiki/Cooley%E2%80%93Tukey_FFT_algorithm" TargetMode="External"/><Relationship Id="rId1" Type="http://schemas.openxmlformats.org/officeDocument/2006/relationships/slideLayout" Target="../slideLayouts/slideLayout2.xml"/><Relationship Id="rId4" Type="http://schemas.openxmlformats.org/officeDocument/2006/relationships/hyperlink" Target="http://en.wikipedia.org/wiki/Long_multiplica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geeksquiz.com/merge-so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Advanced Analysis of Algorithms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Dr</a:t>
            </a:r>
            <a:r>
              <a:rPr lang="en-US" dirty="0"/>
              <a:t>. Qaiser Abbas</a:t>
            </a:r>
          </a:p>
          <a:p>
            <a:r>
              <a:rPr lang="en-US" dirty="0" smtClean="0"/>
              <a:t>Department </a:t>
            </a:r>
            <a:r>
              <a:rPr lang="en-US" dirty="0"/>
              <a:t>of Computer </a:t>
            </a:r>
            <a:r>
              <a:rPr lang="en-US" dirty="0" smtClean="0"/>
              <a:t>Science &amp; IT, </a:t>
            </a:r>
          </a:p>
          <a:p>
            <a:r>
              <a:rPr lang="en-US" dirty="0" smtClean="0"/>
              <a:t>University </a:t>
            </a:r>
            <a:r>
              <a:rPr lang="en-US" dirty="0"/>
              <a:t>of </a:t>
            </a:r>
            <a:r>
              <a:rPr lang="en-US" dirty="0" smtClean="0"/>
              <a:t>Sargodha, Sargodha</a:t>
            </a:r>
            <a:r>
              <a:rPr lang="en-US" dirty="0"/>
              <a:t>, 40100, Pakistan</a:t>
            </a:r>
          </a:p>
          <a:p>
            <a:r>
              <a:rPr lang="en-US" dirty="0" smtClean="0"/>
              <a:t>qaiser.abbas@uos.edu.pk</a:t>
            </a:r>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Date Placeholder 5"/>
          <p:cNvSpPr>
            <a:spLocks noGrp="1"/>
          </p:cNvSpPr>
          <p:nvPr>
            <p:ph type="dt" sz="half" idx="10"/>
          </p:nvPr>
        </p:nvSpPr>
        <p:spPr/>
        <p:txBody>
          <a:bodyPr/>
          <a:lstStyle/>
          <a:p>
            <a:r>
              <a:rPr lang="en-US" smtClean="0"/>
              <a:t>05/12/2014</a:t>
            </a:r>
            <a:endParaRPr lang="en-US" dirty="0"/>
          </a:p>
        </p:txBody>
      </p:sp>
    </p:spTree>
    <p:extLst>
      <p:ext uri="{BB962C8B-B14F-4D97-AF65-F5344CB8AC3E}">
        <p14:creationId xmlns:p14="http://schemas.microsoft.com/office/powerpoint/2010/main" val="3806725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1219200"/>
            <a:ext cx="2743200" cy="30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295400"/>
            <a:ext cx="2557139"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286249"/>
            <a:ext cx="6705600" cy="2174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2231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066800"/>
            <a:ext cx="5257800"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720" y="2743200"/>
            <a:ext cx="5276850"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5955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a:bodyPr>
          <a:lstStyle/>
          <a:p>
            <a:r>
              <a:rPr lang="en-US" b="1" dirty="0"/>
              <a:t>Analysis of </a:t>
            </a:r>
            <a:r>
              <a:rPr lang="en-US" b="1" dirty="0" err="1" smtClean="0"/>
              <a:t>QuickSort</a:t>
            </a:r>
            <a:r>
              <a:rPr lang="en-US" dirty="0" smtClean="0"/>
              <a:t>: Time </a:t>
            </a:r>
            <a:r>
              <a:rPr lang="en-US" dirty="0"/>
              <a:t>taken by </a:t>
            </a:r>
            <a:r>
              <a:rPr lang="en-US" dirty="0" err="1"/>
              <a:t>QuickSort</a:t>
            </a:r>
            <a:r>
              <a:rPr lang="en-US" dirty="0"/>
              <a:t> in general can be written as following.</a:t>
            </a:r>
          </a:p>
          <a:p>
            <a:pPr lvl="1"/>
            <a:r>
              <a:rPr lang="en-US" dirty="0"/>
              <a:t>T(n) = T(k) + T(n-k-1) + </a:t>
            </a:r>
            <a:r>
              <a:rPr lang="en-US" dirty="0" smtClean="0"/>
              <a:t>O(n)</a:t>
            </a:r>
          </a:p>
          <a:p>
            <a:pPr lvl="1"/>
            <a:r>
              <a:rPr lang="en-US" dirty="0" smtClean="0"/>
              <a:t>The </a:t>
            </a:r>
            <a:r>
              <a:rPr lang="en-US" dirty="0"/>
              <a:t>first two terms are for two recursive calls, the last term is for the partition process. </a:t>
            </a:r>
            <a:endParaRPr lang="en-US" dirty="0" smtClean="0"/>
          </a:p>
          <a:p>
            <a:pPr lvl="1"/>
            <a:r>
              <a:rPr lang="en-US" dirty="0" smtClean="0"/>
              <a:t>k </a:t>
            </a:r>
            <a:r>
              <a:rPr lang="en-US" dirty="0"/>
              <a:t>is the number of elements which are smaller than </a:t>
            </a:r>
            <a:r>
              <a:rPr lang="en-US" dirty="0" smtClean="0"/>
              <a:t>pivot.</a:t>
            </a:r>
          </a:p>
          <a:p>
            <a:r>
              <a:rPr lang="en-US" dirty="0" smtClean="0"/>
              <a:t>The </a:t>
            </a:r>
            <a:r>
              <a:rPr lang="en-US" dirty="0"/>
              <a:t>time taken by </a:t>
            </a:r>
            <a:r>
              <a:rPr lang="en-US" dirty="0" err="1"/>
              <a:t>QuickSort</a:t>
            </a:r>
            <a:r>
              <a:rPr lang="en-US" dirty="0"/>
              <a:t> depends upon the input array and partition strategy. </a:t>
            </a:r>
          </a:p>
          <a:p>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4137353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fontScale="85000" lnSpcReduction="10000"/>
          </a:bodyPr>
          <a:lstStyle/>
          <a:p>
            <a:r>
              <a:rPr lang="en-US" b="1" i="1" dirty="0"/>
              <a:t>Worst Case:</a:t>
            </a:r>
            <a:r>
              <a:rPr lang="en-US" dirty="0"/>
              <a:t> The worst case occurs when the partition process always picks greatest or smallest element as pivot. </a:t>
            </a:r>
            <a:endParaRPr lang="en-US" dirty="0" smtClean="0"/>
          </a:p>
          <a:p>
            <a:r>
              <a:rPr lang="en-US" dirty="0" smtClean="0"/>
              <a:t>If </a:t>
            </a:r>
            <a:r>
              <a:rPr lang="en-US" dirty="0"/>
              <a:t>we consider </a:t>
            </a:r>
            <a:r>
              <a:rPr lang="en-US" dirty="0" smtClean="0"/>
              <a:t>previous </a:t>
            </a:r>
            <a:r>
              <a:rPr lang="en-US" dirty="0"/>
              <a:t>partition strategy where last element is always picked as pivot, the worst case would occur when the array is already sorted in increasing or decreasing order. </a:t>
            </a:r>
            <a:endParaRPr lang="en-US" dirty="0" smtClean="0"/>
          </a:p>
          <a:p>
            <a:r>
              <a:rPr lang="en-US" dirty="0" smtClean="0"/>
              <a:t>In this case, partitioning produces one </a:t>
            </a:r>
            <a:r>
              <a:rPr lang="en-US" dirty="0" err="1" smtClean="0"/>
              <a:t>subproblem</a:t>
            </a:r>
            <a:r>
              <a:rPr lang="en-US" dirty="0"/>
              <a:t> </a:t>
            </a:r>
            <a:r>
              <a:rPr lang="en-US" dirty="0" smtClean="0"/>
              <a:t>with n-1 elements and one with 0 elements.</a:t>
            </a:r>
            <a:r>
              <a:rPr lang="en-US" dirty="0"/>
              <a:t> </a:t>
            </a:r>
            <a:r>
              <a:rPr lang="en-US" dirty="0" smtClean="0"/>
              <a:t>So </a:t>
            </a:r>
            <a:r>
              <a:rPr lang="en-US" dirty="0"/>
              <a:t>f</a:t>
            </a:r>
            <a:r>
              <a:rPr lang="en-US" dirty="0" smtClean="0"/>
              <a:t>ollowing </a:t>
            </a:r>
            <a:r>
              <a:rPr lang="en-US" dirty="0" smtClean="0"/>
              <a:t>would be the </a:t>
            </a:r>
            <a:r>
              <a:rPr lang="en-US" dirty="0" smtClean="0"/>
              <a:t>recurrence </a:t>
            </a:r>
            <a:r>
              <a:rPr lang="en-US" dirty="0"/>
              <a:t>for worst case.</a:t>
            </a:r>
          </a:p>
          <a:p>
            <a:pPr lvl="1"/>
            <a:r>
              <a:rPr lang="en-US" dirty="0"/>
              <a:t>T(n) = T(0) + T(n-1) + </a:t>
            </a:r>
            <a:r>
              <a:rPr lang="en-US" dirty="0" smtClean="0"/>
              <a:t>O(n</a:t>
            </a:r>
            <a:r>
              <a:rPr lang="en-US" dirty="0"/>
              <a:t>) </a:t>
            </a:r>
            <a:endParaRPr lang="en-US" dirty="0" smtClean="0"/>
          </a:p>
          <a:p>
            <a:pPr lvl="1"/>
            <a:r>
              <a:rPr lang="en-US" dirty="0" smtClean="0"/>
              <a:t>which </a:t>
            </a:r>
            <a:r>
              <a:rPr lang="en-US" dirty="0"/>
              <a:t>is equivalent to T(n) = T(n-1) + </a:t>
            </a:r>
            <a:r>
              <a:rPr lang="en-US" dirty="0" smtClean="0"/>
              <a:t>O(n</a:t>
            </a:r>
            <a:r>
              <a:rPr lang="en-US" dirty="0"/>
              <a:t>) </a:t>
            </a:r>
            <a:endParaRPr lang="en-US" dirty="0" smtClean="0"/>
          </a:p>
          <a:p>
            <a:pPr lvl="1"/>
            <a:r>
              <a:rPr lang="en-US" dirty="0" smtClean="0"/>
              <a:t>The </a:t>
            </a:r>
            <a:r>
              <a:rPr lang="en-US" dirty="0"/>
              <a:t>solution of above recurrence is </a:t>
            </a:r>
            <a:r>
              <a:rPr lang="en-US" dirty="0" smtClean="0"/>
              <a:t>O(n</a:t>
            </a:r>
            <a:r>
              <a:rPr lang="en-US" baseline="30000" dirty="0" smtClean="0"/>
              <a:t>2</a:t>
            </a:r>
            <a:r>
              <a:rPr lang="en-US" dirty="0" smtClean="0"/>
              <a:t>) by eq. of Arithmetic Series in A.2</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728969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fontScale="92500"/>
          </a:bodyPr>
          <a:lstStyle/>
          <a:p>
            <a:r>
              <a:rPr lang="en-US" b="1" i="1" dirty="0"/>
              <a:t>Best Case:</a:t>
            </a:r>
            <a:r>
              <a:rPr lang="en-US" dirty="0"/>
              <a:t> In the most even possible split, PARTITION produces two subproblems, each </a:t>
            </a:r>
            <a:r>
              <a:rPr lang="en-US" dirty="0" smtClean="0"/>
              <a:t>of size </a:t>
            </a:r>
            <a:r>
              <a:rPr lang="en-US" dirty="0"/>
              <a:t>no more than </a:t>
            </a:r>
            <a:r>
              <a:rPr lang="en-US" dirty="0" smtClean="0"/>
              <a:t>n/2</a:t>
            </a:r>
            <a:r>
              <a:rPr lang="en-US" dirty="0"/>
              <a:t>, since one is of size </a:t>
            </a:r>
            <a:r>
              <a:rPr lang="en-GB" dirty="0"/>
              <a:t>⌊</a:t>
            </a:r>
            <a:r>
              <a:rPr lang="en-US" dirty="0" smtClean="0"/>
              <a:t>n/2</a:t>
            </a:r>
            <a:r>
              <a:rPr lang="en-GB" dirty="0"/>
              <a:t>⌋</a:t>
            </a:r>
            <a:r>
              <a:rPr lang="en-US" dirty="0" smtClean="0"/>
              <a:t> </a:t>
            </a:r>
            <a:r>
              <a:rPr lang="en-US" dirty="0"/>
              <a:t>and one of size </a:t>
            </a:r>
            <a:r>
              <a:rPr lang="en-GB" dirty="0"/>
              <a:t>⌈</a:t>
            </a:r>
            <a:r>
              <a:rPr lang="en-US" dirty="0" smtClean="0"/>
              <a:t>n/2</a:t>
            </a:r>
            <a:r>
              <a:rPr lang="en-GB" dirty="0"/>
              <a:t>⌉</a:t>
            </a:r>
            <a:r>
              <a:rPr lang="en-US" dirty="0" smtClean="0"/>
              <a:t>-1. </a:t>
            </a:r>
            <a:endParaRPr lang="en-US" dirty="0" smtClean="0"/>
          </a:p>
          <a:p>
            <a:r>
              <a:rPr lang="en-US" dirty="0" smtClean="0"/>
              <a:t>In </a:t>
            </a:r>
            <a:r>
              <a:rPr lang="en-US" dirty="0" smtClean="0"/>
              <a:t>this case</a:t>
            </a:r>
            <a:r>
              <a:rPr lang="en-US" dirty="0"/>
              <a:t>, quicksort runs much </a:t>
            </a:r>
            <a:r>
              <a:rPr lang="en-US" dirty="0" smtClean="0"/>
              <a:t>faster Or the </a:t>
            </a:r>
            <a:r>
              <a:rPr lang="en-US" dirty="0"/>
              <a:t>best case occurs when the partition process always picks the middle element as </a:t>
            </a:r>
            <a:r>
              <a:rPr lang="en-US" dirty="0" smtClean="0"/>
              <a:t>pivot.</a:t>
            </a:r>
          </a:p>
          <a:p>
            <a:r>
              <a:rPr lang="en-US" dirty="0" smtClean="0"/>
              <a:t>Following </a:t>
            </a:r>
            <a:r>
              <a:rPr lang="en-US" dirty="0"/>
              <a:t>is recurrence for best case.</a:t>
            </a:r>
          </a:p>
          <a:p>
            <a:pPr lvl="1"/>
            <a:r>
              <a:rPr lang="en-US" dirty="0"/>
              <a:t>T(n) = 2T(n/2) </a:t>
            </a:r>
            <a:r>
              <a:rPr lang="en-US"/>
              <a:t>+ </a:t>
            </a:r>
            <a:r>
              <a:rPr lang="en-US" smtClean="0"/>
              <a:t>O(n</a:t>
            </a:r>
            <a:r>
              <a:rPr lang="en-US" dirty="0" smtClean="0"/>
              <a:t>)</a:t>
            </a:r>
          </a:p>
          <a:p>
            <a:pPr lvl="1"/>
            <a:r>
              <a:rPr lang="en-US" dirty="0" smtClean="0"/>
              <a:t>The </a:t>
            </a:r>
            <a:r>
              <a:rPr lang="en-US" dirty="0"/>
              <a:t>solution of above recurrence is </a:t>
            </a:r>
            <a:r>
              <a:rPr lang="en-US" dirty="0" smtClean="0"/>
              <a:t>O(</a:t>
            </a:r>
            <a:r>
              <a:rPr lang="en-US" dirty="0" err="1" smtClean="0"/>
              <a:t>nLogn</a:t>
            </a:r>
            <a:r>
              <a:rPr lang="en-US" dirty="0"/>
              <a:t>). It can be solved using case 2 of </a:t>
            </a:r>
            <a:r>
              <a:rPr lang="en-US" dirty="0">
                <a:hlinkClick r:id="rId2"/>
              </a:rPr>
              <a:t>Master Theorem</a:t>
            </a:r>
            <a:r>
              <a:rPr lang="en-US" dirty="0"/>
              <a:t>.</a:t>
            </a:r>
          </a:p>
          <a:p>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224499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a:bodyPr>
          <a:lstStyle/>
          <a:p>
            <a:r>
              <a:rPr lang="en-US" dirty="0"/>
              <a:t>Although the worst case time complexity of </a:t>
            </a:r>
            <a:r>
              <a:rPr lang="en-US" dirty="0" err="1"/>
              <a:t>QuickSort</a:t>
            </a:r>
            <a:r>
              <a:rPr lang="en-US" dirty="0"/>
              <a:t> is O(n</a:t>
            </a:r>
            <a:r>
              <a:rPr lang="en-US" baseline="30000" dirty="0"/>
              <a:t>2</a:t>
            </a:r>
            <a:r>
              <a:rPr lang="en-US" dirty="0"/>
              <a:t>) which is more than many other sorting algorithms like </a:t>
            </a:r>
            <a:r>
              <a:rPr lang="en-US" dirty="0">
                <a:hlinkClick r:id="rId2"/>
              </a:rPr>
              <a:t>Merge Sort</a:t>
            </a:r>
            <a:r>
              <a:rPr lang="en-US" dirty="0"/>
              <a:t> and </a:t>
            </a:r>
            <a:r>
              <a:rPr lang="en-US" dirty="0">
                <a:hlinkClick r:id="rId3"/>
              </a:rPr>
              <a:t>Heap </a:t>
            </a:r>
            <a:r>
              <a:rPr lang="en-US" dirty="0" smtClean="0">
                <a:hlinkClick r:id="rId3"/>
              </a:rPr>
              <a:t>Sort</a:t>
            </a:r>
            <a:r>
              <a:rPr lang="en-US" dirty="0" smtClean="0"/>
              <a:t>.</a:t>
            </a:r>
          </a:p>
          <a:p>
            <a:r>
              <a:rPr lang="en-US" dirty="0" err="1" smtClean="0"/>
              <a:t>QuickSort</a:t>
            </a:r>
            <a:r>
              <a:rPr lang="en-US" dirty="0" smtClean="0"/>
              <a:t> </a:t>
            </a:r>
            <a:r>
              <a:rPr lang="en-US" dirty="0"/>
              <a:t>is faster in practice, because its inner loop can be efficiently implemented on most architectures, and in most real-world data. </a:t>
            </a:r>
            <a:endParaRPr lang="en-US" dirty="0" smtClean="0"/>
          </a:p>
          <a:p>
            <a:r>
              <a:rPr lang="en-US" dirty="0" err="1" smtClean="0"/>
              <a:t>QuickSort</a:t>
            </a:r>
            <a:r>
              <a:rPr lang="en-US" dirty="0" smtClean="0"/>
              <a:t> </a:t>
            </a:r>
            <a:r>
              <a:rPr lang="en-US" dirty="0"/>
              <a:t>can be implemented in different ways by changing the choice of pivot, so that the worst case rarely occurs for a given type of data</a:t>
            </a:r>
            <a:r>
              <a:rPr lang="en-US" dirty="0" smtClean="0"/>
              <a:t>..</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570763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3" name="Content Placeholder 2"/>
          <p:cNvSpPr>
            <a:spLocks noGrp="1"/>
          </p:cNvSpPr>
          <p:nvPr>
            <p:ph idx="1"/>
          </p:nvPr>
        </p:nvSpPr>
        <p:spPr/>
        <p:txBody>
          <a:bodyPr>
            <a:normAutofit/>
          </a:bodyPr>
          <a:lstStyle/>
          <a:p>
            <a:r>
              <a:rPr lang="en-US" dirty="0"/>
              <a:t>Given two square matrices A and B of size n x n each, find their multiplication </a:t>
            </a:r>
            <a:r>
              <a:rPr lang="en-US" dirty="0" smtClean="0"/>
              <a:t>matrix.</a:t>
            </a:r>
          </a:p>
          <a:p>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0649" y="2514600"/>
            <a:ext cx="4219575" cy="333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4155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3" name="Content Placeholder 2"/>
          <p:cNvSpPr>
            <a:spLocks noGrp="1"/>
          </p:cNvSpPr>
          <p:nvPr>
            <p:ph idx="1"/>
          </p:nvPr>
        </p:nvSpPr>
        <p:spPr/>
        <p:txBody>
          <a:bodyPr>
            <a:normAutofit/>
          </a:bodyPr>
          <a:lstStyle/>
          <a:p>
            <a:r>
              <a:rPr lang="en-US" sz="2400" b="1" i="1" dirty="0"/>
              <a:t>Divide and Conquer</a:t>
            </a:r>
            <a:r>
              <a:rPr lang="en-US" sz="2400" i="1" dirty="0"/>
              <a:t> </a:t>
            </a:r>
            <a:r>
              <a:rPr lang="en-US" sz="2400" dirty="0" smtClean="0"/>
              <a:t>: Following </a:t>
            </a:r>
            <a:r>
              <a:rPr lang="en-US" sz="2400" dirty="0"/>
              <a:t>is simple Divide and Conquer method to multiply two square </a:t>
            </a:r>
            <a:r>
              <a:rPr lang="en-US" sz="2400" dirty="0" smtClean="0"/>
              <a:t>matrices.</a:t>
            </a:r>
          </a:p>
          <a:p>
            <a:pPr lvl="1"/>
            <a:r>
              <a:rPr lang="en-US" sz="2400" dirty="0" smtClean="0"/>
              <a:t>Divide </a:t>
            </a:r>
            <a:r>
              <a:rPr lang="en-US" sz="2400" dirty="0"/>
              <a:t>matrices A and B in 4 sub-matrices of size N/2 x N/2 as shown in the below </a:t>
            </a:r>
            <a:r>
              <a:rPr lang="en-US" sz="2400" dirty="0" smtClean="0"/>
              <a:t>diagram.</a:t>
            </a:r>
          </a:p>
          <a:p>
            <a:pPr lvl="1"/>
            <a:r>
              <a:rPr lang="en-US" sz="2400" dirty="0" smtClean="0"/>
              <a:t>Calculate </a:t>
            </a:r>
            <a:r>
              <a:rPr lang="en-US" sz="2400" dirty="0"/>
              <a:t>following values recursively. </a:t>
            </a:r>
            <a:r>
              <a:rPr lang="en-US" sz="2400" dirty="0" err="1"/>
              <a:t>ae</a:t>
            </a:r>
            <a:r>
              <a:rPr lang="en-US" sz="2400" dirty="0"/>
              <a:t> + </a:t>
            </a:r>
            <a:r>
              <a:rPr lang="en-US" sz="2400" dirty="0" err="1"/>
              <a:t>bg</a:t>
            </a:r>
            <a:r>
              <a:rPr lang="en-US" sz="2400" dirty="0"/>
              <a:t>, </a:t>
            </a:r>
            <a:r>
              <a:rPr lang="en-US" sz="2400" dirty="0" err="1"/>
              <a:t>af</a:t>
            </a:r>
            <a:r>
              <a:rPr lang="en-US" sz="2400" dirty="0"/>
              <a:t> + </a:t>
            </a:r>
            <a:r>
              <a:rPr lang="en-US" sz="2400" dirty="0" err="1"/>
              <a:t>bh</a:t>
            </a:r>
            <a:r>
              <a:rPr lang="en-US" sz="2400" dirty="0"/>
              <a:t>, </a:t>
            </a:r>
            <a:r>
              <a:rPr lang="en-US" sz="2400" dirty="0" err="1"/>
              <a:t>ce</a:t>
            </a:r>
            <a:r>
              <a:rPr lang="en-US" sz="2400" dirty="0"/>
              <a:t> + dg and </a:t>
            </a:r>
            <a:r>
              <a:rPr lang="en-US" sz="2400" dirty="0" err="1"/>
              <a:t>cf</a:t>
            </a:r>
            <a:r>
              <a:rPr lang="en-US" sz="2400" dirty="0"/>
              <a:t> + dh</a:t>
            </a:r>
            <a:r>
              <a:rPr lang="en-US" sz="2400" dirty="0" smtClean="0"/>
              <a:t>.</a:t>
            </a:r>
          </a:p>
          <a:p>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4114800"/>
            <a:ext cx="61245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155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1183" y="1676400"/>
            <a:ext cx="7012930" cy="4343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238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3" name="Content Placeholder 2"/>
          <p:cNvSpPr>
            <a:spLocks noGrp="1"/>
          </p:cNvSpPr>
          <p:nvPr>
            <p:ph idx="1"/>
          </p:nvPr>
        </p:nvSpPr>
        <p:spPr/>
        <p:txBody>
          <a:bodyPr>
            <a:normAutofit/>
          </a:bodyPr>
          <a:lstStyle/>
          <a:p>
            <a:r>
              <a:rPr lang="en-US" dirty="0"/>
              <a:t>In the </a:t>
            </a:r>
            <a:r>
              <a:rPr lang="en-US" dirty="0" smtClean="0"/>
              <a:t>previous method</a:t>
            </a:r>
            <a:r>
              <a:rPr lang="en-US" dirty="0"/>
              <a:t>, we do 8 multiplications for matrices of size N/2 x N/2 and 4 additions. Addition of two matrices takes O(N</a:t>
            </a:r>
            <a:r>
              <a:rPr lang="en-US" baseline="30000" dirty="0"/>
              <a:t>2</a:t>
            </a:r>
            <a:r>
              <a:rPr lang="en-US" dirty="0"/>
              <a:t>) time. So the time complexity can be written </a:t>
            </a:r>
            <a:r>
              <a:rPr lang="en-US" dirty="0" smtClean="0"/>
              <a:t>as</a:t>
            </a:r>
          </a:p>
          <a:p>
            <a:pPr lvl="1"/>
            <a:r>
              <a:rPr lang="en-US" dirty="0" smtClean="0"/>
              <a:t>T(N</a:t>
            </a:r>
            <a:r>
              <a:rPr lang="en-US" dirty="0"/>
              <a:t>) = 8T(N/2) + O(N</a:t>
            </a:r>
            <a:r>
              <a:rPr lang="en-US" baseline="30000" dirty="0"/>
              <a:t>2</a:t>
            </a:r>
            <a:r>
              <a:rPr lang="en-US" dirty="0"/>
              <a:t>) </a:t>
            </a:r>
            <a:endParaRPr lang="en-US" dirty="0" smtClean="0"/>
          </a:p>
          <a:p>
            <a:pPr lvl="1"/>
            <a:r>
              <a:rPr lang="en-US" dirty="0" smtClean="0"/>
              <a:t>From </a:t>
            </a:r>
            <a:r>
              <a:rPr lang="en-US" dirty="0">
                <a:hlinkClick r:id="rId2"/>
              </a:rPr>
              <a:t>Master's </a:t>
            </a:r>
            <a:r>
              <a:rPr lang="en-US" dirty="0" smtClean="0">
                <a:hlinkClick r:id="rId2"/>
              </a:rPr>
              <a:t>Theorem</a:t>
            </a:r>
            <a:r>
              <a:rPr lang="en-US" dirty="0" smtClean="0"/>
              <a:t> (4.5), </a:t>
            </a:r>
            <a:r>
              <a:rPr lang="en-US" dirty="0"/>
              <a:t>time complexity of above method is O(N</a:t>
            </a:r>
            <a:r>
              <a:rPr lang="en-US" baseline="30000" dirty="0"/>
              <a:t>3</a:t>
            </a:r>
            <a:r>
              <a:rPr lang="en-US" dirty="0"/>
              <a:t>) which is unfortunately same as the above naive method.</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2244466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 and Conquer</a:t>
            </a:r>
            <a:endParaRPr lang="en-US" dirty="0"/>
          </a:p>
        </p:txBody>
      </p:sp>
      <p:sp>
        <p:nvSpPr>
          <p:cNvPr id="3" name="Content Placeholder 2"/>
          <p:cNvSpPr>
            <a:spLocks noGrp="1"/>
          </p:cNvSpPr>
          <p:nvPr>
            <p:ph idx="1"/>
          </p:nvPr>
        </p:nvSpPr>
        <p:spPr/>
        <p:txBody>
          <a:bodyPr/>
          <a:lstStyle/>
          <a:p>
            <a:r>
              <a:rPr lang="en-US" dirty="0"/>
              <a:t>Like </a:t>
            </a:r>
            <a:r>
              <a:rPr lang="en-US" dirty="0">
                <a:hlinkClick r:id="rId2"/>
              </a:rPr>
              <a:t>Greedy </a:t>
            </a:r>
            <a:r>
              <a:rPr lang="en-US" dirty="0"/>
              <a:t>and </a:t>
            </a:r>
            <a:r>
              <a:rPr lang="en-US" dirty="0">
                <a:hlinkClick r:id="rId3"/>
              </a:rPr>
              <a:t>Dynamic Programming</a:t>
            </a:r>
            <a:r>
              <a:rPr lang="en-US" dirty="0"/>
              <a:t>, Divide and Conquer is an algorithmic paradigm. A typical Divide and Conquer algorithm solves a problem using following three </a:t>
            </a:r>
            <a:r>
              <a:rPr lang="en-US" dirty="0" smtClean="0"/>
              <a:t>steps.</a:t>
            </a:r>
          </a:p>
          <a:p>
            <a:pPr lvl="1"/>
            <a:r>
              <a:rPr lang="en-US" b="1" dirty="0" smtClean="0"/>
              <a:t>1</a:t>
            </a:r>
            <a:r>
              <a:rPr lang="en-US" b="1" dirty="0"/>
              <a:t>.</a:t>
            </a:r>
            <a:r>
              <a:rPr lang="en-US" dirty="0"/>
              <a:t> </a:t>
            </a:r>
            <a:r>
              <a:rPr lang="en-US" i="1" dirty="0"/>
              <a:t>Divide:</a:t>
            </a:r>
            <a:r>
              <a:rPr lang="en-US" dirty="0"/>
              <a:t> Break the given problem into subproblems of same </a:t>
            </a:r>
            <a:r>
              <a:rPr lang="en-US" dirty="0" smtClean="0"/>
              <a:t>type.</a:t>
            </a:r>
          </a:p>
          <a:p>
            <a:pPr lvl="1"/>
            <a:r>
              <a:rPr lang="en-US" b="1" dirty="0" smtClean="0"/>
              <a:t>2</a:t>
            </a:r>
            <a:r>
              <a:rPr lang="en-US" b="1" dirty="0"/>
              <a:t>. </a:t>
            </a:r>
            <a:r>
              <a:rPr lang="en-US" i="1" dirty="0"/>
              <a:t>Conquer:</a:t>
            </a:r>
            <a:r>
              <a:rPr lang="en-US" dirty="0"/>
              <a:t> Recursively solve these </a:t>
            </a:r>
            <a:r>
              <a:rPr lang="en-US" dirty="0" smtClean="0"/>
              <a:t>subproblems</a:t>
            </a:r>
          </a:p>
          <a:p>
            <a:pPr lvl="1"/>
            <a:r>
              <a:rPr lang="en-US" b="1" dirty="0" smtClean="0"/>
              <a:t>3</a:t>
            </a:r>
            <a:r>
              <a:rPr lang="en-US" b="1" dirty="0"/>
              <a:t>. </a:t>
            </a:r>
            <a:r>
              <a:rPr lang="en-US" i="1" dirty="0"/>
              <a:t>Combine:</a:t>
            </a:r>
            <a:r>
              <a:rPr lang="en-US" dirty="0"/>
              <a:t> Appropriately combine the </a:t>
            </a:r>
            <a:r>
              <a:rPr lang="en-US" dirty="0" smtClean="0"/>
              <a:t>answers</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2678717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3" name="Content Placeholder 2"/>
          <p:cNvSpPr>
            <a:spLocks noGrp="1"/>
          </p:cNvSpPr>
          <p:nvPr>
            <p:ph idx="1"/>
          </p:nvPr>
        </p:nvSpPr>
        <p:spPr/>
        <p:txBody>
          <a:bodyPr>
            <a:normAutofit fontScale="92500" lnSpcReduction="20000"/>
          </a:bodyPr>
          <a:lstStyle/>
          <a:p>
            <a:r>
              <a:rPr lang="en-US" b="1" i="1" dirty="0"/>
              <a:t>Simple Divide and Conquer also leads to O(N</a:t>
            </a:r>
            <a:r>
              <a:rPr lang="en-US" b="1" i="1" baseline="30000" dirty="0"/>
              <a:t>3</a:t>
            </a:r>
            <a:r>
              <a:rPr lang="en-US" b="1" i="1" dirty="0"/>
              <a:t>), can there be a better </a:t>
            </a:r>
            <a:r>
              <a:rPr lang="en-US" b="1" i="1" dirty="0" smtClean="0"/>
              <a:t>way?</a:t>
            </a:r>
            <a:endParaRPr lang="en-US" dirty="0" smtClean="0"/>
          </a:p>
          <a:p>
            <a:pPr lvl="1"/>
            <a:r>
              <a:rPr lang="en-US" dirty="0" smtClean="0"/>
              <a:t>In </a:t>
            </a:r>
            <a:r>
              <a:rPr lang="en-US" dirty="0"/>
              <a:t>the </a:t>
            </a:r>
            <a:r>
              <a:rPr lang="en-US" dirty="0" smtClean="0"/>
              <a:t>previous </a:t>
            </a:r>
            <a:r>
              <a:rPr lang="en-US" dirty="0"/>
              <a:t>divide and conquer method, the main component for high time complexity is 8 recursive calls. </a:t>
            </a:r>
            <a:endParaRPr lang="en-US" dirty="0" smtClean="0"/>
          </a:p>
          <a:p>
            <a:pPr lvl="1"/>
            <a:r>
              <a:rPr lang="en-US" dirty="0" smtClean="0"/>
              <a:t>The </a:t>
            </a:r>
            <a:r>
              <a:rPr lang="en-US" dirty="0"/>
              <a:t>idea of</a:t>
            </a:r>
            <a:r>
              <a:rPr lang="en-US" b="1" dirty="0"/>
              <a:t> Strassen’s method</a:t>
            </a:r>
            <a:r>
              <a:rPr lang="en-US" dirty="0"/>
              <a:t> is to reduce the number of recursive calls to 7. </a:t>
            </a:r>
            <a:endParaRPr lang="en-US" dirty="0" smtClean="0"/>
          </a:p>
          <a:p>
            <a:pPr lvl="1"/>
            <a:r>
              <a:rPr lang="en-US" dirty="0" smtClean="0"/>
              <a:t>Strassen’s </a:t>
            </a:r>
            <a:r>
              <a:rPr lang="en-US" dirty="0"/>
              <a:t>method is similar to </a:t>
            </a:r>
            <a:r>
              <a:rPr lang="en-US" dirty="0" smtClean="0"/>
              <a:t>previous </a:t>
            </a:r>
            <a:r>
              <a:rPr lang="en-US" dirty="0"/>
              <a:t>simple divide and conquer method in the sense that this method also divide matrices to sub-matrices of size N/2 x N/2 as shown in the </a:t>
            </a:r>
            <a:r>
              <a:rPr lang="en-US" dirty="0" smtClean="0"/>
              <a:t>previous </a:t>
            </a:r>
            <a:r>
              <a:rPr lang="en-US" dirty="0"/>
              <a:t>diagram, but in Strassen’s method, the four sub-matrices of result are calculated using following formulae.</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9067079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5325" y="1615281"/>
            <a:ext cx="775335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8926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3" name="Content Placeholder 2"/>
          <p:cNvSpPr>
            <a:spLocks noGrp="1"/>
          </p:cNvSpPr>
          <p:nvPr>
            <p:ph idx="1"/>
          </p:nvPr>
        </p:nvSpPr>
        <p:spPr/>
        <p:txBody>
          <a:bodyPr/>
          <a:lstStyle/>
          <a:p>
            <a:r>
              <a:rPr lang="en-US" b="1" dirty="0"/>
              <a:t>Time Complexity of Strassen’s </a:t>
            </a:r>
            <a:r>
              <a:rPr lang="en-US" b="1" dirty="0" smtClean="0"/>
              <a:t>Method</a:t>
            </a:r>
            <a:r>
              <a:rPr lang="en-US" dirty="0" smtClean="0"/>
              <a:t>: Addition </a:t>
            </a:r>
            <a:r>
              <a:rPr lang="en-US" dirty="0"/>
              <a:t>and Subtraction of two matrices takes O(N</a:t>
            </a:r>
            <a:r>
              <a:rPr lang="en-US" baseline="30000" dirty="0"/>
              <a:t>2</a:t>
            </a:r>
            <a:r>
              <a:rPr lang="en-US" dirty="0"/>
              <a:t>) time. </a:t>
            </a:r>
            <a:r>
              <a:rPr lang="en-US" dirty="0" smtClean="0"/>
              <a:t>So time </a:t>
            </a:r>
            <a:r>
              <a:rPr lang="en-US" dirty="0"/>
              <a:t>complexity can be written </a:t>
            </a:r>
            <a:r>
              <a:rPr lang="en-US" dirty="0" smtClean="0"/>
              <a:t>as</a:t>
            </a:r>
          </a:p>
          <a:p>
            <a:pPr lvl="1"/>
            <a:r>
              <a:rPr lang="en-US" dirty="0" smtClean="0"/>
              <a:t>T(N</a:t>
            </a:r>
            <a:r>
              <a:rPr lang="en-US" dirty="0"/>
              <a:t>) = 7T(N/2) + O(N</a:t>
            </a:r>
            <a:r>
              <a:rPr lang="en-US" baseline="30000" dirty="0"/>
              <a:t>2</a:t>
            </a:r>
            <a:r>
              <a:rPr lang="en-US" dirty="0"/>
              <a:t>) </a:t>
            </a:r>
            <a:endParaRPr lang="en-US" dirty="0" smtClean="0"/>
          </a:p>
          <a:p>
            <a:pPr lvl="1"/>
            <a:r>
              <a:rPr lang="en-US" dirty="0" smtClean="0"/>
              <a:t>From </a:t>
            </a:r>
            <a:r>
              <a:rPr lang="en-US" dirty="0">
                <a:hlinkClick r:id="rId2"/>
              </a:rPr>
              <a:t>Master's Theorem</a:t>
            </a:r>
            <a:r>
              <a:rPr lang="en-US" dirty="0"/>
              <a:t>, time complexity of above method is O(N</a:t>
            </a:r>
            <a:r>
              <a:rPr lang="en-US" baseline="30000" dirty="0"/>
              <a:t>Log7</a:t>
            </a:r>
            <a:r>
              <a:rPr lang="en-US" dirty="0"/>
              <a:t>) which is approximately O(N</a:t>
            </a:r>
            <a:r>
              <a:rPr lang="en-US" baseline="30000" dirty="0"/>
              <a:t>2.8074</a:t>
            </a:r>
            <a:r>
              <a:rPr lang="en-US" dirty="0"/>
              <a:t>)</a:t>
            </a:r>
          </a:p>
        </p:txBody>
      </p:sp>
    </p:spTree>
    <p:extLst>
      <p:ext uri="{BB962C8B-B14F-4D97-AF65-F5344CB8AC3E}">
        <p14:creationId xmlns:p14="http://schemas.microsoft.com/office/powerpoint/2010/main" val="3805038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Strassen’s Matrix Multiplication</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3" name="Content Placeholder 2"/>
          <p:cNvSpPr>
            <a:spLocks noGrp="1"/>
          </p:cNvSpPr>
          <p:nvPr>
            <p:ph idx="1"/>
          </p:nvPr>
        </p:nvSpPr>
        <p:spPr/>
        <p:txBody>
          <a:bodyPr>
            <a:normAutofit fontScale="92500" lnSpcReduction="10000"/>
          </a:bodyPr>
          <a:lstStyle/>
          <a:p>
            <a:r>
              <a:rPr lang="en-US" dirty="0"/>
              <a:t>Generally Strassen’s Method is not preferred for practical applications for following </a:t>
            </a:r>
            <a:r>
              <a:rPr lang="en-US" dirty="0" smtClean="0"/>
              <a:t>reasons.</a:t>
            </a:r>
          </a:p>
          <a:p>
            <a:pPr lvl="1"/>
            <a:r>
              <a:rPr lang="en-US" dirty="0" smtClean="0"/>
              <a:t>The </a:t>
            </a:r>
            <a:r>
              <a:rPr lang="en-US" dirty="0"/>
              <a:t>constants used in Strassen’s method are high and for a typical application Naive method works </a:t>
            </a:r>
            <a:r>
              <a:rPr lang="en-US" dirty="0" smtClean="0"/>
              <a:t>better.</a:t>
            </a:r>
          </a:p>
          <a:p>
            <a:pPr lvl="1"/>
            <a:r>
              <a:rPr lang="en-US" dirty="0" smtClean="0"/>
              <a:t>For </a:t>
            </a:r>
            <a:r>
              <a:rPr lang="en-US" dirty="0"/>
              <a:t>Sparse matrices, there are better methods especially designed for </a:t>
            </a:r>
            <a:r>
              <a:rPr lang="en-US" dirty="0" smtClean="0"/>
              <a:t>them.</a:t>
            </a:r>
          </a:p>
          <a:p>
            <a:pPr lvl="1"/>
            <a:r>
              <a:rPr lang="en-US" dirty="0" smtClean="0"/>
              <a:t>The sub-matrices </a:t>
            </a:r>
            <a:r>
              <a:rPr lang="en-US" dirty="0"/>
              <a:t>in recursion take extra </a:t>
            </a:r>
            <a:r>
              <a:rPr lang="en-US" dirty="0" smtClean="0"/>
              <a:t>space.</a:t>
            </a:r>
          </a:p>
          <a:p>
            <a:pPr lvl="1"/>
            <a:r>
              <a:rPr lang="en-US" dirty="0" smtClean="0"/>
              <a:t>Because </a:t>
            </a:r>
            <a:r>
              <a:rPr lang="en-US" dirty="0"/>
              <a:t>of the limited precision of computer arithmetic on </a:t>
            </a:r>
            <a:r>
              <a:rPr lang="en-US" dirty="0" smtClean="0"/>
              <a:t>non-integer </a:t>
            </a:r>
            <a:r>
              <a:rPr lang="en-US" dirty="0"/>
              <a:t>values, larger errors accumulate in Strassen’s algorithm than in Naive </a:t>
            </a:r>
            <a:r>
              <a:rPr lang="en-US" dirty="0" smtClean="0"/>
              <a:t>Method.</a:t>
            </a:r>
            <a:endParaRPr lang="en-US" dirty="0"/>
          </a:p>
        </p:txBody>
      </p:sp>
    </p:spTree>
    <p:extLst>
      <p:ext uri="{BB962C8B-B14F-4D97-AF65-F5344CB8AC3E}">
        <p14:creationId xmlns:p14="http://schemas.microsoft.com/office/powerpoint/2010/main" val="1472037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 and Conquer</a:t>
            </a:r>
            <a:endParaRPr lang="en-US" dirty="0"/>
          </a:p>
        </p:txBody>
      </p:sp>
      <p:sp>
        <p:nvSpPr>
          <p:cNvPr id="3" name="Content Placeholder 2"/>
          <p:cNvSpPr>
            <a:spLocks noGrp="1"/>
          </p:cNvSpPr>
          <p:nvPr>
            <p:ph idx="1"/>
          </p:nvPr>
        </p:nvSpPr>
        <p:spPr/>
        <p:txBody>
          <a:bodyPr>
            <a:normAutofit fontScale="77500" lnSpcReduction="20000"/>
          </a:bodyPr>
          <a:lstStyle/>
          <a:p>
            <a:r>
              <a:rPr lang="en-US" dirty="0"/>
              <a:t>Following are some standard algorithms that are Divide and Conquer </a:t>
            </a:r>
            <a:r>
              <a:rPr lang="en-US" dirty="0" smtClean="0"/>
              <a:t>algorithms.</a:t>
            </a:r>
          </a:p>
          <a:p>
            <a:endParaRPr lang="en-US" dirty="0" smtClean="0"/>
          </a:p>
          <a:p>
            <a:pPr lvl="1"/>
            <a:r>
              <a:rPr lang="en-US" b="1" dirty="0" smtClean="0"/>
              <a:t>1</a:t>
            </a:r>
            <a:r>
              <a:rPr lang="en-US" b="1" dirty="0"/>
              <a:t>) </a:t>
            </a:r>
            <a:r>
              <a:rPr lang="en-US" b="1" dirty="0">
                <a:hlinkClick r:id="rId2"/>
              </a:rPr>
              <a:t>Binary Search</a:t>
            </a:r>
            <a:r>
              <a:rPr lang="en-US" dirty="0"/>
              <a:t> is a searching algorithm. In each step, the algorithm compares the input element x with the value of the middle element in array. If the values match, return the index of middle. Otherwise, if x is less than the middle element, then the algorithm recurs for left side of middle element, else recurs for right side of middle </a:t>
            </a:r>
            <a:r>
              <a:rPr lang="en-US" dirty="0" smtClean="0"/>
              <a:t>element.</a:t>
            </a:r>
          </a:p>
          <a:p>
            <a:pPr lvl="1"/>
            <a:r>
              <a:rPr lang="en-US" b="1" dirty="0" smtClean="0"/>
              <a:t>2</a:t>
            </a:r>
            <a:r>
              <a:rPr lang="en-US" b="1" dirty="0"/>
              <a:t>) </a:t>
            </a:r>
            <a:r>
              <a:rPr lang="en-US" b="1" dirty="0">
                <a:hlinkClick r:id="rId3"/>
              </a:rPr>
              <a:t>Quicksort</a:t>
            </a:r>
            <a:r>
              <a:rPr lang="en-US" dirty="0"/>
              <a:t> is a sorting algorithm. The algorithm picks a pivot element, rearranges the array elements in such a way that all elements smaller than the picked pivot element move to left side of pivot, and all greater elements move to right side. Finally, the algorithm recursively sorts the </a:t>
            </a:r>
            <a:r>
              <a:rPr lang="en-US" dirty="0" err="1"/>
              <a:t>subarrays</a:t>
            </a:r>
            <a:r>
              <a:rPr lang="en-US" dirty="0"/>
              <a:t> on left and right of pivot element</a:t>
            </a:r>
            <a:r>
              <a:rPr lang="en-US" dirty="0" smtClean="0"/>
              <a:t>.</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339132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 and Conquer</a:t>
            </a:r>
            <a:endParaRPr lang="en-US" dirty="0"/>
          </a:p>
        </p:txBody>
      </p:sp>
      <p:sp>
        <p:nvSpPr>
          <p:cNvPr id="3" name="Content Placeholder 2"/>
          <p:cNvSpPr>
            <a:spLocks noGrp="1"/>
          </p:cNvSpPr>
          <p:nvPr>
            <p:ph idx="1"/>
          </p:nvPr>
        </p:nvSpPr>
        <p:spPr/>
        <p:txBody>
          <a:bodyPr>
            <a:normAutofit fontScale="85000" lnSpcReduction="10000"/>
          </a:bodyPr>
          <a:lstStyle/>
          <a:p>
            <a:pPr lvl="1"/>
            <a:r>
              <a:rPr lang="en-US" b="1" dirty="0"/>
              <a:t>3) </a:t>
            </a:r>
            <a:r>
              <a:rPr lang="en-US" b="1" dirty="0">
                <a:hlinkClick r:id="rId2"/>
              </a:rPr>
              <a:t>Merge Sort</a:t>
            </a:r>
            <a:r>
              <a:rPr lang="en-US" dirty="0"/>
              <a:t> is also a sorting algorithm. The algorithm divides the array in two halves, recursively sorts them and finally merges the two sorted halves.</a:t>
            </a:r>
          </a:p>
          <a:p>
            <a:pPr lvl="1"/>
            <a:r>
              <a:rPr lang="en-US" b="1" dirty="0"/>
              <a:t>4) </a:t>
            </a:r>
            <a:r>
              <a:rPr lang="en-US" b="1" dirty="0">
                <a:hlinkClick r:id="rId3"/>
              </a:rPr>
              <a:t>Closest Pair of Points</a:t>
            </a:r>
            <a:r>
              <a:rPr lang="en-US" dirty="0"/>
              <a:t> The problem is to find the closest pair of points in a set of points in x-y plane. The problem can be solved in O(n^2) time by calculating distances of every pair of points and comparing the distances to find the minimum. The Divide and Conquer algorithm solves the problem in O(</a:t>
            </a:r>
            <a:r>
              <a:rPr lang="en-US" dirty="0" err="1"/>
              <a:t>nLogn</a:t>
            </a:r>
            <a:r>
              <a:rPr lang="en-US" dirty="0"/>
              <a:t>) time.</a:t>
            </a:r>
          </a:p>
          <a:p>
            <a:pPr lvl="1"/>
            <a:r>
              <a:rPr lang="en-US" b="1" dirty="0"/>
              <a:t>5) </a:t>
            </a:r>
            <a:r>
              <a:rPr lang="en-US" b="1" dirty="0">
                <a:hlinkClick r:id="rId4"/>
              </a:rPr>
              <a:t>Strassen’s Algorithm</a:t>
            </a:r>
            <a:r>
              <a:rPr lang="en-US" dirty="0"/>
              <a:t> is an efficient algorithm to multiply two matrices. A simple method to multiply two matrices need 3 nested loops and is O(n^3). Strassen’s algorithm multiplies two matrices in O(n^2.8974) time</a:t>
            </a:r>
            <a:r>
              <a:rPr lang="en-US" dirty="0" smtClean="0"/>
              <a:t>.</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863373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 and Conquer</a:t>
            </a:r>
            <a:endParaRPr lang="en-US" dirty="0"/>
          </a:p>
        </p:txBody>
      </p:sp>
      <p:sp>
        <p:nvSpPr>
          <p:cNvPr id="3" name="Content Placeholder 2"/>
          <p:cNvSpPr>
            <a:spLocks noGrp="1"/>
          </p:cNvSpPr>
          <p:nvPr>
            <p:ph idx="1"/>
          </p:nvPr>
        </p:nvSpPr>
        <p:spPr/>
        <p:txBody>
          <a:bodyPr>
            <a:normAutofit fontScale="85000" lnSpcReduction="10000"/>
          </a:bodyPr>
          <a:lstStyle/>
          <a:p>
            <a:pPr lvl="1"/>
            <a:r>
              <a:rPr lang="en-US" b="1" dirty="0"/>
              <a:t>6) </a:t>
            </a:r>
            <a:r>
              <a:rPr lang="en-US" b="1" dirty="0">
                <a:hlinkClick r:id="rId2"/>
              </a:rPr>
              <a:t>Cooley–</a:t>
            </a:r>
            <a:r>
              <a:rPr lang="en-US" b="1" dirty="0" err="1">
                <a:hlinkClick r:id="rId2"/>
              </a:rPr>
              <a:t>Tukey</a:t>
            </a:r>
            <a:r>
              <a:rPr lang="en-US" b="1" dirty="0">
                <a:hlinkClick r:id="rId2"/>
              </a:rPr>
              <a:t> Fast Fourier Transform (FFT) algorithm</a:t>
            </a:r>
            <a:r>
              <a:rPr lang="en-US" dirty="0"/>
              <a:t> is the most common algorithm for FFT. It is a divide and conquer algorithm which works in O(</a:t>
            </a:r>
            <a:r>
              <a:rPr lang="en-US" dirty="0" err="1"/>
              <a:t>nlogn</a:t>
            </a:r>
            <a:r>
              <a:rPr lang="en-US" dirty="0"/>
              <a:t>) time.</a:t>
            </a:r>
          </a:p>
          <a:p>
            <a:pPr lvl="1"/>
            <a:r>
              <a:rPr lang="en-US" b="1" dirty="0"/>
              <a:t>7) </a:t>
            </a:r>
            <a:r>
              <a:rPr lang="en-US" b="1" dirty="0" err="1">
                <a:hlinkClick r:id="rId3"/>
              </a:rPr>
              <a:t>Karatsuba</a:t>
            </a:r>
            <a:r>
              <a:rPr lang="en-US" b="1" dirty="0">
                <a:hlinkClick r:id="rId3"/>
              </a:rPr>
              <a:t> algorithm for fast multiplication</a:t>
            </a:r>
            <a:r>
              <a:rPr lang="en-US" dirty="0"/>
              <a:t>  it does multiplication of two </a:t>
            </a:r>
            <a:r>
              <a:rPr lang="en-US" i="1" dirty="0"/>
              <a:t>n</a:t>
            </a:r>
            <a:r>
              <a:rPr lang="en-US" dirty="0"/>
              <a:t>-digit numbers in at most single-digit multiplications in general (and exactly  when </a:t>
            </a:r>
            <a:r>
              <a:rPr lang="en-US" i="1" dirty="0"/>
              <a:t>n</a:t>
            </a:r>
            <a:r>
              <a:rPr lang="en-US" dirty="0"/>
              <a:t> is a power of 2). It is therefore faster than the </a:t>
            </a:r>
            <a:r>
              <a:rPr lang="en-US" dirty="0">
                <a:hlinkClick r:id="rId4" tooltip="Long multiplication"/>
              </a:rPr>
              <a:t>classical </a:t>
            </a:r>
            <a:r>
              <a:rPr lang="en-US" dirty="0"/>
              <a:t>algorithm, which requires </a:t>
            </a:r>
            <a:r>
              <a:rPr lang="en-US" i="1" dirty="0"/>
              <a:t>n</a:t>
            </a:r>
            <a:r>
              <a:rPr lang="en-US" baseline="30000" dirty="0"/>
              <a:t>2</a:t>
            </a:r>
            <a:r>
              <a:rPr lang="en-US" dirty="0"/>
              <a:t> single-digit products. If </a:t>
            </a:r>
            <a:r>
              <a:rPr lang="en-US" i="1" dirty="0"/>
              <a:t>n</a:t>
            </a:r>
            <a:r>
              <a:rPr lang="en-US" dirty="0"/>
              <a:t> = 2</a:t>
            </a:r>
            <a:r>
              <a:rPr lang="en-US" baseline="30000" dirty="0"/>
              <a:t>10</a:t>
            </a:r>
            <a:r>
              <a:rPr lang="en-US" dirty="0"/>
              <a:t> = 1024, in particular, the exact counts are 3</a:t>
            </a:r>
            <a:r>
              <a:rPr lang="en-US" baseline="30000" dirty="0"/>
              <a:t>10</a:t>
            </a:r>
            <a:r>
              <a:rPr lang="en-US" dirty="0"/>
              <a:t> = 59,049 and (2</a:t>
            </a:r>
            <a:r>
              <a:rPr lang="en-US" baseline="30000" dirty="0"/>
              <a:t>10</a:t>
            </a:r>
            <a:r>
              <a:rPr lang="en-US" dirty="0"/>
              <a:t>)</a:t>
            </a:r>
            <a:r>
              <a:rPr lang="en-US" baseline="30000" dirty="0"/>
              <a:t>2</a:t>
            </a:r>
            <a:r>
              <a:rPr lang="en-US" dirty="0"/>
              <a:t> = 1,048,576, respectively.</a:t>
            </a:r>
          </a:p>
          <a:p>
            <a:r>
              <a:rPr lang="en-US" dirty="0"/>
              <a:t>We will  </a:t>
            </a:r>
            <a:r>
              <a:rPr lang="en-US" dirty="0" smtClean="0"/>
              <a:t>study some of them in </a:t>
            </a:r>
            <a:r>
              <a:rPr lang="en-US" dirty="0"/>
              <a:t>separate </a:t>
            </a:r>
            <a:r>
              <a:rPr lang="en-US" dirty="0" smtClean="0"/>
              <a:t>lectures. </a:t>
            </a:r>
            <a:r>
              <a:rPr lang="en-US" dirty="0"/>
              <a:t>Binary and Merge sort (read it yourself) because it was the part of “Fundamentals of Algorithms” course</a:t>
            </a:r>
            <a:r>
              <a:rPr lang="en-US" dirty="0" smtClean="0"/>
              <a:t>.</a:t>
            </a:r>
            <a:endParaRPr lang="en-US" dirty="0"/>
          </a:p>
          <a:p>
            <a:pPr lvl="1"/>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761497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 and Conquer</a:t>
            </a:r>
            <a:endParaRPr lang="en-US" dirty="0"/>
          </a:p>
        </p:txBody>
      </p:sp>
      <p:sp>
        <p:nvSpPr>
          <p:cNvPr id="3" name="Content Placeholder 2"/>
          <p:cNvSpPr>
            <a:spLocks noGrp="1"/>
          </p:cNvSpPr>
          <p:nvPr>
            <p:ph idx="1"/>
          </p:nvPr>
        </p:nvSpPr>
        <p:spPr/>
        <p:txBody>
          <a:bodyPr>
            <a:normAutofit fontScale="92500" lnSpcReduction="20000"/>
          </a:bodyPr>
          <a:lstStyle/>
          <a:p>
            <a:pPr marL="514350" indent="-457200"/>
            <a:r>
              <a:rPr lang="en-US" b="1" i="1" dirty="0"/>
              <a:t>Divide and Conquer (D &amp; C) </a:t>
            </a:r>
            <a:r>
              <a:rPr lang="en-US" b="1" i="1" dirty="0" err="1"/>
              <a:t>vs</a:t>
            </a:r>
            <a:r>
              <a:rPr lang="en-US" b="1" i="1" dirty="0"/>
              <a:t> Dynamic Programming (DP)</a:t>
            </a:r>
            <a:r>
              <a:rPr lang="en-US" dirty="0"/>
              <a:t/>
            </a:r>
            <a:br>
              <a:rPr lang="en-US" dirty="0"/>
            </a:br>
            <a:r>
              <a:rPr lang="en-US" dirty="0"/>
              <a:t>Both paradigms (D &amp; C and DP) divide the given problem into subproblems and solve subproblems. How to choose one of them for a given problem? </a:t>
            </a:r>
            <a:endParaRPr lang="en-US" dirty="0" smtClean="0"/>
          </a:p>
          <a:p>
            <a:pPr marL="514350" indent="-457200"/>
            <a:r>
              <a:rPr lang="en-US" dirty="0" smtClean="0"/>
              <a:t>Divide </a:t>
            </a:r>
            <a:r>
              <a:rPr lang="en-US" dirty="0"/>
              <a:t>and Conquer should be used when same subproblems are not evaluated many times. Otherwise Dynamic Programming or Memoization should be used. </a:t>
            </a:r>
            <a:endParaRPr lang="en-US" dirty="0" smtClean="0"/>
          </a:p>
          <a:p>
            <a:pPr marL="514350" indent="-457200"/>
            <a:r>
              <a:rPr lang="en-US" dirty="0" smtClean="0"/>
              <a:t>For </a:t>
            </a:r>
            <a:r>
              <a:rPr lang="en-US" dirty="0"/>
              <a:t>example, Binary Search is a Divide and Conquer algorithm, we never evaluate the same subproblems again. On the other hand, for </a:t>
            </a:r>
            <a:r>
              <a:rPr lang="en-US" dirty="0" smtClean="0"/>
              <a:t>optimal BST, </a:t>
            </a:r>
            <a:r>
              <a:rPr lang="en-US" dirty="0"/>
              <a:t>Dynamic Programming should be preferred (See </a:t>
            </a:r>
            <a:r>
              <a:rPr lang="en-US" dirty="0" smtClean="0"/>
              <a:t>previous lectures for </a:t>
            </a:r>
            <a:r>
              <a:rPr lang="en-US" dirty="0"/>
              <a:t>details).</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595630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fontScale="77500" lnSpcReduction="20000"/>
          </a:bodyPr>
          <a:lstStyle/>
          <a:p>
            <a:r>
              <a:rPr lang="en-US" dirty="0"/>
              <a:t>Like </a:t>
            </a:r>
            <a:r>
              <a:rPr lang="en-US" dirty="0">
                <a:hlinkClick r:id="rId2"/>
              </a:rPr>
              <a:t>Merge Sort</a:t>
            </a:r>
            <a:r>
              <a:rPr lang="en-US" dirty="0"/>
              <a:t>, </a:t>
            </a:r>
            <a:r>
              <a:rPr lang="en-US" dirty="0" err="1"/>
              <a:t>QuickSort</a:t>
            </a:r>
            <a:r>
              <a:rPr lang="en-US" dirty="0"/>
              <a:t> is a Divide and Conquer </a:t>
            </a:r>
            <a:r>
              <a:rPr lang="en-US" dirty="0" smtClean="0"/>
              <a:t>algorithm.</a:t>
            </a:r>
          </a:p>
          <a:p>
            <a:r>
              <a:rPr lang="en-US" dirty="0" smtClean="0"/>
              <a:t>It </a:t>
            </a:r>
            <a:r>
              <a:rPr lang="en-US" dirty="0"/>
              <a:t>picks an element as pivot and partitions the given array around the picked pivot. There are many different versions of </a:t>
            </a:r>
            <a:r>
              <a:rPr lang="en-US" dirty="0" err="1"/>
              <a:t>quickSort</a:t>
            </a:r>
            <a:r>
              <a:rPr lang="en-US" dirty="0"/>
              <a:t> that pick pivot in different </a:t>
            </a:r>
            <a:r>
              <a:rPr lang="en-US" dirty="0" smtClean="0"/>
              <a:t>ways.</a:t>
            </a:r>
          </a:p>
          <a:p>
            <a:pPr lvl="1"/>
            <a:r>
              <a:rPr lang="en-US" dirty="0" smtClean="0"/>
              <a:t>1</a:t>
            </a:r>
            <a:r>
              <a:rPr lang="en-US" dirty="0"/>
              <a:t>) Always pick first element as </a:t>
            </a:r>
            <a:r>
              <a:rPr lang="en-US" dirty="0" smtClean="0"/>
              <a:t>pivot.</a:t>
            </a:r>
          </a:p>
          <a:p>
            <a:pPr lvl="1"/>
            <a:r>
              <a:rPr lang="en-US" dirty="0" smtClean="0"/>
              <a:t>2</a:t>
            </a:r>
            <a:r>
              <a:rPr lang="en-US" dirty="0"/>
              <a:t>) Always pick last element as pivot </a:t>
            </a:r>
            <a:r>
              <a:rPr lang="en-US" dirty="0" smtClean="0"/>
              <a:t>(as in this lecture)</a:t>
            </a:r>
            <a:endParaRPr lang="en-US" dirty="0" smtClean="0"/>
          </a:p>
          <a:p>
            <a:pPr lvl="1"/>
            <a:r>
              <a:rPr lang="en-US" dirty="0" smtClean="0"/>
              <a:t>3</a:t>
            </a:r>
            <a:r>
              <a:rPr lang="en-US" dirty="0"/>
              <a:t>) Pick a random element as </a:t>
            </a:r>
            <a:r>
              <a:rPr lang="en-US" dirty="0" smtClean="0"/>
              <a:t>pivot.</a:t>
            </a:r>
          </a:p>
          <a:p>
            <a:pPr lvl="1"/>
            <a:r>
              <a:rPr lang="en-US" dirty="0" smtClean="0"/>
              <a:t>4</a:t>
            </a:r>
            <a:r>
              <a:rPr lang="en-US" dirty="0"/>
              <a:t>) Pick median as pivot.</a:t>
            </a:r>
          </a:p>
          <a:p>
            <a:r>
              <a:rPr lang="en-US" dirty="0"/>
              <a:t>The key process in </a:t>
            </a:r>
            <a:r>
              <a:rPr lang="en-US" dirty="0" err="1"/>
              <a:t>quickSort</a:t>
            </a:r>
            <a:r>
              <a:rPr lang="en-US" dirty="0"/>
              <a:t> is partition(). </a:t>
            </a:r>
            <a:endParaRPr lang="en-US" dirty="0" smtClean="0"/>
          </a:p>
          <a:p>
            <a:r>
              <a:rPr lang="en-US" dirty="0" smtClean="0"/>
              <a:t>Target </a:t>
            </a:r>
            <a:r>
              <a:rPr lang="en-US" dirty="0"/>
              <a:t>of partitions is, given an array and an element x of array as pivot, put x at its correct position in sorted array and put all smaller elements (smaller than x) before x, and put all greater elements (greater than x) after x. All this should be done in linear time</a:t>
            </a:r>
            <a:r>
              <a:rPr lang="en-US" dirty="0" smtClean="0"/>
              <a:t>.</a:t>
            </a:r>
            <a:endParaRPr lang="en-US" dirty="0"/>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67279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fontScale="85000" lnSpcReduction="20000"/>
          </a:bodyPr>
          <a:lstStyle/>
          <a:p>
            <a:r>
              <a:rPr lang="en-US" dirty="0"/>
              <a:t>Here is the </a:t>
            </a:r>
            <a:r>
              <a:rPr lang="en-US" dirty="0" smtClean="0"/>
              <a:t>three step </a:t>
            </a:r>
            <a:r>
              <a:rPr lang="en-US" dirty="0"/>
              <a:t>divide-and-conquer process for sorting </a:t>
            </a:r>
            <a:r>
              <a:rPr lang="en-US" dirty="0" smtClean="0"/>
              <a:t>a typical </a:t>
            </a:r>
            <a:r>
              <a:rPr lang="en-US" dirty="0" err="1"/>
              <a:t>subarray</a:t>
            </a:r>
            <a:r>
              <a:rPr lang="en-US" dirty="0"/>
              <a:t> </a:t>
            </a:r>
            <a:r>
              <a:rPr lang="en-US" dirty="0" smtClean="0"/>
              <a:t>A[p…r]:</a:t>
            </a:r>
            <a:endParaRPr lang="en-US" dirty="0"/>
          </a:p>
          <a:p>
            <a:pPr lvl="1"/>
            <a:r>
              <a:rPr lang="en-US" b="1" dirty="0" smtClean="0"/>
              <a:t>Divide</a:t>
            </a:r>
            <a:r>
              <a:rPr lang="en-US" b="1" dirty="0"/>
              <a:t>: </a:t>
            </a:r>
            <a:r>
              <a:rPr lang="en-US" dirty="0"/>
              <a:t>Partition (rearrange) the array </a:t>
            </a:r>
            <a:r>
              <a:rPr lang="en-US" dirty="0" smtClean="0"/>
              <a:t>A[p…r] </a:t>
            </a:r>
            <a:r>
              <a:rPr lang="en-US" dirty="0"/>
              <a:t>into two (possibly empty) </a:t>
            </a:r>
            <a:r>
              <a:rPr lang="en-US" dirty="0" err="1" smtClean="0"/>
              <a:t>subarrays</a:t>
            </a:r>
            <a:r>
              <a:rPr lang="en-US" dirty="0"/>
              <a:t> </a:t>
            </a:r>
            <a:r>
              <a:rPr lang="en-US" dirty="0" smtClean="0"/>
              <a:t>A[p…q-1] </a:t>
            </a:r>
            <a:r>
              <a:rPr lang="en-US" dirty="0"/>
              <a:t>and </a:t>
            </a:r>
            <a:r>
              <a:rPr lang="en-US" dirty="0" smtClean="0"/>
              <a:t>A[q+1…r] </a:t>
            </a:r>
            <a:r>
              <a:rPr lang="en-US" dirty="0"/>
              <a:t>such that each element of </a:t>
            </a:r>
            <a:r>
              <a:rPr lang="en-US" dirty="0" smtClean="0"/>
              <a:t>A[p…q-1] is less </a:t>
            </a:r>
            <a:r>
              <a:rPr lang="en-US" dirty="0"/>
              <a:t>than or equal to </a:t>
            </a:r>
            <a:r>
              <a:rPr lang="en-US" dirty="0" smtClean="0"/>
              <a:t>A[q], </a:t>
            </a:r>
            <a:r>
              <a:rPr lang="en-US" dirty="0"/>
              <a:t>which is, in turn, less than or equal to each </a:t>
            </a:r>
            <a:r>
              <a:rPr lang="en-US" dirty="0" smtClean="0"/>
              <a:t>element of A[q+1…r]. </a:t>
            </a:r>
            <a:r>
              <a:rPr lang="en-US" dirty="0"/>
              <a:t>Compute the index q as part of this partitioning procedure.</a:t>
            </a:r>
          </a:p>
          <a:p>
            <a:pPr lvl="1"/>
            <a:r>
              <a:rPr lang="en-US" b="1" dirty="0"/>
              <a:t>Conquer: </a:t>
            </a:r>
            <a:r>
              <a:rPr lang="en-US" dirty="0"/>
              <a:t>Sort the two </a:t>
            </a:r>
            <a:r>
              <a:rPr lang="en-US" dirty="0" err="1"/>
              <a:t>subarrays</a:t>
            </a:r>
            <a:r>
              <a:rPr lang="en-US" dirty="0"/>
              <a:t> </a:t>
            </a:r>
            <a:r>
              <a:rPr lang="en-US" dirty="0" smtClean="0"/>
              <a:t>A[p…q-1] </a:t>
            </a:r>
            <a:r>
              <a:rPr lang="en-US" dirty="0"/>
              <a:t>and </a:t>
            </a:r>
            <a:r>
              <a:rPr lang="en-US" dirty="0" smtClean="0"/>
              <a:t>A[q+1…r] </a:t>
            </a:r>
            <a:r>
              <a:rPr lang="en-US" dirty="0"/>
              <a:t>by recursive </a:t>
            </a:r>
            <a:r>
              <a:rPr lang="en-US" dirty="0" smtClean="0"/>
              <a:t>calls to </a:t>
            </a:r>
            <a:r>
              <a:rPr lang="en-US" dirty="0"/>
              <a:t>quicksort</a:t>
            </a:r>
            <a:r>
              <a:rPr lang="en-US" dirty="0" smtClean="0"/>
              <a:t>.</a:t>
            </a:r>
          </a:p>
          <a:p>
            <a:pPr lvl="1"/>
            <a:r>
              <a:rPr lang="en-US" b="1" dirty="0"/>
              <a:t>Combine: </a:t>
            </a:r>
            <a:r>
              <a:rPr lang="en-US" dirty="0"/>
              <a:t>Because the </a:t>
            </a:r>
            <a:r>
              <a:rPr lang="en-US" dirty="0" err="1"/>
              <a:t>subarrays</a:t>
            </a:r>
            <a:r>
              <a:rPr lang="en-US" dirty="0"/>
              <a:t> are already sorted, no work is needed to </a:t>
            </a:r>
            <a:r>
              <a:rPr lang="en-US" dirty="0" smtClean="0"/>
              <a:t>combine them</a:t>
            </a:r>
            <a:r>
              <a:rPr lang="en-US" dirty="0"/>
              <a:t>: the entire array </a:t>
            </a:r>
            <a:r>
              <a:rPr lang="en-US" dirty="0" smtClean="0"/>
              <a:t>A[p…r] </a:t>
            </a:r>
            <a:r>
              <a:rPr lang="en-US" dirty="0"/>
              <a:t>is now sorted.</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023049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following procedure implements quicksort</a:t>
            </a:r>
            <a:r>
              <a:rPr lang="en-US" dirty="0" smtClean="0"/>
              <a:t>:</a:t>
            </a:r>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To </a:t>
            </a:r>
            <a:r>
              <a:rPr lang="en-US" dirty="0"/>
              <a:t>sort an entire array A, the initial call </a:t>
            </a:r>
            <a:r>
              <a:rPr lang="en-US" dirty="0" smtClean="0"/>
              <a:t>is QUICKSORT(A,1,A.length())</a:t>
            </a:r>
          </a:p>
          <a:p>
            <a:r>
              <a:rPr lang="en-US" dirty="0"/>
              <a:t>The key to the algorithm is the PARTITION procedure, which rearranges the </a:t>
            </a:r>
            <a:r>
              <a:rPr lang="en-US" dirty="0" err="1" smtClean="0"/>
              <a:t>subarray</a:t>
            </a:r>
            <a:r>
              <a:rPr lang="en-US" dirty="0"/>
              <a:t> </a:t>
            </a:r>
            <a:r>
              <a:rPr lang="en-US" dirty="0" smtClean="0"/>
              <a:t>A[p…r] </a:t>
            </a:r>
            <a:r>
              <a:rPr lang="en-US" dirty="0"/>
              <a:t>in place</a:t>
            </a:r>
            <a:r>
              <a:rPr lang="en-US" dirty="0" smtClean="0"/>
              <a:t>.</a:t>
            </a:r>
          </a:p>
          <a:p>
            <a:r>
              <a:rPr lang="en-US" dirty="0"/>
              <a:t>The running time of PARTITION on the </a:t>
            </a:r>
            <a:r>
              <a:rPr lang="en-US" dirty="0" err="1"/>
              <a:t>subarray</a:t>
            </a:r>
            <a:r>
              <a:rPr lang="en-US" dirty="0"/>
              <a:t> </a:t>
            </a:r>
            <a:r>
              <a:rPr lang="en-US" dirty="0" smtClean="0"/>
              <a:t>A[p…r] is O(n)</a:t>
            </a:r>
          </a:p>
        </p:txBody>
      </p:sp>
      <p:sp>
        <p:nvSpPr>
          <p:cNvPr id="4" name="Date Placeholder 3"/>
          <p:cNvSpPr>
            <a:spLocks noGrp="1"/>
          </p:cNvSpPr>
          <p:nvPr>
            <p:ph type="dt" sz="half" idx="10"/>
          </p:nvPr>
        </p:nvSpPr>
        <p:spPr/>
        <p:txBody>
          <a:bodyPr/>
          <a:lstStyle/>
          <a:p>
            <a:r>
              <a:rPr lang="en-US" smtClean="0"/>
              <a:t>05/12/2014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023" y="2057400"/>
            <a:ext cx="3350009" cy="1573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7675" y="1981200"/>
            <a:ext cx="29343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9970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2352</TotalTime>
  <Words>686</Words>
  <Application>Microsoft Office PowerPoint</Application>
  <PresentationFormat>On-screen Show (4:3)</PresentationFormat>
  <Paragraphs>150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Advanced Analysis of Algorithms</vt:lpstr>
      <vt:lpstr>Divide and Conquer</vt:lpstr>
      <vt:lpstr>Divide and Conquer</vt:lpstr>
      <vt:lpstr>Divide and Conquer</vt:lpstr>
      <vt:lpstr>Divide and Conquer</vt:lpstr>
      <vt:lpstr>Divide and Conquer</vt:lpstr>
      <vt:lpstr>Quick Sort</vt:lpstr>
      <vt:lpstr>Quick Sort</vt:lpstr>
      <vt:lpstr>Quick Sort</vt:lpstr>
      <vt:lpstr>Quick Sort</vt:lpstr>
      <vt:lpstr>Quick Sort</vt:lpstr>
      <vt:lpstr>Quick Sort</vt:lpstr>
      <vt:lpstr>Quick Sort</vt:lpstr>
      <vt:lpstr>Quick Sort</vt:lpstr>
      <vt:lpstr>Quick Sort</vt:lpstr>
      <vt:lpstr>Strassen’s Matrix Multiplication</vt:lpstr>
      <vt:lpstr>Strassen’s Matrix Multiplication</vt:lpstr>
      <vt:lpstr>Strassen’s Matrix Multiplication</vt:lpstr>
      <vt:lpstr>Strassen’s Matrix Multiplication</vt:lpstr>
      <vt:lpstr>Strassen’s Matrix Multiplication</vt:lpstr>
      <vt:lpstr>Strassen’s Matrix Multiplication</vt:lpstr>
      <vt:lpstr>Strassen’s Matrix Multiplication</vt:lpstr>
      <vt:lpstr>Strassen’s Matrix Multiplication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Analysis of Algorithms</dc:title>
  <dc:creator>Genius Computers</dc:creator>
  <cp:lastModifiedBy>Genius Computers</cp:lastModifiedBy>
  <cp:revision>220</cp:revision>
  <dcterms:created xsi:type="dcterms:W3CDTF">2006-08-16T00:00:00Z</dcterms:created>
  <dcterms:modified xsi:type="dcterms:W3CDTF">2014-12-05T09:50:45Z</dcterms:modified>
</cp:coreProperties>
</file>