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ms-office.legacyDiagramTex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112"/>
  </p:notesMasterIdLst>
  <p:sldIdLst>
    <p:sldId id="257" r:id="rId2"/>
    <p:sldId id="260" r:id="rId3"/>
    <p:sldId id="270" r:id="rId4"/>
    <p:sldId id="271" r:id="rId5"/>
    <p:sldId id="272" r:id="rId6"/>
    <p:sldId id="273" r:id="rId7"/>
    <p:sldId id="274" r:id="rId8"/>
    <p:sldId id="279" r:id="rId9"/>
    <p:sldId id="280" r:id="rId10"/>
    <p:sldId id="281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3" r:id="rId19"/>
    <p:sldId id="294" r:id="rId20"/>
    <p:sldId id="301" r:id="rId21"/>
    <p:sldId id="303" r:id="rId22"/>
    <p:sldId id="304" r:id="rId23"/>
    <p:sldId id="305" r:id="rId24"/>
    <p:sldId id="310" r:id="rId25"/>
    <p:sldId id="311" r:id="rId26"/>
    <p:sldId id="323" r:id="rId27"/>
    <p:sldId id="335" r:id="rId28"/>
    <p:sldId id="336" r:id="rId29"/>
    <p:sldId id="334" r:id="rId30"/>
    <p:sldId id="337" r:id="rId31"/>
    <p:sldId id="338" r:id="rId32"/>
    <p:sldId id="339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65" r:id="rId43"/>
    <p:sldId id="369" r:id="rId44"/>
    <p:sldId id="373" r:id="rId45"/>
    <p:sldId id="374" r:id="rId46"/>
    <p:sldId id="375" r:id="rId47"/>
    <p:sldId id="376" r:id="rId48"/>
    <p:sldId id="377" r:id="rId49"/>
    <p:sldId id="378" r:id="rId50"/>
    <p:sldId id="388" r:id="rId51"/>
    <p:sldId id="367" r:id="rId52"/>
    <p:sldId id="391" r:id="rId53"/>
    <p:sldId id="396" r:id="rId54"/>
    <p:sldId id="397" r:id="rId55"/>
    <p:sldId id="398" r:id="rId56"/>
    <p:sldId id="399" r:id="rId57"/>
    <p:sldId id="402" r:id="rId58"/>
    <p:sldId id="404" r:id="rId59"/>
    <p:sldId id="405" r:id="rId60"/>
    <p:sldId id="408" r:id="rId61"/>
    <p:sldId id="409" r:id="rId62"/>
    <p:sldId id="412" r:id="rId63"/>
    <p:sldId id="413" r:id="rId64"/>
    <p:sldId id="416" r:id="rId65"/>
    <p:sldId id="420" r:id="rId66"/>
    <p:sldId id="421" r:id="rId67"/>
    <p:sldId id="423" r:id="rId68"/>
    <p:sldId id="426" r:id="rId69"/>
    <p:sldId id="427" r:id="rId70"/>
    <p:sldId id="430" r:id="rId71"/>
    <p:sldId id="431" r:id="rId72"/>
    <p:sldId id="436" r:id="rId73"/>
    <p:sldId id="437" r:id="rId74"/>
    <p:sldId id="438" r:id="rId75"/>
    <p:sldId id="441" r:id="rId76"/>
    <p:sldId id="442" r:id="rId77"/>
    <p:sldId id="445" r:id="rId78"/>
    <p:sldId id="446" r:id="rId79"/>
    <p:sldId id="450" r:id="rId80"/>
    <p:sldId id="451" r:id="rId81"/>
    <p:sldId id="452" r:id="rId82"/>
    <p:sldId id="456" r:id="rId83"/>
    <p:sldId id="457" r:id="rId84"/>
    <p:sldId id="458" r:id="rId85"/>
    <p:sldId id="460" r:id="rId86"/>
    <p:sldId id="463" r:id="rId87"/>
    <p:sldId id="464" r:id="rId88"/>
    <p:sldId id="466" r:id="rId89"/>
    <p:sldId id="469" r:id="rId90"/>
    <p:sldId id="470" r:id="rId91"/>
    <p:sldId id="473" r:id="rId92"/>
    <p:sldId id="474" r:id="rId93"/>
    <p:sldId id="476" r:id="rId94"/>
    <p:sldId id="479" r:id="rId95"/>
    <p:sldId id="480" r:id="rId96"/>
    <p:sldId id="483" r:id="rId97"/>
    <p:sldId id="484" r:id="rId98"/>
    <p:sldId id="487" r:id="rId99"/>
    <p:sldId id="488" r:id="rId100"/>
    <p:sldId id="490" r:id="rId101"/>
    <p:sldId id="493" r:id="rId102"/>
    <p:sldId id="494" r:id="rId103"/>
    <p:sldId id="497" r:id="rId104"/>
    <p:sldId id="498" r:id="rId105"/>
    <p:sldId id="500" r:id="rId106"/>
    <p:sldId id="503" r:id="rId107"/>
    <p:sldId id="504" r:id="rId108"/>
    <p:sldId id="506" r:id="rId109"/>
    <p:sldId id="508" r:id="rId110"/>
    <p:sldId id="511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06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microsoft.com/office/2006/relationships/legacyDocTextInfo" Target="legacyDocTextInfo.bin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BD3D38-F904-4C6B-8181-B2DA4C6813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612760-6EC7-4347-BBB7-853DA7D80356}">
      <dgm:prSet custT="1"/>
      <dgm:spPr/>
      <dgm:t>
        <a:bodyPr/>
        <a:lstStyle/>
        <a:p>
          <a:pPr algn="ctr" rtl="0"/>
          <a:r>
            <a:rPr lang="en-US" sz="2000" dirty="0" smtClean="0">
              <a:solidFill>
                <a:srgbClr val="000099"/>
              </a:solidFill>
            </a:rPr>
            <a:t>Conversion point of three great mountain ranges</a:t>
          </a:r>
          <a:endParaRPr lang="en-US" sz="2000" dirty="0">
            <a:solidFill>
              <a:srgbClr val="000099"/>
            </a:solidFill>
          </a:endParaRPr>
        </a:p>
      </dgm:t>
    </dgm:pt>
    <dgm:pt modelId="{4AFB7401-9739-4E16-A4FA-13336072AFD3}" type="parTrans" cxnId="{25FBB765-DAA0-446E-BE09-433152AF7160}">
      <dgm:prSet/>
      <dgm:spPr/>
      <dgm:t>
        <a:bodyPr/>
        <a:lstStyle/>
        <a:p>
          <a:endParaRPr lang="en-US"/>
        </a:p>
      </dgm:t>
    </dgm:pt>
    <dgm:pt modelId="{CC082A2A-FDA9-4DD9-8825-B3785B39F62F}" type="sibTrans" cxnId="{25FBB765-DAA0-446E-BE09-433152AF7160}">
      <dgm:prSet/>
      <dgm:spPr/>
      <dgm:t>
        <a:bodyPr/>
        <a:lstStyle/>
        <a:p>
          <a:endParaRPr lang="en-US"/>
        </a:p>
      </dgm:t>
    </dgm:pt>
    <dgm:pt modelId="{66D71CB8-B043-4C9F-A254-D9A21F5D1A59}">
      <dgm:prSet custT="1"/>
      <dgm:spPr/>
      <dgm:t>
        <a:bodyPr/>
        <a:lstStyle/>
        <a:p>
          <a:pPr algn="ctr" rtl="0"/>
          <a:r>
            <a:rPr lang="en-US" sz="2000" baseline="0" dirty="0" smtClean="0">
              <a:solidFill>
                <a:srgbClr val="000099"/>
              </a:solidFill>
            </a:rPr>
            <a:t>The Himalaya, The Karakoram and The Hindokush mountains</a:t>
          </a:r>
          <a:endParaRPr lang="en-US" sz="2000" baseline="0" dirty="0">
            <a:solidFill>
              <a:srgbClr val="000099"/>
            </a:solidFill>
          </a:endParaRPr>
        </a:p>
      </dgm:t>
    </dgm:pt>
    <dgm:pt modelId="{875892F3-AF46-4F93-B53F-8F12ECC04DB3}" type="parTrans" cxnId="{2AEF997B-4905-4717-BF6D-26552EE009DC}">
      <dgm:prSet/>
      <dgm:spPr/>
      <dgm:t>
        <a:bodyPr/>
        <a:lstStyle/>
        <a:p>
          <a:endParaRPr lang="en-US"/>
        </a:p>
      </dgm:t>
    </dgm:pt>
    <dgm:pt modelId="{F9D978D8-410D-45D0-830D-075C468DDBCE}" type="sibTrans" cxnId="{2AEF997B-4905-4717-BF6D-26552EE009DC}">
      <dgm:prSet/>
      <dgm:spPr/>
      <dgm:t>
        <a:bodyPr/>
        <a:lstStyle/>
        <a:p>
          <a:endParaRPr lang="en-US"/>
        </a:p>
      </dgm:t>
    </dgm:pt>
    <dgm:pt modelId="{EF96BF6A-9A53-4BE7-80D6-12EBF9D8386B}" type="pres">
      <dgm:prSet presAssocID="{B7BD3D38-F904-4C6B-8181-B2DA4C6813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569739-F390-418B-ACBD-BEADDF72D61D}" type="pres">
      <dgm:prSet presAssocID="{39612760-6EC7-4347-BBB7-853DA7D8035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F202E-5DF9-4864-9BDB-B32A9612644D}" type="pres">
      <dgm:prSet presAssocID="{CC082A2A-FDA9-4DD9-8825-B3785B39F62F}" presName="spacer" presStyleCnt="0"/>
      <dgm:spPr/>
    </dgm:pt>
    <dgm:pt modelId="{DCCCEAE9-6CD7-43E6-B5B6-AA9DC52F8FC5}" type="pres">
      <dgm:prSet presAssocID="{66D71CB8-B043-4C9F-A254-D9A21F5D1A59}" presName="parentText" presStyleLbl="node1" presStyleIdx="1" presStyleCnt="2" custLinFactY="4560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EF997B-4905-4717-BF6D-26552EE009DC}" srcId="{B7BD3D38-F904-4C6B-8181-B2DA4C681343}" destId="{66D71CB8-B043-4C9F-A254-D9A21F5D1A59}" srcOrd="1" destOrd="0" parTransId="{875892F3-AF46-4F93-B53F-8F12ECC04DB3}" sibTransId="{F9D978D8-410D-45D0-830D-075C468DDBCE}"/>
    <dgm:cxn modelId="{C16762DF-A160-4B0C-8570-10CDAEAA7671}" type="presOf" srcId="{39612760-6EC7-4347-BBB7-853DA7D80356}" destId="{51569739-F390-418B-ACBD-BEADDF72D61D}" srcOrd="0" destOrd="0" presId="urn:microsoft.com/office/officeart/2005/8/layout/vList2"/>
    <dgm:cxn modelId="{18C75E79-6508-4E7B-8A4C-91FD503BAEEF}" type="presOf" srcId="{66D71CB8-B043-4C9F-A254-D9A21F5D1A59}" destId="{DCCCEAE9-6CD7-43E6-B5B6-AA9DC52F8FC5}" srcOrd="0" destOrd="0" presId="urn:microsoft.com/office/officeart/2005/8/layout/vList2"/>
    <dgm:cxn modelId="{FBD4F295-5438-42E6-A77C-D8697188752B}" type="presOf" srcId="{B7BD3D38-F904-4C6B-8181-B2DA4C681343}" destId="{EF96BF6A-9A53-4BE7-80D6-12EBF9D8386B}" srcOrd="0" destOrd="0" presId="urn:microsoft.com/office/officeart/2005/8/layout/vList2"/>
    <dgm:cxn modelId="{25FBB765-DAA0-446E-BE09-433152AF7160}" srcId="{B7BD3D38-F904-4C6B-8181-B2DA4C681343}" destId="{39612760-6EC7-4347-BBB7-853DA7D80356}" srcOrd="0" destOrd="0" parTransId="{4AFB7401-9739-4E16-A4FA-13336072AFD3}" sibTransId="{CC082A2A-FDA9-4DD9-8825-B3785B39F62F}"/>
    <dgm:cxn modelId="{275DE41F-4C2B-4531-A6EC-F35A7FF5203C}" type="presParOf" srcId="{EF96BF6A-9A53-4BE7-80D6-12EBF9D8386B}" destId="{51569739-F390-418B-ACBD-BEADDF72D61D}" srcOrd="0" destOrd="0" presId="urn:microsoft.com/office/officeart/2005/8/layout/vList2"/>
    <dgm:cxn modelId="{E7A6F5E5-4F73-48D7-A154-8F6EA73360B1}" type="presParOf" srcId="{EF96BF6A-9A53-4BE7-80D6-12EBF9D8386B}" destId="{AA7F202E-5DF9-4864-9BDB-B32A9612644D}" srcOrd="1" destOrd="0" presId="urn:microsoft.com/office/officeart/2005/8/layout/vList2"/>
    <dgm:cxn modelId="{EC46C891-ACF2-4B48-9FEF-6D587CB9568E}" type="presParOf" srcId="{EF96BF6A-9A53-4BE7-80D6-12EBF9D8386B}" destId="{DCCCEAE9-6CD7-43E6-B5B6-AA9DC52F8FC5}" srcOrd="2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4" Type="http://schemas.microsoft.com/office/2006/relationships/legacyDiagramText" Target="legacyDiagramText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80DEB-0CC1-46DD-A25B-13D2E1421B87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62346-510F-473B-8BC2-78D8AC669F01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40B913-E598-4AD8-B7C0-D50E7CC88357}" type="slidenum">
              <a:rPr lang="en-GB" smtClean="0">
                <a:latin typeface="Arial" pitchFamily="34" charset="0"/>
              </a:rPr>
              <a:pPr/>
              <a:t>54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04C532-1844-4EC8-B5E4-BAE44EAC20A3}" type="slidenum">
              <a:rPr lang="en-GB" smtClean="0">
                <a:latin typeface="Arial" pitchFamily="34" charset="0"/>
              </a:rPr>
              <a:pPr/>
              <a:t>57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E50592-5873-4DD8-BB62-BD06A6955254}" type="slidenum">
              <a:rPr lang="en-GB" smtClean="0">
                <a:latin typeface="Arial" pitchFamily="34" charset="0"/>
              </a:rPr>
              <a:pPr/>
              <a:t>59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EB7554-AABC-4E3C-AE3B-26DC657259D1}" type="slidenum">
              <a:rPr lang="en-GB" smtClean="0">
                <a:latin typeface="Arial" pitchFamily="34" charset="0"/>
              </a:rPr>
              <a:pPr/>
              <a:t>60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097763-4B32-407C-84A6-8F53D3B0974F}" type="slidenum">
              <a:rPr lang="en-GB" smtClean="0">
                <a:latin typeface="Arial" pitchFamily="34" charset="0"/>
              </a:rPr>
              <a:pPr/>
              <a:t>63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FF7E0-D29A-4F62-A8CA-2A742877F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66738" y="1752600"/>
            <a:ext cx="8001000" cy="42672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2E545-C7FD-4160-97E7-A4021C356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5163FAB-524A-4940-A377-A9C9EBFD30F3}" type="datetimeFigureOut">
              <a:rPr lang="en-US" smtClean="0"/>
              <a:pPr/>
              <a:t>10/28/2020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5F30F30-5B76-4780-A15A-4BB171B98DC0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en.wikipedia.org/wiki/Coral_bleach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hyperlink" Target="http://en.wikipedia.org/wiki/Image:Coral-reef-bioerosion.jpg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travel.mongabay.com/pix/peru/aerial-rainforest-Flight_1022_1555.html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en.wikipedia.org/wiki/Image:Grasp_africa.jpg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http://edugreen.teri.res.in/EXPLORE/maps/maps/biodiva.jpg" TargetMode="External"/><Relationship Id="rId7" Type="http://schemas.openxmlformats.org/officeDocument/2006/relationships/image" Target="http://edugreen.teri.res.in/EXPLORE/maps/maps/biodivc.jpg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http://edugreen.teri.res.in/EXPLORE/maps/maps/biodivb.jpg" TargetMode="External"/><Relationship Id="rId4" Type="http://schemas.openxmlformats.org/officeDocument/2006/relationships/image" Target="../media/image93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Pakistan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bbottabad" TargetMode="External"/><Relationship Id="rId3" Type="http://schemas.openxmlformats.org/officeDocument/2006/relationships/hyperlink" Target="https://en.wikipedia.org/wiki/Swat,_Pakistan" TargetMode="External"/><Relationship Id="rId7" Type="http://schemas.openxmlformats.org/officeDocument/2006/relationships/hyperlink" Target="https://en.wikipedia.org/wiki/Mansehra" TargetMode="External"/><Relationship Id="rId2" Type="http://schemas.openxmlformats.org/officeDocument/2006/relationships/hyperlink" Target="https://en.wikipedia.org/wiki/Conif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alakand_District" TargetMode="External"/><Relationship Id="rId5" Type="http://schemas.openxmlformats.org/officeDocument/2006/relationships/hyperlink" Target="https://en.wikipedia.org/wiki/Lower_Dir" TargetMode="External"/><Relationship Id="rId10" Type="http://schemas.openxmlformats.org/officeDocument/2006/relationships/image" Target="../media/image71.jpeg"/><Relationship Id="rId4" Type="http://schemas.openxmlformats.org/officeDocument/2006/relationships/hyperlink" Target="https://en.wikipedia.org/wiki/Upper_Dir" TargetMode="External"/><Relationship Id="rId9" Type="http://schemas.openxmlformats.org/officeDocument/2006/relationships/hyperlink" Target="https://en.wikipedia.org/wiki/Khyber_Pakhtunkhwa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icea_smithiana" TargetMode="External"/><Relationship Id="rId2" Type="http://schemas.openxmlformats.org/officeDocument/2006/relationships/hyperlink" Target="https://en.wikipedia.org/wiki/Abies_pindro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inus_roxburghii" TargetMode="External"/><Relationship Id="rId5" Type="http://schemas.openxmlformats.org/officeDocument/2006/relationships/hyperlink" Target="https://en.wikipedia.org/wiki/Pinus_wallichiana" TargetMode="External"/><Relationship Id="rId4" Type="http://schemas.openxmlformats.org/officeDocument/2006/relationships/hyperlink" Target="https://en.wikipedia.org/wiki/Cedrus_deodara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eserts_and_xeric_shrublands" TargetMode="External"/><Relationship Id="rId3" Type="http://schemas.openxmlformats.org/officeDocument/2006/relationships/hyperlink" Target="https://en.wikipedia.org/wiki/Sindh,_Pakistan" TargetMode="External"/><Relationship Id="rId7" Type="http://schemas.openxmlformats.org/officeDocument/2006/relationships/hyperlink" Target="https://en.wikipedia.org/wiki/Tropical_and_subtropical_grasslands,_savannas,_and_shrublands" TargetMode="External"/><Relationship Id="rId12" Type="http://schemas.openxmlformats.org/officeDocument/2006/relationships/image" Target="../media/image73.jpeg"/><Relationship Id="rId2" Type="http://schemas.openxmlformats.org/officeDocument/2006/relationships/hyperlink" Target="https://en.wikipedia.org/wiki/Punjab,_Pakista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Tropical_and_subtropical_moist_broadleaf_forests" TargetMode="External"/><Relationship Id="rId11" Type="http://schemas.openxmlformats.org/officeDocument/2006/relationships/hyperlink" Target="https://en.wikipedia.org/wiki/Capparis_aphylla" TargetMode="External"/><Relationship Id="rId5" Type="http://schemas.openxmlformats.org/officeDocument/2006/relationships/hyperlink" Target="https://en.wikipedia.org/wiki/Tropical_and_subtropical_dry_broadleaf_forests" TargetMode="External"/><Relationship Id="rId10" Type="http://schemas.openxmlformats.org/officeDocument/2006/relationships/hyperlink" Target="https://en.wikipedia.org/wiki/Tharparkar" TargetMode="External"/><Relationship Id="rId4" Type="http://schemas.openxmlformats.org/officeDocument/2006/relationships/hyperlink" Target="https://en.wikipedia.org/wiki/Fluvial" TargetMode="External"/><Relationship Id="rId9" Type="http://schemas.openxmlformats.org/officeDocument/2006/relationships/hyperlink" Target="https://en.wikipedia.org/wiki/Thal_Desert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iver_Indus" TargetMode="External"/><Relationship Id="rId2" Type="http://schemas.openxmlformats.org/officeDocument/2006/relationships/hyperlink" Target="https://en.wikipedia.org/wiki/Riparian_zon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hyperlink" Target="https://en.wikipedia.org/wiki/Tamarisk" TargetMode="External"/><Relationship Id="rId4" Type="http://schemas.openxmlformats.org/officeDocument/2006/relationships/hyperlink" Target="https://en.wikipedia.org/wiki/Reed_bed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eat_Rann_of_Kutch" TargetMode="External"/><Relationship Id="rId2" Type="http://schemas.openxmlformats.org/officeDocument/2006/relationships/hyperlink" Target="https://en.wikipedia.org/wiki/Indus_River_Delt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lay" TargetMode="External"/><Relationship Id="rId4" Type="http://schemas.openxmlformats.org/officeDocument/2006/relationships/hyperlink" Target="https://en.wikipedia.org/wiki/Seawater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vicennia_marina" TargetMode="External"/><Relationship Id="rId3" Type="http://schemas.openxmlformats.org/officeDocument/2006/relationships/hyperlink" Target="https://en.wikipedia.org/wiki/Apluda" TargetMode="External"/><Relationship Id="rId7" Type="http://schemas.openxmlformats.org/officeDocument/2006/relationships/hyperlink" Target="https://en.wikipedia.org/wiki/Mangrove" TargetMode="External"/><Relationship Id="rId2" Type="http://schemas.openxmlformats.org/officeDocument/2006/relationships/hyperlink" Target="https://en.wikipedia.org/wiki/Thar_Deser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Jiwani" TargetMode="External"/><Relationship Id="rId5" Type="http://schemas.openxmlformats.org/officeDocument/2006/relationships/hyperlink" Target="https://en.wikipedia.org/wiki/Sonmiani" TargetMode="External"/><Relationship Id="rId4" Type="http://schemas.openxmlformats.org/officeDocument/2006/relationships/hyperlink" Target="https://en.wikipedia.org/wiki/Cenchrus" TargetMode="External"/><Relationship Id="rId9" Type="http://schemas.openxmlformats.org/officeDocument/2006/relationships/image" Target="../media/image7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C:\Users\Ammara Ahsa\Documents\My Bluetooth\biodiversity-in-pakistan-2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6626" name="Picture 2" descr="C:\Users\Ammara Ahsa\Documents\My Bluetooth\biodiversity-in-pakistan-26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Causes of Biodiversity losses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334000"/>
          </a:xfrm>
        </p:spPr>
        <p:txBody>
          <a:bodyPr/>
          <a:lstStyle/>
          <a:p>
            <a:pPr marL="571500" indent="-571500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smtClean="0"/>
          </a:p>
          <a:p>
            <a:pPr marL="571500" indent="-57150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  At least 40 per cent of the world’s economy and 80 percent of the needs of the poor are derived from biological  resources.</a:t>
            </a:r>
          </a:p>
          <a:p>
            <a:pPr marL="571500" indent="-57150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 In addition, the richer the diversity of life, the   greater the opportunity for medical discoveries, economic  development, and adaptive responses to such new  challenges as climate change.</a:t>
            </a:r>
          </a:p>
          <a:p>
            <a:pPr marL="571500" indent="-57150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                           </a:t>
            </a:r>
            <a:r>
              <a:rPr lang="en-US" sz="2400" i="1" smtClean="0"/>
              <a:t>                                     </a:t>
            </a:r>
          </a:p>
          <a:p>
            <a:pPr marL="571500" indent="-571500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b="1" i="1" smtClean="0"/>
          </a:p>
          <a:p>
            <a:pPr marL="571500" indent="-571500" algn="just" eaLnBrk="1" hangingPunct="1">
              <a:lnSpc>
                <a:spcPct val="90000"/>
              </a:lnSpc>
            </a:pPr>
            <a:r>
              <a:rPr lang="en-US" sz="2400" b="1" i="1" smtClean="0"/>
              <a:t>Habitat loss and degradation.</a:t>
            </a:r>
          </a:p>
          <a:p>
            <a:pPr marL="571500" indent="-571500" algn="just" eaLnBrk="1" hangingPunct="1">
              <a:lnSpc>
                <a:spcPct val="90000"/>
              </a:lnSpc>
            </a:pPr>
            <a:r>
              <a:rPr lang="en-US" sz="2400" b="1" i="1" smtClean="0"/>
              <a:t>Habitat fragmentation.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609600"/>
            <a:ext cx="8001000" cy="835025"/>
          </a:xfrm>
        </p:spPr>
        <p:txBody>
          <a:bodyPr/>
          <a:lstStyle/>
          <a:p>
            <a:pPr eaLnBrk="1" hangingPunct="1"/>
            <a:r>
              <a:rPr lang="en-US" smtClean="0"/>
              <a:t>Habitat and Degradation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8458200" cy="42672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Destruction of biodiversity rich areas like tropical forests.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Destruction of coral reefs and Wetlands.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Ploughing of grasslands.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Aquatic ecosystem is  threatened.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Pollution of freshwater streams, lakes, and marine  habitats.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01000" cy="1216025"/>
          </a:xfrm>
        </p:spPr>
        <p:txBody>
          <a:bodyPr/>
          <a:lstStyle/>
          <a:p>
            <a:pPr eaLnBrk="1" hangingPunct="1"/>
            <a:r>
              <a:rPr lang="en-US" smtClean="0"/>
              <a:t>Threats to Reefs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1000" cy="11430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100" dirty="0" smtClean="0"/>
              <a:t>     10% of the coral reefs around the world are already dead. </a:t>
            </a:r>
            <a:r>
              <a:rPr lang="en-US" sz="3100" dirty="0" smtClean="0">
                <a:hlinkClick r:id="rId2" tooltip="Coral bleaching"/>
              </a:rPr>
              <a:t>Coral bleaching</a:t>
            </a:r>
            <a:r>
              <a:rPr lang="en-US" sz="3100" dirty="0" smtClean="0"/>
              <a:t> is another manifestation of the problem and is showing up in reefs across the planet.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2895600"/>
            <a:ext cx="6248400" cy="3200400"/>
            <a:chOff x="768" y="1440"/>
            <a:chExt cx="4080" cy="2074"/>
          </a:xfrm>
        </p:grpSpPr>
        <p:pic>
          <p:nvPicPr>
            <p:cNvPr id="13318" name="Picture 5" descr="cora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8" y="1440"/>
              <a:ext cx="1776" cy="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9" name="Picture 6" descr="Bioerosion (coral damage) such as this may be caused by coral bleaching. [1] ">
              <a:hlinkClick r:id="rId4" tooltip="Bioerosion (coral damage) such as this may be caused by coral bleaching. [1] 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72" y="1440"/>
              <a:ext cx="1776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3276600" y="6248400"/>
            <a:ext cx="5257800" cy="1084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9900" indent="-46990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600"/>
              <a:t>source:www.oceansalive.org</a:t>
            </a:r>
          </a:p>
          <a:p>
            <a:pPr marL="469900" indent="-469900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609600"/>
            <a:ext cx="8001000" cy="758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Threatened Tropical Forests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1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smtClean="0"/>
              <a:t>   </a:t>
            </a:r>
            <a:endParaRPr lang="en-US" sz="2000" smtClean="0"/>
          </a:p>
        </p:txBody>
      </p:sp>
      <p:pic>
        <p:nvPicPr>
          <p:cNvPr id="14340" name="Picture 4" descr="Flight_1022_155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752600"/>
            <a:ext cx="6629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85800" y="5164138"/>
            <a:ext cx="7239000" cy="1876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9900" indent="-469900" algn="ctr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3000"/>
              <a:t>    A world imperiled- forces behind the  forest losses                     </a:t>
            </a:r>
          </a:p>
          <a:p>
            <a:pPr marL="469900" indent="-469900" algn="ctr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>
                <a:latin typeface="Times New Roman" pitchFamily="18" charset="0"/>
              </a:rPr>
              <a:t>                                                   </a:t>
            </a:r>
            <a:r>
              <a:rPr lang="en-US" sz="2000" b="1">
                <a:latin typeface="Times New Roman" pitchFamily="18" charset="0"/>
              </a:rPr>
              <a:t>source:www.mongabay.com</a:t>
            </a:r>
          </a:p>
          <a:p>
            <a:pPr marL="469900" indent="-469900" algn="ctr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Habitat fragmentation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3929062" cy="4267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Emergence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of discontinuities in 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organism’s preferred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environment.</a:t>
            </a:r>
          </a:p>
          <a:p>
            <a:pPr eaLnBrk="1" hangingPunct="1">
              <a:buFont typeface="Wingdings" pitchFamily="2" charset="2"/>
              <a:buNone/>
            </a:pPr>
            <a:endParaRPr lang="en-US" sz="2400" smtClean="0"/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Fragmentation and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destruction of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Great Ape habitat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in Central Africa</a:t>
            </a:r>
            <a:r>
              <a:rPr lang="en-US" smtClean="0"/>
              <a:t>.</a:t>
            </a:r>
          </a:p>
        </p:txBody>
      </p:sp>
      <p:pic>
        <p:nvPicPr>
          <p:cNvPr id="15364" name="Picture 4" descr="Fragmentation and destruction of Great Ape habitat in Central Africa, from the GLOBIO and GRASP projects.">
            <a:hlinkClick r:id="rId2" tooltip="Fragmentation and destruction of Great Ape habitat in Central Africa, from the GLOBIO and GRASP projects.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6150" y="1905000"/>
            <a:ext cx="3554413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The Root Causes of Biodiversity Loss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0" y="1828800"/>
            <a:ext cx="50292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500" smtClean="0"/>
              <a:t>This book provides detailed studies on the evolving consensus on biodiversity loss 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smtClean="0"/>
              <a:t>A framework for analyzing the root causes of biodiversity loss 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smtClean="0"/>
              <a:t>The underlying causes of biodiversity loss 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smtClean="0"/>
              <a:t>Addressing the root causes of biodiversity loss….</a:t>
            </a:r>
          </a:p>
          <a:p>
            <a:pPr eaLnBrk="1" hangingPunct="1">
              <a:lnSpc>
                <a:spcPct val="90000"/>
              </a:lnSpc>
            </a:pPr>
            <a:endParaRPr lang="en-US" sz="2500" smtClean="0"/>
          </a:p>
        </p:txBody>
      </p:sp>
      <p:pic>
        <p:nvPicPr>
          <p:cNvPr id="16388" name="Picture 4" descr="18538369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28800"/>
            <a:ext cx="3352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533400"/>
            <a:ext cx="8001000" cy="758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Other causes of decline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905000"/>
            <a:ext cx="8001000" cy="4267200"/>
          </a:xfrm>
        </p:spPr>
        <p:txBody>
          <a:bodyPr/>
          <a:lstStyle/>
          <a:p>
            <a:pPr eaLnBrk="1" hangingPunct="1"/>
            <a:r>
              <a:rPr lang="en-US" smtClean="0"/>
              <a:t>Pollution of wetlands.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Over-exploitation of resources.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Construction of large dams.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Commercial hunting and poaching.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-3810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BIODIVERSITY IN SUB-CONTINENT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838200"/>
            <a:ext cx="4876800" cy="5486400"/>
            <a:chOff x="1008" y="768"/>
            <a:chExt cx="3840" cy="3168"/>
          </a:xfrm>
        </p:grpSpPr>
        <p:pic>
          <p:nvPicPr>
            <p:cNvPr id="18445" name="Picture 4" descr="Biodiversity in India"/>
            <p:cNvPicPr>
              <a:picLocks noChangeAspect="1" noChangeArrowheads="1"/>
            </p:cNvPicPr>
            <p:nvPr/>
          </p:nvPicPr>
          <p:blipFill>
            <a:blip r:embed="rId2" r:link="rId3"/>
            <a:srcRect/>
            <a:stretch>
              <a:fillRect/>
            </a:stretch>
          </p:blipFill>
          <p:spPr bwMode="auto">
            <a:xfrm>
              <a:off x="1008" y="768"/>
              <a:ext cx="3840" cy="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6" name="Picture 5" descr="Biodiversity in India"/>
            <p:cNvPicPr>
              <a:picLocks noChangeAspect="1" noChangeArrowheads="1"/>
            </p:cNvPicPr>
            <p:nvPr/>
          </p:nvPicPr>
          <p:blipFill>
            <a:blip r:embed="rId4" r:link="rId5"/>
            <a:srcRect/>
            <a:stretch>
              <a:fillRect/>
            </a:stretch>
          </p:blipFill>
          <p:spPr bwMode="auto">
            <a:xfrm>
              <a:off x="1008" y="1794"/>
              <a:ext cx="3840" cy="1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6" descr="Biodiversity in India"/>
            <p:cNvPicPr>
              <a:picLocks noChangeAspect="1" noChangeArrowheads="1"/>
            </p:cNvPicPr>
            <p:nvPr/>
          </p:nvPicPr>
          <p:blipFill>
            <a:blip r:embed="rId6" r:link="rId7"/>
            <a:srcRect/>
            <a:stretch>
              <a:fillRect/>
            </a:stretch>
          </p:blipFill>
          <p:spPr bwMode="auto">
            <a:xfrm>
              <a:off x="1008" y="2878"/>
              <a:ext cx="3840" cy="1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5257800" y="5638800"/>
            <a:ext cx="3505200" cy="685800"/>
          </a:xfrm>
          <a:prstGeom prst="rect">
            <a:avLst/>
          </a:prstGeom>
          <a:solidFill>
            <a:srgbClr val="FCBF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400" b="1">
                <a:latin typeface="Arial" charset="0"/>
                <a:ea typeface="Times New Roman" pitchFamily="18" charset="0"/>
                <a:cs typeface="Arial" charset="0"/>
              </a:rPr>
              <a:t>Thar desert</a:t>
            </a:r>
            <a:r>
              <a:rPr lang="en-US" sz="1400">
                <a:latin typeface="Arial" charset="0"/>
                <a:ea typeface="Times New Roman" pitchFamily="18" charset="0"/>
                <a:cs typeface="Arial" charset="0"/>
              </a:rPr>
              <a:t> - The climate and vegetation in this area</a:t>
            </a:r>
          </a:p>
          <a:p>
            <a:pPr eaLnBrk="1" hangingPunct="1"/>
            <a:r>
              <a:rPr lang="en-US" sz="1400">
                <a:latin typeface="Arial" charset="0"/>
                <a:ea typeface="Times New Roman" pitchFamily="18" charset="0"/>
                <a:cs typeface="Arial" charset="0"/>
              </a:rPr>
              <a:t> is a contrast to the Himalayan region.</a:t>
            </a:r>
            <a:endParaRPr lang="en-US" sz="240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5257800" y="4602163"/>
            <a:ext cx="3505200" cy="655637"/>
          </a:xfrm>
          <a:prstGeom prst="rect">
            <a:avLst/>
          </a:prstGeom>
          <a:solidFill>
            <a:srgbClr val="997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400" b="1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Western Ghats</a:t>
            </a:r>
            <a:r>
              <a:rPr lang="en-US" sz="14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 - One of the two biodiversity hotspots in India.</a:t>
            </a:r>
            <a:endParaRPr lang="en-US" sz="240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5257800" y="3733800"/>
            <a:ext cx="3581400" cy="609600"/>
          </a:xfrm>
          <a:prstGeom prst="rect">
            <a:avLst/>
          </a:prstGeom>
          <a:solidFill>
            <a:srgbClr val="00804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400" b="1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Sunder bans</a:t>
            </a:r>
            <a:r>
              <a:rPr lang="en-US" sz="1400">
                <a:solidFill>
                  <a:srgbClr val="FFFFFF"/>
                </a:solidFill>
                <a:latin typeface="Arial" charset="0"/>
                <a:ea typeface="Times New Roman" pitchFamily="18" charset="0"/>
                <a:cs typeface="Arial" charset="0"/>
              </a:rPr>
              <a:t> - The largest mangrove forest in India.</a:t>
            </a:r>
            <a:endParaRPr lang="en-US" sz="240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8439" name="Rectangle 10"/>
          <p:cNvSpPr>
            <a:spLocks noChangeArrowheads="1"/>
          </p:cNvSpPr>
          <p:nvPr/>
        </p:nvSpPr>
        <p:spPr bwMode="auto">
          <a:xfrm>
            <a:off x="5257800" y="2590800"/>
            <a:ext cx="3581400" cy="762000"/>
          </a:xfrm>
          <a:prstGeom prst="rect">
            <a:avLst/>
          </a:prstGeom>
          <a:solidFill>
            <a:srgbClr val="80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400" b="1">
                <a:latin typeface="Arial" charset="0"/>
                <a:ea typeface="Times New Roman" pitchFamily="18" charset="0"/>
                <a:cs typeface="Arial" charset="0"/>
              </a:rPr>
              <a:t>Chilika</a:t>
            </a:r>
            <a:r>
              <a:rPr lang="en-US" sz="1400">
                <a:latin typeface="Arial" charset="0"/>
                <a:ea typeface="Times New Roman" pitchFamily="18" charset="0"/>
                <a:cs typeface="Arial" charset="0"/>
              </a:rPr>
              <a:t> - This wetland area is protected under the Ramsar convention.</a:t>
            </a:r>
          </a:p>
        </p:txBody>
      </p:sp>
      <p:sp>
        <p:nvSpPr>
          <p:cNvPr id="18440" name="Rectangle 11"/>
          <p:cNvSpPr>
            <a:spLocks noChangeArrowheads="1"/>
          </p:cNvSpPr>
          <p:nvPr/>
        </p:nvSpPr>
        <p:spPr bwMode="auto">
          <a:xfrm>
            <a:off x="5257800" y="914400"/>
            <a:ext cx="3505200" cy="1081088"/>
          </a:xfrm>
          <a:prstGeom prst="rect">
            <a:avLst/>
          </a:prstGeom>
          <a:solidFill>
            <a:srgbClr val="EBEBE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400" b="1">
                <a:latin typeface="Arial" charset="0"/>
                <a:ea typeface="Times New Roman" pitchFamily="18" charset="0"/>
                <a:cs typeface="Arial" charset="0"/>
              </a:rPr>
              <a:t>Himalayas</a:t>
            </a:r>
            <a:r>
              <a:rPr lang="en-US" sz="1400">
                <a:latin typeface="Arial" charset="0"/>
                <a:ea typeface="Times New Roman" pitchFamily="18" charset="0"/>
                <a:cs typeface="Arial" charset="0"/>
              </a:rPr>
              <a:t> - This  majestic range of mountains is the home of a diverse range of  flora and fauna. Eastern Himalayas is one of the two biodiversity hotspots in India.</a:t>
            </a:r>
          </a:p>
        </p:txBody>
      </p:sp>
      <p:sp>
        <p:nvSpPr>
          <p:cNvPr id="18441" name="Line 12"/>
          <p:cNvSpPr>
            <a:spLocks noChangeShapeType="1"/>
          </p:cNvSpPr>
          <p:nvPr/>
        </p:nvSpPr>
        <p:spPr bwMode="auto">
          <a:xfrm>
            <a:off x="3429000" y="5273675"/>
            <a:ext cx="5715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8442" name="Line 13"/>
          <p:cNvSpPr>
            <a:spLocks noChangeShapeType="1"/>
          </p:cNvSpPr>
          <p:nvPr/>
        </p:nvSpPr>
        <p:spPr bwMode="auto">
          <a:xfrm>
            <a:off x="3429000" y="3886200"/>
            <a:ext cx="0" cy="1371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>
            <a:off x="9144000" y="3902075"/>
            <a:ext cx="0" cy="1371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8444" name="Text Box 15"/>
          <p:cNvSpPr txBox="1">
            <a:spLocks noChangeArrowheads="1"/>
          </p:cNvSpPr>
          <p:nvPr/>
        </p:nvSpPr>
        <p:spPr bwMode="auto">
          <a:xfrm>
            <a:off x="228600" y="6491288"/>
            <a:ext cx="396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earthtrends.wri.org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7975"/>
            <a:ext cx="8001000" cy="758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 smtClean="0"/>
              <a:t>Comparative statement of recorded number of animal species in </a:t>
            </a:r>
            <a:r>
              <a:rPr lang="en-US" sz="2000" b="1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Arial" charset="0"/>
              </a:rPr>
              <a:t>Sub-continent</a:t>
            </a:r>
            <a:r>
              <a:rPr lang="en-US" sz="2200" b="1" dirty="0" smtClean="0"/>
              <a:t> and the World</a:t>
            </a:r>
            <a:r>
              <a:rPr lang="en-US" sz="2200" dirty="0" smtClean="0"/>
              <a:t> </a:t>
            </a:r>
          </a:p>
        </p:txBody>
      </p:sp>
      <p:graphicFrame>
        <p:nvGraphicFramePr>
          <p:cNvPr id="31811" name="Group 67"/>
          <p:cNvGraphicFramePr>
            <a:graphicFrameLocks noGrp="1"/>
          </p:cNvGraphicFramePr>
          <p:nvPr>
            <p:ph type="tbl" idx="1"/>
          </p:nvPr>
        </p:nvGraphicFramePr>
        <p:xfrm>
          <a:off x="566738" y="1752600"/>
          <a:ext cx="8001000" cy="4543110"/>
        </p:xfrm>
        <a:graphic>
          <a:graphicData uri="http://schemas.openxmlformats.org/drawingml/2006/table">
            <a:tbl>
              <a:tblPr/>
              <a:tblGrid>
                <a:gridCol w="1785937"/>
                <a:gridCol w="1785938"/>
                <a:gridCol w="1787525"/>
                <a:gridCol w="2641600"/>
              </a:tblGrid>
              <a:tr h="61595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Taxa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Species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World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Percentage of Sub-continent to the world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Protista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2577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31259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8.24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Mollusca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5070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66535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7.62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Arthropoda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68389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987949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6.9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Other </a:t>
                      </a:r>
                    </a:p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Invertebrates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8329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87121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9.56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Protochordata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119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2106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5.65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Pisces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2546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21723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11.72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Amphibia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209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5150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4.06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Reptilia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456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5817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7.84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Aves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1232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9026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13.66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Mamalia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390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4629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8.42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521" name="Text Box 65"/>
          <p:cNvSpPr txBox="1">
            <a:spLocks noChangeArrowheads="1"/>
          </p:cNvSpPr>
          <p:nvPr/>
        </p:nvSpPr>
        <p:spPr bwMode="auto">
          <a:xfrm>
            <a:off x="5943600" y="63246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MoEF 2002. 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400" smtClean="0">
                <a:latin typeface="Times New Roman" pitchFamily="18" charset="0"/>
                <a:cs typeface="Times New Roman" pitchFamily="18" charset="0"/>
              </a:rPr>
              <a:t>IS THE BIODIVERSITY OF SUB-CONTINENT UNDER THREAT?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10% of  plant species are under threat. </a:t>
            </a:r>
          </a:p>
          <a:p>
            <a:pPr eaLnBrk="1" hangingPunct="1"/>
            <a:r>
              <a:rPr lang="en-US" smtClean="0"/>
              <a:t>More than 150 medicinal plants have disappeared in recent decades.</a:t>
            </a:r>
          </a:p>
          <a:p>
            <a:pPr eaLnBrk="1" hangingPunct="1"/>
            <a:r>
              <a:rPr lang="en-US" smtClean="0"/>
              <a:t>About 10% of flowering plants,20% of mammals and 5% of the birds are threatened.</a:t>
            </a:r>
          </a:p>
          <a:p>
            <a:pPr eaLnBrk="1" hangingPunct="1"/>
            <a:r>
              <a:rPr lang="en-US" smtClean="0">
                <a:solidFill>
                  <a:schemeClr val="accent2"/>
                </a:solidFill>
                <a:latin typeface="Arial Rounded MT Bold" pitchFamily="34" charset="0"/>
              </a:rPr>
              <a:t>What ahead </a:t>
            </a:r>
            <a:r>
              <a:rPr lang="en-US" smtClean="0">
                <a:latin typeface="Arial Rounded MT Bold" pitchFamily="34" charset="0"/>
              </a:rPr>
              <a:t>???</a:t>
            </a:r>
            <a:r>
              <a:rPr lang="en-US" smtClean="0">
                <a:solidFill>
                  <a:schemeClr val="accent2"/>
                </a:solidFill>
                <a:latin typeface="Arial Rounded MT Bold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9698" name="Picture 2" descr="C:\Users\Ammara Ahsa\Documents\My Bluetooth\biodiversity-of-pakistan-4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911225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Impact of loss of Biodiversity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905000"/>
            <a:ext cx="8348662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Increased vulnerability of species extinction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Ecological imbalance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Reduced sources of food, structural materials, medicinal and genetic resources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Cost increase to the society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22" name="Picture 2" descr="C:\Users\Ammara Ahsa\Documents\My Bluetooth\biodiversity-of-pakistan-5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77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1746" name="Picture 2" descr="C:\Users\Ammara Ahsa\Documents\My Bluetooth\biodiversity-of-pakistan-6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08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2770" name="Picture 2" descr="C:\Users\Ammara Ahsa\Documents\My Bluetooth\biodiversity-of-pakistan-7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66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3794" name="Picture 2" descr="C:\Users\Ammara Ahsa\Documents\My Bluetooth\biodiversity-of-pakistan-9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26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4818" name="Picture 2" descr="C:\Users\Ammara Ahsa\Documents\My Bluetooth\biodiversity-of-pakistan-10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08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8670"/>
            <a:ext cx="8229600" cy="1143000"/>
          </a:xfrm>
        </p:spPr>
        <p:txBody>
          <a:bodyPr/>
          <a:lstStyle/>
          <a:p>
            <a:endParaRPr lang="en-CA"/>
          </a:p>
        </p:txBody>
      </p:sp>
      <p:pic>
        <p:nvPicPr>
          <p:cNvPr id="35842" name="Picture 2" descr="C:\Users\Ammara Ahsa\Documents\My Bluetooth\biodiversity-of-pakistan-11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71462"/>
            <a:ext cx="91726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8914" name="Picture 2" descr="C:\Users\Ammara Ahsa\Documents\My Bluetooth\biodiversity-of-pakistan-15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08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9938" name="Picture 2" descr="C:\Users\Ammara Ahsa\Documents\My Bluetooth\biodiversity-of-pakistan-16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08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 descr="C:\Users\Ammara Ahsa\Documents\My Bluetooth\biodiversity-in-pakistan-5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7106" name="Picture 2" descr="C:\Users\Ammara Ahsa\Documents\My Bluetooth\biodiversity-of-pakistan-25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9154" name="Picture 2" descr="C:\Users\Ammara Ahsa\Documents\My Bluetooth\biodiversity-of-pakistan-27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40837" cy="7143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0178" name="Picture 2" descr="C:\Users\Ammara Ahsa\Documents\My Bluetooth\biodiversity-of-pakistan-28-638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02" name="Picture 2" descr="C:\Users\Ammara Ahsa\Documents\My Bluetooth\biodiversity-of-pakistan-28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6322" name="Picture 2" descr="C:\Users\Ammara Ahsa\Documents\My Bluetooth\wildlife-of-pakistan-threat-and-consservation-6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97808" y="0"/>
            <a:ext cx="92418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7346" name="Picture 2" descr="C:\Users\Ammara Ahsa\Documents\My Bluetooth\wildlife-of-pakistan-threat-and-consservation-7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9634" name="Picture 2" descr="C:\Users\Ammara Ahsa\Documents\My Bluetooth\wildlife-of-pakistan-threat-and-consservation-25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0898" name="Picture 2" descr="C:\Users\Ammara Ahsa\Documents\My Bluetooth\IMG_20190425_172056_5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69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22" name="Picture 2" descr="C:\Users\Ammara Ahsa\Documents\My Bluetooth\IMG_20190425_172116_8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2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2946" name="Picture 2" descr="C:\Users\Ammara Ahsa\Documents\My Bluetooth\IMG_20190425_172143_6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5362" name="Picture 2" descr="C:\Users\Ammara Ahsa\Documents\My Bluetooth\biodiversity-in-pakistan-15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3970" name="Picture 2" descr="C:\Users\Ammara Ahsa\Documents\My Bluetooth\IMG_20190425_172359_7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4994" name="Picture 2" descr="C:\Users\Ammara Ahsa\Documents\My Bluetooth\IMG_20190425_172423_9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60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6018" name="Picture 2" descr="C:\Users\Ammara Ahsa\Documents\My Bluetooth\IMG_20190425_173329_4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4210" name="Picture 2" descr="C:\Users\Ammara Ahsa\Documents\My Bluetooth\IMG_20190425_173759_4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5234" name="Picture 2" descr="C:\Users\Ammara Ahsa\Documents\My Bluetooth\IMG_20190425_173821_0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6258" name="Picture 2" descr="C:\Users\Ammara Ahsa\Documents\My Bluetooth\IMG_20190425_173853_9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7282" name="Picture 2" descr="C:\Users\Ammara Ahsa\Documents\My Bluetooth\IMG_20190425_173921_7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8306" name="Picture 2" descr="C:\Users\Ammara Ahsa\Documents\My Bluetooth\IMG_20190425_174044_78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9330" name="Picture 2" descr="C:\Users\Ammara Ahsa\Documents\My Bluetooth\IMG_20190425_174101_7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0354" name="Picture 2" descr="C:\Users\Ammara Ahsa\Documents\My Bluetooth\IMG_20190425_174127_6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6386" name="Picture 2" descr="C:\Users\Ammara Ahsa\Documents\My Bluetooth\biodiversity-in-pakistan-16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1378" name="Picture 2" descr="C:\Users\Ammara Ahsa\Documents\My Bluetooth\IMG_20190425_174146_8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02" name="Picture 2" descr="C:\Users\Ammara Ahsa\Documents\My Bluetooth\IMG_20190425_174207_6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C:\Users\Ammara Ahsa\Documents\My Bluetooth\IMG_20190507_220337_7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C:\Users\Ammara Ahsa\Documents\My Bluetooth\IMG_20190507_225441_3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218" name="Picture 2" descr="C:\Users\Ammara Ahsa\Documents\My Bluetooth\IMG_20190507_225622_4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2" name="Picture 2" descr="C:\Users\Ammara Ahsa\Documents\My Bluetooth\IMG_20190507_225646_4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266" name="Picture 2" descr="C:\Users\Ammara Ahsa\Documents\My Bluetooth\IMG_20190507_225709_4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290" name="Picture 2" descr="C:\Users\Ammara Ahsa\Documents\My Bluetooth\IMG_20190507_225729_8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314" name="Picture 2" descr="C:\Users\Ammara Ahsa\Documents\My Bluetooth\IMG_20190507_225742_5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4338" name="Picture 2" descr="C:\Users\Ammara Ahsa\Documents\My Bluetooth\IMG_20190507_225804_9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410" name="Picture 2" descr="C:\Users\Ammara Ahsa\Documents\My Bluetooth\biodiversity-in-pakistan-17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4578" name="Picture 2" descr="C:\Users\Ammara Ahsa\Documents\My Bluetooth\IMG_20190507_230142_2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C:\Users\Ammara Ahsa\Documents\My Bluetooth\IMG_20190507_220407_7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97162"/>
          </a:xfrm>
        </p:spPr>
        <p:txBody>
          <a:bodyPr/>
          <a:lstStyle/>
          <a:p>
            <a:r>
              <a:rPr lang="en-US" sz="3600" b="1" smtClean="0"/>
              <a:t>Biodiversity Of</a:t>
            </a:r>
            <a:br>
              <a:rPr lang="en-US" sz="3600" b="1" smtClean="0"/>
            </a:br>
            <a:r>
              <a:rPr lang="en-US" sz="3600" smtClean="0"/>
              <a:t> </a:t>
            </a:r>
            <a:r>
              <a:rPr lang="en-US" sz="3600" b="1" smtClean="0"/>
              <a:t>Pakistan</a:t>
            </a:r>
            <a:endParaRPr lang="en-US" sz="360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n-US" b="1" smtClean="0">
              <a:hlinkClick r:id="rId2" tooltip="Pakistan"/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n-US" b="1" smtClean="0">
              <a:hlinkClick r:id="rId2" tooltip="Pakistan"/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n-US" b="1" smtClean="0">
              <a:hlinkClick r:id="rId2" tooltip="Pakistan"/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n-US" b="1" smtClean="0">
              <a:hlinkClick r:id="rId2" tooltip="Pakistan"/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hlinkClick r:id="rId2" tooltip="Pakistan"/>
              </a:rPr>
              <a:t>Pakistan</a:t>
            </a:r>
            <a:r>
              <a:rPr lang="en-US" b="1" smtClean="0"/>
              <a:t>'s native flora</a:t>
            </a:r>
            <a:r>
              <a:rPr lang="en-US" smtClean="0"/>
              <a:t> reflects its varied climatic zones,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which range from arid and semi-arid to temperate and tropical.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Geography of Pakistan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smtClean="0"/>
              <a:t>Pakistan lies in Southern Asia,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smtClean="0"/>
              <a:t>bordering the Arabian Sea,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smtClean="0"/>
              <a:t>between India on the east and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smtClean="0"/>
              <a:t>Iran and Afghanistan on the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smtClean="0"/>
              <a:t>west and China in the north</a:t>
            </a:r>
          </a:p>
          <a:p>
            <a:pPr eaLnBrk="1" hangingPunct="1">
              <a:lnSpc>
                <a:spcPct val="90000"/>
              </a:lnSpc>
            </a:pPr>
            <a:endParaRPr lang="en-US" sz="2000" b="1" smtClean="0"/>
          </a:p>
          <a:p>
            <a:pPr lvl="1" eaLnBrk="1" hangingPunct="1">
              <a:lnSpc>
                <a:spcPct val="90000"/>
              </a:lnSpc>
            </a:pPr>
            <a:r>
              <a:rPr lang="en-US" sz="1800" b="1" smtClean="0"/>
              <a:t>total: 803,940 sq km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smtClean="0"/>
              <a:t>land: 778,720 sq km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b="1" smtClean="0"/>
              <a:t>(Cultivated, Rangeland, Protected areas)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smtClean="0"/>
              <a:t>water: 25,220 sq km</a:t>
            </a:r>
          </a:p>
        </p:txBody>
      </p:sp>
      <p:pic>
        <p:nvPicPr>
          <p:cNvPr id="4100" name="Picture 7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851400" y="1643063"/>
            <a:ext cx="4292600" cy="42386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4294967295"/>
          </p:nvPr>
        </p:nvSpPr>
        <p:spPr>
          <a:xfrm>
            <a:off x="0" y="914400"/>
            <a:ext cx="8610600" cy="5715000"/>
          </a:xfrm>
        </p:spPr>
        <p:txBody>
          <a:bodyPr/>
          <a:lstStyle/>
          <a:p>
            <a:pPr algn="just" eaLnBrk="1" hangingPunct="1"/>
            <a:r>
              <a:rPr lang="en-US" sz="2800" b="1" smtClean="0">
                <a:cs typeface="Arial" pitchFamily="34" charset="0"/>
              </a:rPr>
              <a:t>Gilgit and Baltistan are located between 34.60-37.40 N and 740–77.50 E with total area of 45224 sq. km</a:t>
            </a:r>
          </a:p>
          <a:p>
            <a:pPr algn="just" eaLnBrk="1" hangingPunct="1"/>
            <a:r>
              <a:rPr lang="en-US" sz="2800" b="1" smtClean="0">
                <a:cs typeface="Arial" pitchFamily="34" charset="0"/>
              </a:rPr>
              <a:t>North Pakistan(Gilgit-Baltistan) are rich in biodiversity as they are situated at the junction of three mountain ranges (Shinwari </a:t>
            </a:r>
            <a:r>
              <a:rPr lang="en-US" sz="2800" b="1" i="1" smtClean="0">
                <a:cs typeface="Arial" pitchFamily="34" charset="0"/>
              </a:rPr>
              <a:t>et al.,</a:t>
            </a:r>
            <a:r>
              <a:rPr lang="en-US" sz="2800" b="1" smtClean="0">
                <a:cs typeface="Arial" pitchFamily="34" charset="0"/>
              </a:rPr>
              <a:t> 2011).</a:t>
            </a:r>
          </a:p>
          <a:p>
            <a:pPr algn="just" eaLnBrk="1" hangingPunct="1"/>
            <a:r>
              <a:rPr lang="en-US" sz="2800" b="1" smtClean="0">
                <a:cs typeface="Arial" pitchFamily="34" charset="0"/>
              </a:rPr>
              <a:t>Approximately 6000 species of higher plants in Pakistan (Stewart, 1972).</a:t>
            </a:r>
          </a:p>
          <a:p>
            <a:pPr algn="just" eaLnBrk="1" hangingPunct="1"/>
            <a:r>
              <a:rPr lang="en-US" sz="2800" b="1" smtClean="0"/>
              <a:t>Nearly 600 plant species identified as having medicinal value (Shinwari, 1996)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6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990600"/>
          </a:xfrm>
        </p:spPr>
        <p:txBody>
          <a:bodyPr/>
          <a:lstStyle/>
          <a:p>
            <a:r>
              <a:rPr lang="en-US" smtClean="0"/>
              <a:t>Climate change </a:t>
            </a:r>
          </a:p>
        </p:txBody>
      </p:sp>
      <p:sp>
        <p:nvSpPr>
          <p:cNvPr id="6147" name="Content Placeholder 17"/>
          <p:cNvSpPr>
            <a:spLocks noGrp="1"/>
          </p:cNvSpPr>
          <p:nvPr>
            <p:ph idx="4294967295"/>
          </p:nvPr>
        </p:nvSpPr>
        <p:spPr>
          <a:xfrm>
            <a:off x="0" y="1066800"/>
            <a:ext cx="8229600" cy="4754563"/>
          </a:xfrm>
        </p:spPr>
        <p:txBody>
          <a:bodyPr>
            <a:normAutofit/>
          </a:bodyPr>
          <a:lstStyle/>
          <a:p>
            <a:pPr eaLnBrk="1" hangingPunct="1"/>
            <a:r>
              <a:rPr lang="en-US" smtClean="0"/>
              <a:t>Climatic changes are vertically influenced due to high mountain ranges</a:t>
            </a:r>
          </a:p>
          <a:p>
            <a:pPr eaLnBrk="1" hangingPunct="1"/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Organisms are adapted to their environments and have explicit tolerance ranges to different temperature and other abiotic conditions</a:t>
            </a:r>
          </a:p>
          <a:p>
            <a:pPr eaLnBrk="1" hangingPunct="1"/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If conditions change beyond an organism’s tolerance, the organism must move to a more suitable location or face extinction</a:t>
            </a:r>
          </a:p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In mountain ecosystems, all sectors of the population are affected by the harsh weather and environmental conditions prevailing at high altitude, </a:t>
            </a:r>
          </a:p>
          <a:p>
            <a:pPr eaLnBrk="1" hangingPunct="1"/>
            <a:r>
              <a:rPr lang="en-US" smtClean="0"/>
              <a:t>compounded by active erosion problems that result in land degradation</a:t>
            </a:r>
          </a:p>
          <a:p>
            <a:pPr eaLnBrk="1" hangingPunct="1"/>
            <a:r>
              <a:rPr lang="en-US" smtClean="0"/>
              <a:t>Constrain their ability to live in a mountain environment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838200" y="228600"/>
            <a:ext cx="769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en-GB" sz="28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197" name="Picture 4" descr="D:\Baltistan Diversity\Nanga Parbat\Photo4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Diagram 7"/>
          <p:cNvGraphicFramePr/>
          <p:nvPr/>
        </p:nvGraphicFramePr>
        <p:xfrm>
          <a:off x="0" y="5943600"/>
          <a:ext cx="91440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smtClean="0">
                <a:solidFill>
                  <a:schemeClr val="tx1"/>
                </a:solidFill>
              </a:rPr>
              <a:t>Flora of Pakistan</a:t>
            </a:r>
            <a:endParaRPr 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mtClean="0"/>
              <a:t> </a:t>
            </a:r>
            <a:r>
              <a:rPr lang="en-US" smtClean="0">
                <a:solidFill>
                  <a:srgbClr val="FF0000"/>
                </a:solidFill>
              </a:rPr>
              <a:t>6000</a:t>
            </a:r>
            <a:r>
              <a:rPr lang="en-US" smtClean="0"/>
              <a:t> native species of flowering plants reported in Flora of Pakistan found wildly in different phytogeographical regions</a:t>
            </a:r>
          </a:p>
          <a:p>
            <a:pPr>
              <a:buFontTx/>
              <a:buNone/>
            </a:pPr>
            <a:r>
              <a:rPr lang="en-US" smtClean="0"/>
              <a:t>The flora of Pakistan includes no endemic families, and only three endemic genera (</a:t>
            </a:r>
            <a:r>
              <a:rPr lang="en-US" i="1" smtClean="0"/>
              <a:t>Douepia</a:t>
            </a:r>
            <a:r>
              <a:rPr lang="en-US" smtClean="0"/>
              <a:t> in Brassicaceae, </a:t>
            </a:r>
            <a:r>
              <a:rPr lang="en-US" i="1" smtClean="0"/>
              <a:t>Stewartiella</a:t>
            </a:r>
            <a:r>
              <a:rPr lang="en-US" smtClean="0"/>
              <a:t> in Apiaceae, and </a:t>
            </a:r>
            <a:r>
              <a:rPr lang="en-US" i="1" smtClean="0"/>
              <a:t>Decalepidanthus</a:t>
            </a:r>
            <a:r>
              <a:rPr lang="en-US" smtClean="0"/>
              <a:t> in Boraginaceae).</a:t>
            </a:r>
          </a:p>
          <a:p>
            <a:pPr>
              <a:buFontTx/>
              <a:buNone/>
            </a:pPr>
            <a:r>
              <a:rPr lang="en-US" smtClean="0"/>
              <a:t>  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4294967295"/>
          </p:nvPr>
        </p:nvSpPr>
        <p:spPr>
          <a:xfrm>
            <a:off x="0" y="228600"/>
            <a:ext cx="8686800" cy="4953000"/>
          </a:xfrm>
        </p:spPr>
        <p:txBody>
          <a:bodyPr>
            <a:normAutofit fontScale="92500"/>
          </a:bodyPr>
          <a:lstStyle/>
          <a:p>
            <a:pPr algn="just" eaLnBrk="1" hangingPunct="1"/>
            <a:r>
              <a:rPr lang="en-US" smtClean="0">
                <a:cs typeface="Arial" pitchFamily="34" charset="0"/>
              </a:rPr>
              <a:t>Almost </a:t>
            </a:r>
            <a:r>
              <a:rPr lang="en-US" smtClean="0">
                <a:solidFill>
                  <a:srgbClr val="FF0000"/>
                </a:solidFill>
                <a:cs typeface="Arial" pitchFamily="34" charset="0"/>
              </a:rPr>
              <a:t>80%</a:t>
            </a:r>
            <a:r>
              <a:rPr lang="en-US" smtClean="0">
                <a:cs typeface="Arial" pitchFamily="34" charset="0"/>
              </a:rPr>
              <a:t> of Pakistan’s endemic flowering plants confined to the north and western mountains (Ali &amp; Qaiser, 1986). </a:t>
            </a:r>
          </a:p>
          <a:p>
            <a:pPr algn="just" eaLnBrk="1" hangingPunct="1"/>
            <a:r>
              <a:rPr lang="en-US" smtClean="0">
                <a:cs typeface="Arial" pitchFamily="34" charset="0"/>
              </a:rPr>
              <a:t>Of these species, the active constituents of approximately </a:t>
            </a:r>
            <a:r>
              <a:rPr lang="en-US" smtClean="0">
                <a:solidFill>
                  <a:srgbClr val="FF0000"/>
                </a:solidFill>
                <a:cs typeface="Arial" pitchFamily="34" charset="0"/>
              </a:rPr>
              <a:t>500</a:t>
            </a:r>
            <a:r>
              <a:rPr lang="en-US" smtClean="0">
                <a:cs typeface="Arial" pitchFamily="34" charset="0"/>
              </a:rPr>
              <a:t> species are known from research conducted in Pakistan or elsewhere (Williams &amp; Ahmad, 1999). </a:t>
            </a:r>
          </a:p>
          <a:p>
            <a:pPr eaLnBrk="1" hangingPunct="1"/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Species in prevailing at high altitude mountains and in fragmented habitats, such as in </a:t>
            </a:r>
            <a:r>
              <a:rPr lang="en-US" smtClean="0">
                <a:solidFill>
                  <a:srgbClr val="FF0000"/>
                </a:solidFill>
                <a:cs typeface="Arial" pitchFamily="34" charset="0"/>
              </a:rPr>
              <a:t>Gilgit-Baltistan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, are particularly vulnerable to climate change</a:t>
            </a:r>
            <a:endParaRPr lang="en-US" smtClean="0"/>
          </a:p>
        </p:txBody>
      </p:sp>
      <p:pic>
        <p:nvPicPr>
          <p:cNvPr id="10243" name="Picture 2" descr="C:\Users\Ishtiaq Hussain\Desktop\flow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67400"/>
            <a:ext cx="91440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8434" name="Picture 2" descr="C:\Users\Ammara Ahsa\Documents\My Bluetooth\biodiversity-in-pakistan-18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200" b="1" dirty="0" smtClean="0"/>
              <a:t>Overview of Biodiversity Medicinal herbs and wild plants</a:t>
            </a:r>
          </a:p>
        </p:txBody>
      </p:sp>
      <p:pic>
        <p:nvPicPr>
          <p:cNvPr id="11268" name="Picture 3" descr="D:\Baltistan Diversity\Plant diversity doqsa\Photo037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t="9924" r="25423" b="5309"/>
          <a:stretch>
            <a:fillRect/>
          </a:stretch>
        </p:blipFill>
        <p:spPr>
          <a:xfrm>
            <a:off x="5778500" y="876300"/>
            <a:ext cx="3365500" cy="2628900"/>
          </a:xfrm>
        </p:spPr>
      </p:pic>
      <p:pic>
        <p:nvPicPr>
          <p:cNvPr id="11267" name="Picture 5" descr="D:\Baltistan Diversity\orchid flowers -ALPI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813" y="957263"/>
            <a:ext cx="3436937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D:\Baltistan Diversity\Plants\Hushe\Photo0891.jpg"/>
          <p:cNvPicPr>
            <a:picLocks noChangeAspect="1" noChangeArrowheads="1"/>
          </p:cNvPicPr>
          <p:nvPr/>
        </p:nvPicPr>
        <p:blipFill>
          <a:blip r:embed="rId5"/>
          <a:srcRect l="17303" t="7292" r="9151" b="7813"/>
          <a:stretch>
            <a:fillRect/>
          </a:stretch>
        </p:blipFill>
        <p:spPr bwMode="auto">
          <a:xfrm>
            <a:off x="263525" y="3490913"/>
            <a:ext cx="211931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" descr="D:\Baltistan Diversity\Plants\Khaplu Palacae-Yabgo House\Photo0374.jpg"/>
          <p:cNvPicPr>
            <a:picLocks noChangeAspect="1" noChangeArrowheads="1"/>
          </p:cNvPicPr>
          <p:nvPr/>
        </p:nvPicPr>
        <p:blipFill>
          <a:blip r:embed="rId6"/>
          <a:srcRect l="14948" t="15695" r="19283" b="15291"/>
          <a:stretch>
            <a:fillRect/>
          </a:stretch>
        </p:blipFill>
        <p:spPr bwMode="auto">
          <a:xfrm>
            <a:off x="3638550" y="896938"/>
            <a:ext cx="19050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D:\Baltistan Diversity\Plants\Photo1772.jpg"/>
          <p:cNvPicPr>
            <a:picLocks noChangeAspect="1" noChangeArrowheads="1"/>
          </p:cNvPicPr>
          <p:nvPr/>
        </p:nvPicPr>
        <p:blipFill>
          <a:blip r:embed="rId7"/>
          <a:srcRect l="27180" r="7758"/>
          <a:stretch>
            <a:fillRect/>
          </a:stretch>
        </p:blipFill>
        <p:spPr bwMode="auto">
          <a:xfrm>
            <a:off x="6858000" y="3444875"/>
            <a:ext cx="2036763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9" descr="D:\Baltistan Diversity\Plants\Photo0269.jpg"/>
          <p:cNvPicPr>
            <a:picLocks noChangeAspect="1" noChangeArrowheads="1"/>
          </p:cNvPicPr>
          <p:nvPr/>
        </p:nvPicPr>
        <p:blipFill>
          <a:blip r:embed="rId8"/>
          <a:srcRect l="14259" t="8022" r="5882" b="10695"/>
          <a:stretch>
            <a:fillRect/>
          </a:stretch>
        </p:blipFill>
        <p:spPr bwMode="auto">
          <a:xfrm>
            <a:off x="3238500" y="3505200"/>
            <a:ext cx="213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0" descr="D:\Baltistan Diversity\Plants\Photo0342.jpg"/>
          <p:cNvPicPr>
            <a:picLocks noChangeAspect="1" noChangeArrowheads="1"/>
          </p:cNvPicPr>
          <p:nvPr/>
        </p:nvPicPr>
        <p:blipFill>
          <a:blip r:embed="rId9"/>
          <a:srcRect l="19807" t="7890" r="13043"/>
          <a:stretch>
            <a:fillRect/>
          </a:stretch>
        </p:blipFill>
        <p:spPr bwMode="auto">
          <a:xfrm>
            <a:off x="2351088" y="3486150"/>
            <a:ext cx="24955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1" descr="D:\Kashif\FloralDiversity GB\Gilgit-Sost\DSC02930.JPG"/>
          <p:cNvPicPr>
            <a:picLocks noChangeAspect="1" noChangeArrowheads="1"/>
          </p:cNvPicPr>
          <p:nvPr/>
        </p:nvPicPr>
        <p:blipFill>
          <a:blip r:embed="rId10"/>
          <a:srcRect l="4417" r="4054"/>
          <a:stretch>
            <a:fillRect/>
          </a:stretch>
        </p:blipFill>
        <p:spPr bwMode="auto">
          <a:xfrm>
            <a:off x="4751388" y="3460750"/>
            <a:ext cx="2189162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smtClean="0">
                <a:latin typeface="Times New Roman" pitchFamily="18" charset="0"/>
                <a:cs typeface="Times New Roman" pitchFamily="18" charset="0"/>
              </a:rPr>
              <a:t>Major Agro-ecological Zones of Pakistan</a:t>
            </a:r>
          </a:p>
        </p:txBody>
      </p:sp>
      <p:graphicFrame>
        <p:nvGraphicFramePr>
          <p:cNvPr id="47130" name="Group 26"/>
          <p:cNvGraphicFramePr>
            <a:graphicFrameLocks noGrp="1"/>
          </p:cNvGraphicFramePr>
          <p:nvPr>
            <p:ph type="tbl" idx="1"/>
          </p:nvPr>
        </p:nvGraphicFramePr>
        <p:xfrm>
          <a:off x="304800" y="1219200"/>
          <a:ext cx="8229600" cy="3733800"/>
        </p:xfrm>
        <a:graphic>
          <a:graphicData uri="http://schemas.openxmlformats.org/drawingml/2006/table">
            <a:tbl>
              <a:tblPr/>
              <a:tblGrid>
                <a:gridCol w="1960563"/>
                <a:gridCol w="6269037"/>
              </a:tblGrid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pitchFamily="18" charset="0"/>
                        <a:ea typeface="Calibri" pitchFamily="34" charset="0"/>
                        <a:cs typeface="Palatino-Roman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Zones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Characteristics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988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Zone I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Indus Delta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Zone II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rgbClr val="222222"/>
                          </a:solidFill>
                          <a:latin typeface="arial"/>
                        </a:rPr>
                        <a:t>Southern Irrigated Plain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Zone III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Sandy Deserts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Zone IV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Nothern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Plains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Zone 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Flood Plains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and </a:t>
                      </a:r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Bar Uplands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487363"/>
          </a:xfrm>
        </p:spPr>
        <p:txBody>
          <a:bodyPr>
            <a:normAutofit fontScale="90000"/>
          </a:bodyPr>
          <a:lstStyle/>
          <a:p>
            <a:r>
              <a:rPr lang="en-US" sz="4000" smtClean="0"/>
              <a:t> Endemic plants</a:t>
            </a:r>
          </a:p>
        </p:txBody>
      </p:sp>
      <p:pic>
        <p:nvPicPr>
          <p:cNvPr id="8" name="Content Placeholder 8" descr="Androsace russell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1254" y="785051"/>
            <a:ext cx="2058659" cy="20355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3" descr="Aconitum violace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2403" y="767579"/>
            <a:ext cx="2108052" cy="19703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12" descr="Astragalus gilgitensis Ali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tretch>
            <a:fillRect/>
          </a:stretch>
        </p:blipFill>
        <p:spPr>
          <a:xfrm>
            <a:off x="884353" y="3991424"/>
            <a:ext cx="2231794" cy="20730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990600" y="2946400"/>
            <a:ext cx="2590800" cy="406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err="1">
                <a:solidFill>
                  <a:schemeClr val="tx1"/>
                </a:solidFill>
                <a:cs typeface="Arial" pitchFamily="34" charset="0"/>
              </a:rPr>
              <a:t>Androsace</a:t>
            </a:r>
            <a:r>
              <a:rPr lang="en-US" sz="2000" i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cs typeface="Arial" pitchFamily="34" charset="0"/>
              </a:rPr>
              <a:t>russellii</a:t>
            </a:r>
            <a:endParaRPr lang="en-US" sz="20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9200" y="2946400"/>
            <a:ext cx="2667000" cy="406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chemeClr val="tx1"/>
                </a:solidFill>
                <a:cs typeface="Arial" pitchFamily="34" charset="0"/>
              </a:rPr>
              <a:t>Aconitum </a:t>
            </a:r>
            <a:r>
              <a:rPr lang="en-US" sz="2000" i="1" dirty="0" err="1">
                <a:solidFill>
                  <a:schemeClr val="tx1"/>
                </a:solidFill>
                <a:cs typeface="Arial" pitchFamily="34" charset="0"/>
              </a:rPr>
              <a:t>violaceum</a:t>
            </a:r>
            <a:endParaRPr lang="en-US" sz="20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76800" y="6299200"/>
            <a:ext cx="3200400" cy="406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chemeClr val="tx1"/>
                </a:solidFill>
                <a:cs typeface="Arial" pitchFamily="34" charset="0"/>
              </a:rPr>
              <a:t>Aquilegia </a:t>
            </a:r>
            <a:r>
              <a:rPr lang="en-US" sz="2000" i="1" dirty="0" err="1">
                <a:solidFill>
                  <a:schemeClr val="tx1"/>
                </a:solidFill>
                <a:cs typeface="Arial" pitchFamily="34" charset="0"/>
              </a:rPr>
              <a:t>pubiflora</a:t>
            </a:r>
            <a:endParaRPr lang="en-US" sz="20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0" y="6299200"/>
            <a:ext cx="3048000" cy="406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i="1">
                <a:solidFill>
                  <a:schemeClr val="tx1"/>
                </a:solidFill>
                <a:cs typeface="Arial" pitchFamily="34" charset="0"/>
              </a:rPr>
              <a:t>Astragalus gilgitensis</a:t>
            </a:r>
            <a:endParaRPr lang="en-US" sz="200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16" name="Picture 2" descr="D:\Baltistan Diversity\Plants\Khaplu Palacae-Yabgo House\Photo0358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b="14462"/>
          <a:stretch>
            <a:fillRect/>
          </a:stretch>
        </p:blipFill>
        <p:spPr bwMode="auto">
          <a:xfrm>
            <a:off x="5153611" y="4137458"/>
            <a:ext cx="1813801" cy="19130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D:\mobile-12 Aug\Ati yul\G-3f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8225" y="1293813"/>
            <a:ext cx="3890963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D:\Baltistan Diversity\Plant diversity doqsa\Photo036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 l="14680" t="19115" r="23268" b="4433"/>
          <a:stretch>
            <a:fillRect/>
          </a:stretch>
        </p:blipFill>
        <p:spPr>
          <a:xfrm>
            <a:off x="5913438" y="1350963"/>
            <a:ext cx="3230562" cy="2984500"/>
          </a:xfrm>
        </p:spPr>
      </p:pic>
      <p:sp>
        <p:nvSpPr>
          <p:cNvPr id="1434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b="1" smtClean="0"/>
              <a:t>Overview of Biodiversity Fruit plants</a:t>
            </a:r>
          </a:p>
        </p:txBody>
      </p:sp>
      <p:pic>
        <p:nvPicPr>
          <p:cNvPr id="14340" name="Picture 5" descr="aprico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248150"/>
            <a:ext cx="385127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D:\Baltistan Diversity\pyrus BLN\Ghwari late mature.jpg"/>
          <p:cNvPicPr>
            <a:picLocks noChangeAspect="1" noChangeArrowheads="1"/>
          </p:cNvPicPr>
          <p:nvPr/>
        </p:nvPicPr>
        <p:blipFill>
          <a:blip r:embed="rId6"/>
          <a:srcRect l="10918" t="12663" r="1747"/>
          <a:stretch>
            <a:fillRect/>
          </a:stretch>
        </p:blipFill>
        <p:spPr bwMode="auto">
          <a:xfrm>
            <a:off x="4953000" y="4171950"/>
            <a:ext cx="32194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1143000" y="63246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Prunus armeniaca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105400" y="6324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Pyrus communis</a:t>
            </a:r>
            <a:r>
              <a:rPr lang="en-US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smtClean="0">
                <a:solidFill>
                  <a:schemeClr val="tx1"/>
                </a:solidFill>
              </a:rPr>
              <a:t>Northern highlands and valleys</a:t>
            </a:r>
            <a:br>
              <a:rPr lang="en-US" sz="3600" b="1" smtClean="0">
                <a:solidFill>
                  <a:schemeClr val="tx1"/>
                </a:solidFill>
              </a:rPr>
            </a:br>
            <a:endParaRPr lang="en-US" sz="360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Pakistan has </a:t>
            </a:r>
            <a:r>
              <a:rPr lang="en-US" sz="2800" smtClean="0">
                <a:hlinkClick r:id="rId2" tooltip="Conifer"/>
              </a:rPr>
              <a:t>conifer forests</a:t>
            </a:r>
            <a:r>
              <a:rPr lang="en-US" sz="2800" smtClean="0"/>
              <a:t> in most of the northern and north-western highlands. These occur from 1,000 to 4,000 m altitudes. </a:t>
            </a:r>
          </a:p>
          <a:p>
            <a:r>
              <a:rPr lang="en-US" sz="2800" smtClean="0">
                <a:hlinkClick r:id="rId3" tooltip="Swat, Pakistan"/>
              </a:rPr>
              <a:t>Swat</a:t>
            </a:r>
            <a:r>
              <a:rPr lang="en-US" sz="2800" smtClean="0"/>
              <a:t>, </a:t>
            </a:r>
            <a:r>
              <a:rPr lang="en-US" sz="2800" smtClean="0">
                <a:hlinkClick r:id="rId4" tooltip="Upper Dir"/>
              </a:rPr>
              <a:t>Upper Dir</a:t>
            </a:r>
            <a:r>
              <a:rPr lang="en-US" sz="2800" smtClean="0"/>
              <a:t>, </a:t>
            </a:r>
            <a:r>
              <a:rPr lang="en-US" sz="2800" smtClean="0">
                <a:hlinkClick r:id="rId5" tooltip="Lower Dir"/>
              </a:rPr>
              <a:t>Lower Dir</a:t>
            </a:r>
            <a:r>
              <a:rPr lang="en-US" sz="2800" smtClean="0"/>
              <a:t>, </a:t>
            </a:r>
          </a:p>
          <a:p>
            <a:r>
              <a:rPr lang="en-US" sz="2800" smtClean="0">
                <a:hlinkClick r:id="rId6" tooltip="Malakand District"/>
              </a:rPr>
              <a:t>Malakand</a:t>
            </a:r>
            <a:r>
              <a:rPr lang="en-US" sz="2800" smtClean="0"/>
              <a:t>, </a:t>
            </a:r>
            <a:r>
              <a:rPr lang="en-US" sz="2800" smtClean="0">
                <a:hlinkClick r:id="rId7" tooltip="Mansehra"/>
              </a:rPr>
              <a:t>Mansehra</a:t>
            </a:r>
            <a:r>
              <a:rPr lang="en-US" sz="2800" smtClean="0"/>
              <a:t> and </a:t>
            </a:r>
            <a:r>
              <a:rPr lang="en-US" sz="2800" smtClean="0">
                <a:hlinkClick r:id="rId8" tooltip="Abbottabad"/>
              </a:rPr>
              <a:t>Abbottabad</a:t>
            </a:r>
            <a:r>
              <a:rPr lang="en-US" sz="2800" smtClean="0"/>
              <a:t> districts of </a:t>
            </a:r>
            <a:r>
              <a:rPr lang="en-US" sz="2800" smtClean="0">
                <a:hlinkClick r:id="rId9" tooltip="Khyber Pakhtunkhwa"/>
              </a:rPr>
              <a:t>Khyber Pakhtunkhwa</a:t>
            </a:r>
            <a:r>
              <a:rPr lang="en-US" sz="2800" smtClean="0"/>
              <a:t> (formerly North-West Frontier Province) are the main areas covered with coniferous forests. </a:t>
            </a:r>
          </a:p>
          <a:p>
            <a:endParaRPr lang="en-US" sz="2800" smtClean="0"/>
          </a:p>
        </p:txBody>
      </p:sp>
      <p:pic>
        <p:nvPicPr>
          <p:cNvPr id="15364" name="Picture 5" descr="Image result for conifer forests pakista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24400" y="5257800"/>
            <a:ext cx="4000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Conti…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Pindrow fir (</a:t>
            </a:r>
            <a:r>
              <a:rPr lang="en-US" i="1" smtClean="0">
                <a:hlinkClick r:id="rId2" tooltip="Abies pindrow"/>
              </a:rPr>
              <a:t>Abies pindrow</a:t>
            </a:r>
            <a:r>
              <a:rPr lang="en-US" smtClean="0"/>
              <a:t>) and Morinda spruce (</a:t>
            </a:r>
            <a:r>
              <a:rPr lang="en-US" i="1" smtClean="0">
                <a:hlinkClick r:id="rId3" tooltip="Picea smithiana"/>
              </a:rPr>
              <a:t>Picea smithiana</a:t>
            </a:r>
            <a:r>
              <a:rPr lang="en-US" smtClean="0"/>
              <a:t>) occupy the highest altitudes, </a:t>
            </a:r>
          </a:p>
          <a:p>
            <a:r>
              <a:rPr lang="en-US" smtClean="0"/>
              <a:t>deodar (</a:t>
            </a:r>
            <a:r>
              <a:rPr lang="en-US" i="1" smtClean="0">
                <a:hlinkClick r:id="rId4" tooltip="Cedrus deodara"/>
              </a:rPr>
              <a:t>Cedrus deodara</a:t>
            </a:r>
            <a:r>
              <a:rPr lang="en-US" smtClean="0"/>
              <a:t>) and</a:t>
            </a:r>
          </a:p>
          <a:p>
            <a:r>
              <a:rPr lang="en-US" smtClean="0"/>
              <a:t> blue pine (</a:t>
            </a:r>
            <a:r>
              <a:rPr lang="en-US" i="1" smtClean="0">
                <a:hlinkClick r:id="rId5" tooltip="Pinus wallichiana"/>
              </a:rPr>
              <a:t>Pinus Wallichiana</a:t>
            </a:r>
            <a:r>
              <a:rPr lang="en-US" smtClean="0"/>
              <a:t>), </a:t>
            </a:r>
          </a:p>
          <a:p>
            <a:r>
              <a:rPr lang="en-US" smtClean="0"/>
              <a:t>the intermediate heights, </a:t>
            </a:r>
          </a:p>
          <a:p>
            <a:r>
              <a:rPr lang="en-US" smtClean="0"/>
              <a:t>and chir pine (</a:t>
            </a:r>
            <a:r>
              <a:rPr lang="en-US" i="1" smtClean="0">
                <a:hlinkClick r:id="rId6" tooltip="Pinus roxburghii"/>
              </a:rPr>
              <a:t>Pinus roxburghii</a:t>
            </a:r>
            <a:r>
              <a:rPr lang="en-US" smtClean="0"/>
              <a:t>), occupy the lower areas</a:t>
            </a:r>
          </a:p>
        </p:txBody>
      </p:sp>
      <p:sp>
        <p:nvSpPr>
          <p:cNvPr id="16388" name="AutoShape 7" descr="Image result for Pinus Wallichiana pakist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AutoShape 9" descr="Image result for Pinus Wallichiana pakist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aaaa\Pinus-Wallichiana-C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514600" y="274638"/>
            <a:ext cx="6172200" cy="1143000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chemeClr val="tx1"/>
                </a:solidFill>
              </a:rPr>
              <a:t>Eastern plains and deserts</a:t>
            </a:r>
            <a:endParaRPr lang="en-US" sz="400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In most of </a:t>
            </a:r>
            <a:r>
              <a:rPr lang="en-US" smtClean="0">
                <a:hlinkClick r:id="rId2" tooltip="Punjab, Pakistan"/>
              </a:rPr>
              <a:t>Punjab</a:t>
            </a:r>
            <a:r>
              <a:rPr lang="en-US" smtClean="0"/>
              <a:t> and </a:t>
            </a:r>
            <a:r>
              <a:rPr lang="en-US" smtClean="0">
                <a:hlinkClick r:id="rId3" tooltip="Sindh, Pakistan"/>
              </a:rPr>
              <a:t>Sindh</a:t>
            </a:r>
            <a:r>
              <a:rPr lang="en-US" smtClean="0"/>
              <a:t>, the Indus plains have many </a:t>
            </a:r>
            <a:r>
              <a:rPr lang="en-US" smtClean="0">
                <a:hlinkClick r:id="rId4" tooltip="Fluvial"/>
              </a:rPr>
              <a:t>fluvial</a:t>
            </a:r>
            <a:r>
              <a:rPr lang="en-US" smtClean="0"/>
              <a:t> landforms that support various natural biomes including tropical and </a:t>
            </a:r>
          </a:p>
          <a:p>
            <a:pPr>
              <a:buFontTx/>
              <a:buNone/>
            </a:pPr>
            <a:r>
              <a:rPr lang="en-US" smtClean="0"/>
              <a:t>subtropical </a:t>
            </a:r>
            <a:r>
              <a:rPr lang="en-US" smtClean="0">
                <a:hlinkClick r:id="rId5" tooltip="Tropical and subtropical dry broadleaf forests"/>
              </a:rPr>
              <a:t>dry</a:t>
            </a:r>
            <a:r>
              <a:rPr lang="en-US" smtClean="0"/>
              <a:t> and </a:t>
            </a:r>
            <a:r>
              <a:rPr lang="en-US" smtClean="0">
                <a:hlinkClick r:id="rId6" tooltip="Tropical and subtropical moist broadleaf forests"/>
              </a:rPr>
              <a:t>moist</a:t>
            </a:r>
            <a:r>
              <a:rPr lang="en-US" smtClean="0"/>
              <a:t> broadleaf forestry as well as </a:t>
            </a:r>
            <a:r>
              <a:rPr lang="en-US" smtClean="0">
                <a:hlinkClick r:id="rId7" tooltip="Tropical and subtropical grasslands, savannas, and shrublands"/>
              </a:rPr>
              <a:t>tropical</a:t>
            </a:r>
            <a:r>
              <a:rPr lang="en-US" smtClean="0"/>
              <a:t> and </a:t>
            </a:r>
            <a:r>
              <a:rPr lang="en-US" smtClean="0">
                <a:hlinkClick r:id="rId8" tooltip="Deserts and xeric shrublands"/>
              </a:rPr>
              <a:t>xeric</a:t>
            </a:r>
            <a:r>
              <a:rPr lang="en-US" smtClean="0"/>
              <a:t> shrublands (deserts of </a:t>
            </a:r>
            <a:r>
              <a:rPr lang="en-US" smtClean="0">
                <a:hlinkClick r:id="rId9" tooltip="Thal Desert"/>
              </a:rPr>
              <a:t>Thal</a:t>
            </a:r>
            <a:r>
              <a:rPr lang="en-US" smtClean="0"/>
              <a:t> in Punjab, </a:t>
            </a:r>
            <a:r>
              <a:rPr lang="en-US" smtClean="0">
                <a:hlinkClick r:id="rId10" tooltip="Tharparkar"/>
              </a:rPr>
              <a:t>Tharparkar</a:t>
            </a:r>
            <a:r>
              <a:rPr lang="en-US" smtClean="0"/>
              <a:t> in Sindh) and kair (</a:t>
            </a:r>
            <a:r>
              <a:rPr lang="en-US" i="1" smtClean="0">
                <a:hlinkClick r:id="rId11" tooltip="Capparis aphylla"/>
              </a:rPr>
              <a:t>Capparis aphylla</a:t>
            </a:r>
            <a:r>
              <a:rPr lang="en-US" smtClean="0"/>
              <a:t>) which provide firewood. </a:t>
            </a:r>
          </a:p>
          <a:p>
            <a:endParaRPr lang="en-US" smtClean="0"/>
          </a:p>
        </p:txBody>
      </p:sp>
      <p:pic>
        <p:nvPicPr>
          <p:cNvPr id="18436" name="Picture 4" descr="F:\aaaa\download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2609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Conti…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The </a:t>
            </a:r>
            <a:r>
              <a:rPr lang="en-US" smtClean="0">
                <a:hlinkClick r:id="rId2" tooltip="Riparian zone"/>
              </a:rPr>
              <a:t>riparain woodlands</a:t>
            </a:r>
            <a:r>
              <a:rPr lang="en-US" smtClean="0"/>
              <a:t> grow in narrow belts along the banks of </a:t>
            </a:r>
            <a:r>
              <a:rPr lang="en-US" smtClean="0">
                <a:hlinkClick r:id="rId3" tooltip="River Indus"/>
              </a:rPr>
              <a:t>River Indus</a:t>
            </a:r>
            <a:r>
              <a:rPr lang="en-US" smtClean="0"/>
              <a:t> and its tributaries. </a:t>
            </a:r>
          </a:p>
          <a:p>
            <a:r>
              <a:rPr lang="en-US" smtClean="0"/>
              <a:t>Main tree varieties are of sheesham and babul and main shrub varieties are </a:t>
            </a:r>
            <a:r>
              <a:rPr lang="en-US" smtClean="0">
                <a:hlinkClick r:id="rId4" tooltip="Reed bed"/>
              </a:rPr>
              <a:t>reed beds</a:t>
            </a:r>
            <a:r>
              <a:rPr lang="en-US" smtClean="0"/>
              <a:t> and tamarisk (</a:t>
            </a:r>
            <a:r>
              <a:rPr lang="en-US" i="1" smtClean="0">
                <a:hlinkClick r:id="rId5" tooltip="Tamarisk"/>
              </a:rPr>
              <a:t>Tamarax dioica</a:t>
            </a:r>
            <a:r>
              <a:rPr lang="en-US" smtClean="0"/>
              <a:t>) bushes.</a:t>
            </a:r>
          </a:p>
        </p:txBody>
      </p:sp>
      <p:pic>
        <p:nvPicPr>
          <p:cNvPr id="19460" name="Picture 4" descr="F:\aaaa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4876800"/>
            <a:ext cx="4724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Wetlands and coastal regions</a:t>
            </a:r>
            <a:endParaRPr lang="en-US" sz="400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the south of Sindh are </a:t>
            </a:r>
            <a:r>
              <a:rPr lang="en-US" smtClean="0">
                <a:hlinkClick r:id="rId2" tooltip="Indus River Delta"/>
              </a:rPr>
              <a:t>Indus River Delta</a:t>
            </a:r>
            <a:r>
              <a:rPr lang="en-US" smtClean="0"/>
              <a:t> in west and </a:t>
            </a:r>
            <a:r>
              <a:rPr lang="en-US" smtClean="0">
                <a:hlinkClick r:id="rId3" tooltip="Great Rann of Kutch"/>
              </a:rPr>
              <a:t>Great Rann of Kutch</a:t>
            </a:r>
            <a:r>
              <a:rPr lang="en-US" smtClean="0"/>
              <a:t> in east. </a:t>
            </a:r>
          </a:p>
          <a:p>
            <a:r>
              <a:rPr lang="en-US" smtClean="0"/>
              <a:t>The largest </a:t>
            </a:r>
            <a:r>
              <a:rPr lang="en-US" smtClean="0">
                <a:hlinkClick r:id="rId4" tooltip="Seawater"/>
              </a:rPr>
              <a:t>saltwater</a:t>
            </a:r>
            <a:r>
              <a:rPr lang="en-US" smtClean="0"/>
              <a:t> wetland in Pakistan is the Indus River Delta. </a:t>
            </a:r>
          </a:p>
          <a:p>
            <a:r>
              <a:rPr lang="en-US" smtClean="0"/>
              <a:t>Unlike many other river deltas, it consists of </a:t>
            </a:r>
            <a:r>
              <a:rPr lang="en-US" smtClean="0">
                <a:hlinkClick r:id="rId5" tooltip="Clay"/>
              </a:rPr>
              <a:t>clay</a:t>
            </a:r>
            <a:r>
              <a:rPr lang="en-US" smtClean="0"/>
              <a:t> soil and is very swampy. </a:t>
            </a:r>
          </a:p>
          <a:p>
            <a:endParaRPr lang="en-US" smtClean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9458" name="Picture 2" descr="C:\Users\Ammara Ahsa\Documents\My Bluetooth\biodiversity-in-pakistan-19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97808" y="0"/>
            <a:ext cx="92418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86200" y="274638"/>
            <a:ext cx="4800600" cy="1143000"/>
          </a:xfrm>
        </p:spPr>
        <p:txBody>
          <a:bodyPr/>
          <a:lstStyle/>
          <a:p>
            <a:r>
              <a:rPr lang="en-US" smtClean="0"/>
              <a:t>Conti…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The Great Rann of Kutch below the </a:t>
            </a:r>
            <a:r>
              <a:rPr lang="en-US" smtClean="0">
                <a:hlinkClick r:id="rId2" tooltip="Thar Desert"/>
              </a:rPr>
              <a:t>Thar Desert</a:t>
            </a:r>
            <a:r>
              <a:rPr lang="en-US" smtClean="0"/>
              <a:t> is not as swampy and exhibits shrubland vegetation of rather dry thorny shrubs as well as marsh grasses of </a:t>
            </a:r>
            <a:r>
              <a:rPr lang="en-US" i="1" smtClean="0">
                <a:hlinkClick r:id="rId3" tooltip="Apluda"/>
              </a:rPr>
              <a:t>Apluda</a:t>
            </a:r>
            <a:r>
              <a:rPr lang="en-US" smtClean="0"/>
              <a:t> and </a:t>
            </a:r>
            <a:r>
              <a:rPr lang="en-US" i="1" smtClean="0">
                <a:hlinkClick r:id="rId4" tooltip="Cenchrus"/>
              </a:rPr>
              <a:t>Cenchrus</a:t>
            </a:r>
            <a:r>
              <a:rPr lang="en-US" smtClean="0"/>
              <a:t>.</a:t>
            </a:r>
          </a:p>
          <a:p>
            <a:r>
              <a:rPr lang="en-US" smtClean="0"/>
              <a:t> Other saltwater wetlands are located on the coast of Balochistan such as at </a:t>
            </a:r>
            <a:r>
              <a:rPr lang="en-US" smtClean="0">
                <a:hlinkClick r:id="rId5" tooltip="Sonmiani"/>
              </a:rPr>
              <a:t>Sonmiani</a:t>
            </a:r>
            <a:r>
              <a:rPr lang="en-US" smtClean="0"/>
              <a:t> and </a:t>
            </a:r>
            <a:r>
              <a:rPr lang="en-US" smtClean="0">
                <a:hlinkClick r:id="rId6" tooltip="Jiwani"/>
              </a:rPr>
              <a:t>Jiwani</a:t>
            </a:r>
            <a:r>
              <a:rPr lang="en-US" smtClean="0"/>
              <a:t>. These and Indus River Delta support </a:t>
            </a:r>
            <a:r>
              <a:rPr lang="en-US" smtClean="0">
                <a:hlinkClick r:id="rId7" tooltip="Mangrove"/>
              </a:rPr>
              <a:t>mangrove</a:t>
            </a:r>
            <a:r>
              <a:rPr lang="en-US" smtClean="0"/>
              <a:t> forestry, mainly of species </a:t>
            </a:r>
            <a:r>
              <a:rPr lang="en-US" i="1" smtClean="0">
                <a:hlinkClick r:id="rId8" tooltip="Avicennia marina"/>
              </a:rPr>
              <a:t>Avicennia marina</a:t>
            </a:r>
            <a:r>
              <a:rPr lang="en-US" smtClean="0"/>
              <a:t>.</a:t>
            </a:r>
          </a:p>
        </p:txBody>
      </p:sp>
      <p:pic>
        <p:nvPicPr>
          <p:cNvPr id="21508" name="Picture 4" descr="F:\aaaa\e8312e8f5fbe954d2fa5ed5c5aeb8f4f--tropical-plants-skin-blister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3810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Conti…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Many of these endemic species are found in the mountain regions of northern Pakistan, particularly in the Chitral and Kashmir districts, and in northern Baluchistan. </a:t>
            </a:r>
          </a:p>
          <a:p>
            <a:r>
              <a:rPr lang="en-US" smtClean="0"/>
              <a:t>However, these regions are particularly poorly known and likely to be sources of considerable numbers of new and possibly endemic species (Chaudhri 1977, Frodin 1984).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Conservation status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8229600" cy="5135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Conservation status of various endangered species in the area  was determined according to recent (2011) IUCN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Critically Endangered (CR),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Endangered (EN), and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Vulnerable (VU).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Criteria according to IUCN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80% decline = CR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50% decline = EN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20% decline = VU</a:t>
            </a:r>
            <a:endParaRPr lang="en-US" sz="2800" smtClean="0"/>
          </a:p>
        </p:txBody>
      </p:sp>
      <p:pic>
        <p:nvPicPr>
          <p:cNvPr id="23556" name="Picture 2" descr="C:\Users\Ishtiaq Hussain\Desktop\fl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68900"/>
            <a:ext cx="91440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1" dirty="0" smtClean="0"/>
              <a:t>Conservation status of fifty-three (53) medicinal and other plant species was evaluated during the studies in (</a:t>
            </a:r>
            <a:r>
              <a:rPr lang="en-GB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Mansehra</a:t>
            </a:r>
            <a:r>
              <a:rPr lang="en-US" sz="2800" b="1" dirty="0" smtClean="0"/>
              <a:t> KPK). </a:t>
            </a:r>
          </a:p>
          <a:p>
            <a:pPr eaLnBrk="1" hangingPunct="1">
              <a:defRPr/>
            </a:pPr>
            <a:endParaRPr lang="en-US" sz="2800" b="1" dirty="0" smtClean="0"/>
          </a:p>
          <a:p>
            <a:pPr eaLnBrk="1" hangingPunct="1">
              <a:defRPr/>
            </a:pPr>
            <a:r>
              <a:rPr lang="en-US" sz="2800" b="1" dirty="0" smtClean="0"/>
              <a:t>Among 53 species 20 Endangered, 16 species Critically Endangered and 16 species were found Vulnerable</a:t>
            </a:r>
          </a:p>
          <a:p>
            <a:pPr eaLnBrk="1" hangingPunct="1">
              <a:defRPr/>
            </a:pPr>
            <a:endParaRPr lang="en-US" sz="3600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355" y="1773238"/>
            <a:ext cx="3468290" cy="4624387"/>
          </a:xfrm>
          <a:noFill/>
        </p:spPr>
      </p:pic>
      <p:sp>
        <p:nvSpPr>
          <p:cNvPr id="25602" name="Rectangle 9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749925" y="1600200"/>
            <a:ext cx="3394075" cy="4525963"/>
          </a:xfrm>
          <a:noFill/>
        </p:spPr>
      </p:pic>
      <p:sp>
        <p:nvSpPr>
          <p:cNvPr id="25605" name="Rectangle 12"/>
          <p:cNvSpPr>
            <a:spLocks noChangeArrowheads="1"/>
          </p:cNvSpPr>
          <p:nvPr/>
        </p:nvSpPr>
        <p:spPr bwMode="auto">
          <a:xfrm>
            <a:off x="5181600" y="9144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chemeClr val="tx2"/>
                </a:solidFill>
              </a:rPr>
              <a:t>Valeriana wallichii</a:t>
            </a:r>
          </a:p>
        </p:txBody>
      </p:sp>
      <p:sp>
        <p:nvSpPr>
          <p:cNvPr id="25606" name="Rectangle 13"/>
          <p:cNvSpPr>
            <a:spLocks noChangeArrowheads="1"/>
          </p:cNvSpPr>
          <p:nvPr/>
        </p:nvSpPr>
        <p:spPr bwMode="auto">
          <a:xfrm>
            <a:off x="990600" y="914400"/>
            <a:ext cx="2519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tx2"/>
                </a:solidFill>
              </a:rPr>
              <a:t>Podophyllum emodii</a:t>
            </a:r>
            <a:r>
              <a:rPr lang="en-US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5607" name="Rectangle 14"/>
          <p:cNvSpPr>
            <a:spLocks noChangeArrowheads="1"/>
          </p:cNvSpPr>
          <p:nvPr/>
        </p:nvSpPr>
        <p:spPr bwMode="auto">
          <a:xfrm>
            <a:off x="1219200" y="228600"/>
            <a:ext cx="6838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</a:rPr>
              <a:t>Endangered Species of KPK Lesser Himalaya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1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76400"/>
            <a:ext cx="4038600" cy="3721100"/>
          </a:xfrm>
          <a:noFill/>
          <a:ln>
            <a:solidFill>
              <a:srgbClr val="0000FF"/>
            </a:solidFill>
          </a:ln>
        </p:spPr>
      </p:pic>
      <p:pic>
        <p:nvPicPr>
          <p:cNvPr id="26627" name="Picture 7" descr="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1676400"/>
            <a:ext cx="4038600" cy="3721100"/>
          </a:xfrm>
          <a:noFill/>
          <a:ln>
            <a:solidFill>
              <a:srgbClr val="0000FF"/>
            </a:solidFill>
          </a:ln>
        </p:spPr>
      </p:pic>
      <p:sp>
        <p:nvSpPr>
          <p:cNvPr id="26628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800" smtClean="0"/>
              <a:t>Endangered Species cont..</a:t>
            </a:r>
            <a:br>
              <a:rPr lang="en-US" sz="2800" smtClean="0"/>
            </a:br>
            <a:r>
              <a:rPr lang="en-US" sz="2800" i="1" smtClean="0"/>
              <a:t>Pyrus paschia                      Pistacia integramia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889000"/>
          </a:xfrm>
        </p:spPr>
        <p:txBody>
          <a:bodyPr/>
          <a:lstStyle/>
          <a:p>
            <a:pPr eaLnBrk="1" hangingPunct="1"/>
            <a:r>
              <a:rPr lang="en-US" sz="3200" b="1" smtClean="0"/>
              <a:t>List of Medicinal plants</a:t>
            </a:r>
          </a:p>
        </p:txBody>
      </p:sp>
      <p:graphicFrame>
        <p:nvGraphicFramePr>
          <p:cNvPr id="36925" name="Group 61"/>
          <p:cNvGraphicFramePr>
            <a:graphicFrameLocks noGrp="1"/>
          </p:cNvGraphicFramePr>
          <p:nvPr>
            <p:ph idx="4294967295"/>
          </p:nvPr>
        </p:nvGraphicFramePr>
        <p:xfrm>
          <a:off x="0" y="990600"/>
          <a:ext cx="9144000" cy="5867402"/>
        </p:xfrm>
        <a:graphic>
          <a:graphicData uri="http://schemas.openxmlformats.org/drawingml/2006/table">
            <a:tbl>
              <a:tblPr/>
              <a:tblGrid>
                <a:gridCol w="845890"/>
                <a:gridCol w="2964110"/>
                <a:gridCol w="3048000"/>
                <a:gridCol w="2286000"/>
              </a:tblGrid>
              <a:tr h="568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S.No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Botanical Name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Local Name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Family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8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Acacia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modesta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Phulai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Mimosaceae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568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Acacia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nilotica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Kikar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Mimosaceae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753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Ajuga bracteosa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Kori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booti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Lamiaceae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Labiateae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568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Albizia lebbeck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Siris, Sirin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Mimosaceae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568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Acorus calamus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325" algn="ctr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WarchBb--	−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Araceae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56984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Aconitum heterophyllum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Patris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Ranunculaceae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568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Achillea millefolium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Birangesif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Asteraceae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568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Anagallis arvensis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Primulaceae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5680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Aloe barbadensis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Kanvar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Liliaceae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48" name="Group 60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847458"/>
                <a:gridCol w="2962542"/>
                <a:gridCol w="3048000"/>
                <a:gridCol w="2286000"/>
              </a:tblGrid>
              <a:tr h="453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S.No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Botanical Name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Local Name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Family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879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Argemone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mexicana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Sian kanta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Papvaraceae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4539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Abutilon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indicum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Kangi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Malvaceae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022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Althaea officinalis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Gul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-e-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Khera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Malvaceae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8879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Asparagus racemosus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Shahghandal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Liliaceae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8879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Asphodelus tenuifolius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Piazi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Liliaceae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8879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Aesculus indica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Bankhor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Hippocastanaceae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8879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Artemisia vulgaris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Duck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Asteraceae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Compositae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4539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Arisaema flavum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Surganda /Sanp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Araceae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4539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73050" algn="l"/>
                        </a:tabLst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Atropa acuminata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Cheela Lubur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Solanaceae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889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Times New Roman" pitchFamily="18" charset="0"/>
              </a:rPr>
              <a:t>Endangered Flora</a:t>
            </a:r>
            <a:endParaRPr lang="en-US" smtClean="0"/>
          </a:p>
        </p:txBody>
      </p:sp>
      <p:graphicFrame>
        <p:nvGraphicFramePr>
          <p:cNvPr id="38972" name="Group 60"/>
          <p:cNvGraphicFramePr>
            <a:graphicFrameLocks noGrp="1"/>
          </p:cNvGraphicFramePr>
          <p:nvPr>
            <p:ph idx="4294967295"/>
          </p:nvPr>
        </p:nvGraphicFramePr>
        <p:xfrm>
          <a:off x="0" y="990600"/>
          <a:ext cx="9144000" cy="5867401"/>
        </p:xfrm>
        <a:graphic>
          <a:graphicData uri="http://schemas.openxmlformats.org/drawingml/2006/table">
            <a:tbl>
              <a:tblPr/>
              <a:tblGrid>
                <a:gridCol w="4362276"/>
                <a:gridCol w="2097248"/>
                <a:gridCol w="1426128"/>
                <a:gridCol w="1258348"/>
              </a:tblGrid>
              <a:tr h="568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Botanical Name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8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Abelia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triflora</a:t>
                      </a: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568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Acer caesium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752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Achillea millefolium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568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Actaea spicata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568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Andranchne cordifolia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568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Anemone falconeri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568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Anemone obtusiloba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568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Anemone tetrasepala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568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Anemone vitifolia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96" name="Group 60"/>
          <p:cNvGraphicFramePr>
            <a:graphicFrameLocks noGrp="1"/>
          </p:cNvGraphicFramePr>
          <p:nvPr/>
        </p:nvGraphicFramePr>
        <p:xfrm>
          <a:off x="0" y="0"/>
          <a:ext cx="9143998" cy="6857999"/>
        </p:xfrm>
        <a:graphic>
          <a:graphicData uri="http://schemas.openxmlformats.org/drawingml/2006/table">
            <a:tbl>
              <a:tblPr/>
              <a:tblGrid>
                <a:gridCol w="4362275"/>
                <a:gridCol w="2097247"/>
                <a:gridCol w="1426128"/>
                <a:gridCol w="1258348"/>
              </a:tblGrid>
              <a:tr h="66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Botanical Name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6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Ainsliaea aptera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6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Aristolochia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punjabensis</a:t>
                      </a: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880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Atropa acuminata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6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Betula utilis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6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Botrychium lunaria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6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Celtis australis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6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Colchicum luteum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6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Corydalis govaniana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6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Corydalis stewartii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4578" name="Picture 2" descr="C:\Users\Ammara Ahsa\Documents\My Bluetooth\biodiversity-in-pakistan-24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21" name="Group 61"/>
          <p:cNvGraphicFramePr>
            <a:graphicFrameLocks noGrp="1"/>
          </p:cNvGraphicFramePr>
          <p:nvPr/>
        </p:nvGraphicFramePr>
        <p:xfrm>
          <a:off x="0" y="0"/>
          <a:ext cx="9143998" cy="6700841"/>
        </p:xfrm>
        <a:graphic>
          <a:graphicData uri="http://schemas.openxmlformats.org/drawingml/2006/table">
            <a:tbl>
              <a:tblPr/>
              <a:tblGrid>
                <a:gridCol w="4362275"/>
                <a:gridCol w="2097247"/>
                <a:gridCol w="1426128"/>
                <a:gridCol w="1258348"/>
              </a:tblGrid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Botanical Name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Cotoneaster </a:t>
                      </a:r>
                      <a:r>
                        <a:rPr kumimoji="0" lang="en-US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microphyllus</a:t>
                      </a: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Corylus colurna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860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Fraxinus  excelsior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Gentianoides kurroo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Geranium wallichianum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Hermium lanceum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Ilex excelsa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Impatiens scabrida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Incarvillea emodi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46" name="Group 62"/>
          <p:cNvGraphicFramePr>
            <a:graphicFrameLocks noGrp="1"/>
          </p:cNvGraphicFramePr>
          <p:nvPr/>
        </p:nvGraphicFramePr>
        <p:xfrm>
          <a:off x="0" y="0"/>
          <a:ext cx="9143998" cy="6646868"/>
        </p:xfrm>
        <a:graphic>
          <a:graphicData uri="http://schemas.openxmlformats.org/drawingml/2006/table">
            <a:tbl>
              <a:tblPr/>
              <a:tblGrid>
                <a:gridCol w="4362275"/>
                <a:gridCol w="2097247"/>
                <a:gridCol w="1426128"/>
                <a:gridCol w="1258348"/>
              </a:tblGrid>
              <a:tr h="649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Botanical Name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7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Lavetera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kashmirana</a:t>
                      </a: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9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Liparis rostrata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86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Mildella nitidula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9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Morchella esculenta (Mushroom)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49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Morina persica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9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Paeonia emodi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49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Pecteilis gigantea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9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Pedicularis elephantoides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49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Phagnalon niveum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69" name="Group 61"/>
          <p:cNvGraphicFramePr>
            <a:graphicFrameLocks noGrp="1"/>
          </p:cNvGraphicFramePr>
          <p:nvPr/>
        </p:nvGraphicFramePr>
        <p:xfrm>
          <a:off x="76200" y="0"/>
          <a:ext cx="9067799" cy="6700841"/>
        </p:xfrm>
        <a:graphic>
          <a:graphicData uri="http://schemas.openxmlformats.org/drawingml/2006/table">
            <a:tbl>
              <a:tblPr/>
              <a:tblGrid>
                <a:gridCol w="4286076"/>
                <a:gridCol w="2097247"/>
                <a:gridCol w="1426128"/>
                <a:gridCol w="1258348"/>
              </a:tblGrid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Botanical Name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CEN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Podophyllum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hexandrum</a:t>
                      </a: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Potentilla sericophylla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860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Primula denticulata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Prunus cornuta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Pyrus pashia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Salix flabellaris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Saussurea albescens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Saussurea fastuosa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648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Skimmia laureola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Chart" r:id="rId3" imgW="4019550" imgH="3048000" progId="Excel.Sheet.8">
              <p:embed/>
            </p:oleObj>
          </a:graphicData>
        </a:graphic>
      </p:graphicFrame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Threatened or endangered Plant species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Nasir (1991) conservatively estimated that 580-650 plant species (c. 12% of the flora) are threatened or endangered,</a:t>
            </a:r>
          </a:p>
          <a:p>
            <a:r>
              <a:rPr lang="en-US" smtClean="0"/>
              <a:t>The environmental impact of this huge human population and the very long history of human occupation of the Indus Valley (home to a highly developed urban civilization at least 5,000 years ago) present special challenges. 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Issues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Urbanization and infrastructure development</a:t>
            </a:r>
          </a:p>
          <a:p>
            <a:pPr eaLnBrk="1" hangingPunct="1"/>
            <a:r>
              <a:rPr lang="en-US" smtClean="0"/>
              <a:t>Poverty and low literacy</a:t>
            </a:r>
          </a:p>
          <a:p>
            <a:pPr eaLnBrk="1" hangingPunct="1"/>
            <a:r>
              <a:rPr lang="en-US" smtClean="0"/>
              <a:t>Enhanced dependence on natural resources</a:t>
            </a:r>
          </a:p>
          <a:p>
            <a:pPr eaLnBrk="1" hangingPunct="1"/>
            <a:r>
              <a:rPr lang="en-US" smtClean="0"/>
              <a:t>Legal and administrative issues</a:t>
            </a:r>
          </a:p>
          <a:p>
            <a:pPr eaLnBrk="1" hangingPunct="1"/>
            <a:r>
              <a:rPr lang="en-US" smtClean="0"/>
              <a:t>Lacking co-ordination between institutions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Issues 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Regional strategy in mountain areas is lacking</a:t>
            </a:r>
          </a:p>
          <a:p>
            <a:pPr eaLnBrk="1" hangingPunct="1"/>
            <a:r>
              <a:rPr lang="en-US" smtClean="0"/>
              <a:t>management gaps between institutions to mitigate climate change at local scale for Gilgit-Baltistan still lacking in basic research</a:t>
            </a:r>
          </a:p>
          <a:p>
            <a:pPr eaLnBrk="1" hangingPunct="1"/>
            <a:r>
              <a:rPr lang="en-US" smtClean="0"/>
              <a:t>snow reserves melting   and water requirements for agricultural purposes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Threats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>
                <a:cs typeface="Arial" pitchFamily="34" charset="0"/>
              </a:rPr>
              <a:t>Habitat destruction</a:t>
            </a:r>
          </a:p>
          <a:p>
            <a:pPr eaLnBrk="1" hangingPunct="1"/>
            <a:r>
              <a:rPr lang="en-US" sz="2800" smtClean="0">
                <a:cs typeface="Arial" pitchFamily="34" charset="0"/>
              </a:rPr>
              <a:t>Deforsetation </a:t>
            </a:r>
          </a:p>
          <a:p>
            <a:pPr eaLnBrk="1" hangingPunct="1"/>
            <a:r>
              <a:rPr lang="en-US" sz="2800" smtClean="0">
                <a:cs typeface="Arial" pitchFamily="34" charset="0"/>
              </a:rPr>
              <a:t>Pollution</a:t>
            </a:r>
          </a:p>
          <a:p>
            <a:pPr eaLnBrk="1" hangingPunct="1"/>
            <a:r>
              <a:rPr lang="en-US" sz="2800" smtClean="0">
                <a:cs typeface="Arial" pitchFamily="34" charset="0"/>
              </a:rPr>
              <a:t>Species Introductions</a:t>
            </a:r>
          </a:p>
          <a:p>
            <a:pPr eaLnBrk="1" hangingPunct="1"/>
            <a:r>
              <a:rPr lang="en-US" sz="2800" smtClean="0">
                <a:cs typeface="Arial" pitchFamily="34" charset="0"/>
              </a:rPr>
              <a:t>Global Climate Change</a:t>
            </a:r>
          </a:p>
          <a:p>
            <a:pPr eaLnBrk="1" hangingPunct="1"/>
            <a:r>
              <a:rPr lang="en-US" sz="2800" smtClean="0">
                <a:cs typeface="Arial" pitchFamily="34" charset="0"/>
              </a:rPr>
              <a:t>Over Exploitation and grazing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smtClean="0"/>
              <a:t>Grazing : Threats to flora in mountain areas of Pakistan</a:t>
            </a:r>
          </a:p>
        </p:txBody>
      </p:sp>
      <p:pic>
        <p:nvPicPr>
          <p:cNvPr id="38915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t="8018" r="9435" b="16510"/>
          <a:stretch>
            <a:fillRect/>
          </a:stretch>
        </p:blipFill>
        <p:spPr>
          <a:xfrm>
            <a:off x="0" y="2476500"/>
            <a:ext cx="3733800" cy="2781300"/>
          </a:xfrm>
        </p:spPr>
      </p:pic>
      <p:pic>
        <p:nvPicPr>
          <p:cNvPr id="389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2352675"/>
            <a:ext cx="4038600" cy="30210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en-US" sz="2800" b="1" dirty="0" smtClean="0"/>
              <a:t>Microorganisms play a role in conservation and restoration biology of higher organisms.</a:t>
            </a:r>
          </a:p>
          <a:p>
            <a:pPr algn="just">
              <a:lnSpc>
                <a:spcPct val="90000"/>
              </a:lnSpc>
              <a:defRPr/>
            </a:pPr>
            <a:endParaRPr lang="en-US" sz="2800" b="1" dirty="0" smtClean="0"/>
          </a:p>
          <a:p>
            <a:pPr algn="just">
              <a:lnSpc>
                <a:spcPct val="90000"/>
              </a:lnSpc>
              <a:defRPr/>
            </a:pPr>
            <a:r>
              <a:rPr lang="en-US" sz="2800" b="1" dirty="0" smtClean="0"/>
              <a:t>Need to understand the mechanism of microbial action, an inventory of diversity maintenance of reference culture and ways to exploit them beneficially</a:t>
            </a:r>
          </a:p>
          <a:p>
            <a:pPr algn="just">
              <a:lnSpc>
                <a:spcPct val="90000"/>
              </a:lnSpc>
              <a:defRPr/>
            </a:pPr>
            <a:endParaRPr lang="en-US" sz="2800" b="1" dirty="0" smtClean="0"/>
          </a:p>
          <a:p>
            <a:pPr algn="just">
              <a:lnSpc>
                <a:spcPct val="90000"/>
              </a:lnSpc>
              <a:defRPr/>
            </a:pPr>
            <a:r>
              <a:rPr lang="en-US" sz="2800" b="1" dirty="0" smtClean="0"/>
              <a:t>Floral biodiversity and microorganisms conservation have positive impact on climate change and sustainable national resource of any country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just">
              <a:lnSpc>
                <a:spcPct val="90000"/>
              </a:lnSpc>
              <a:defRPr/>
            </a:pPr>
            <a:endParaRPr 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5602" name="Picture 2" descr="C:\Users\Ammara Ahsa\Documents\My Bluetooth\biodiversity-in-pakistan-25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b="1" smtClean="0"/>
              <a:t>Intellectual property rights of the communities concerned having indigenous traditional knowledge, must be protected.</a:t>
            </a:r>
          </a:p>
          <a:p>
            <a:pPr lvl="1" eaLnBrk="1" hangingPunct="1">
              <a:buFont typeface="Wingdings" pitchFamily="2" charset="2"/>
              <a:buChar char="§"/>
            </a:pPr>
            <a:endParaRPr lang="en-US" b="1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en-US" b="1" smtClean="0"/>
              <a:t>Involve local communities in benefit sharing and cost of the programmes to be implemented.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228600"/>
            <a:ext cx="8001000" cy="1295400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600" dirty="0" smtClean="0">
                <a:solidFill>
                  <a:srgbClr val="0000FF"/>
                </a:solidFill>
              </a:rPr>
              <a:t>THREATS TO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600" dirty="0" smtClean="0">
                <a:solidFill>
                  <a:srgbClr val="0000FF"/>
                </a:solidFill>
              </a:rPr>
              <a:t>BIODIVERSITY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600" dirty="0" smtClean="0"/>
              <a:t>                   </a:t>
            </a:r>
          </a:p>
        </p:txBody>
      </p:sp>
      <p:pic>
        <p:nvPicPr>
          <p:cNvPr id="3075" name="Picture 4" descr="biodivers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47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1447800" y="6537325"/>
            <a:ext cx="723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Source: orgs.unca.edu/tulula/images/biodiversity.jpg</a:t>
            </a:r>
            <a:br>
              <a:rPr lang="en-US" b="1"/>
            </a:b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382000" cy="6248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Factors determining degree of diversity/ Threats:</a:t>
            </a:r>
          </a:p>
          <a:p>
            <a:pPr algn="just"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Habitat stress</a:t>
            </a:r>
          </a:p>
          <a:p>
            <a:pPr algn="just"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Geographical isolation</a:t>
            </a:r>
          </a:p>
          <a:p>
            <a:pPr algn="just"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Dominance by one species</a:t>
            </a:r>
          </a:p>
          <a:p>
            <a:pPr algn="just"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Availability of ecological niches</a:t>
            </a:r>
          </a:p>
          <a:p>
            <a:pPr algn="just"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Edge effect</a:t>
            </a:r>
          </a:p>
          <a:p>
            <a:pPr algn="just"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Geological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-76200"/>
            <a:ext cx="8001000" cy="76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3400" smtClean="0"/>
          </a:p>
        </p:txBody>
      </p:sp>
      <p:graphicFrame>
        <p:nvGraphicFramePr>
          <p:cNvPr id="1026" name="Organization Chart 3"/>
          <p:cNvGraphicFramePr>
            <a:graphicFrameLocks/>
          </p:cNvGraphicFramePr>
          <p:nvPr>
            <p:ph type="dgm" idx="1"/>
          </p:nvPr>
        </p:nvGraphicFramePr>
        <p:xfrm>
          <a:off x="0" y="0"/>
          <a:ext cx="9144000" cy="6858000"/>
        </p:xfrm>
        <a:graphic>
          <a:graphicData uri="http://schemas.openxmlformats.org/drawingml/2006/compatibility">
            <com:legacyDrawing xmlns:com="http://schemas.openxmlformats.org/drawingml/2006/compatibility" spid="_x0000_s10649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-76200"/>
            <a:ext cx="8001000" cy="76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34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8577263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And at the base</a:t>
            </a:r>
          </a:p>
        </p:txBody>
      </p:sp>
      <p:pic>
        <p:nvPicPr>
          <p:cNvPr id="5124" name="Picture 4" descr="des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0" y="1676400"/>
            <a:ext cx="9144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</a:rPr>
              <a:t>Deforestation</a:t>
            </a:r>
          </a:p>
          <a:p>
            <a:r>
              <a:rPr lang="en-US" sz="4400" b="1">
                <a:solidFill>
                  <a:schemeClr val="accent2"/>
                </a:solidFill>
              </a:rPr>
              <a:t>Over-grazing</a:t>
            </a:r>
          </a:p>
          <a:p>
            <a:r>
              <a:rPr lang="en-US" sz="4400" b="1">
                <a:solidFill>
                  <a:schemeClr val="accent2"/>
                </a:solidFill>
              </a:rPr>
              <a:t>Desertification of Ecosystem</a:t>
            </a:r>
          </a:p>
          <a:p>
            <a:endParaRPr lang="en-US" sz="4400" b="1">
              <a:solidFill>
                <a:schemeClr val="accent2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257800" y="6491288"/>
            <a:ext cx="3813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Source: www.mccullagh.org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030A0"/>
                </a:solidFill>
              </a:rPr>
              <a:t>HIPPO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7030A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 Habitat (Loss, Destruction, degradation, transformation, conversion)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I </a:t>
            </a:r>
            <a:r>
              <a:rPr lang="en-US" dirty="0" smtClean="0"/>
              <a:t>Invasive, Exotic, Alien, Foreign Species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 </a:t>
            </a:r>
            <a:r>
              <a:rPr lang="en-US" dirty="0" err="1" smtClean="0"/>
              <a:t>Popuplation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 pollution Soil, air, water, Noise, Thermal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 Over exploitation, Harvesting, Grazing,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  </a:t>
            </a:r>
            <a:r>
              <a:rPr lang="en-US" dirty="0" err="1" smtClean="0"/>
              <a:t>Draf</a:t>
            </a:r>
            <a:r>
              <a:rPr lang="en-US" dirty="0" smtClean="0"/>
              <a:t> ting, </a:t>
            </a:r>
            <a:r>
              <a:rPr lang="en-US" dirty="0" err="1" smtClean="0"/>
              <a:t>Neting</a:t>
            </a:r>
            <a:r>
              <a:rPr lang="en-US" dirty="0" smtClean="0"/>
              <a:t>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609600"/>
            <a:ext cx="8001000" cy="8350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Five mass extinctions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b="1" smtClean="0"/>
              <a:t>End Ordovician (~445 Ma)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600" b="1" smtClean="0"/>
          </a:p>
          <a:p>
            <a:pPr eaLnBrk="1" hangingPunct="1">
              <a:lnSpc>
                <a:spcPct val="90000"/>
              </a:lnSpc>
            </a:pPr>
            <a:r>
              <a:rPr lang="en-US" sz="2600" b="1" smtClean="0"/>
              <a:t>Late Devonian (~365 Ma)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600" b="1" smtClean="0"/>
          </a:p>
          <a:p>
            <a:pPr eaLnBrk="1" hangingPunct="1">
              <a:lnSpc>
                <a:spcPct val="90000"/>
              </a:lnSpc>
            </a:pPr>
            <a:r>
              <a:rPr lang="en-US" sz="2600" b="1" smtClean="0"/>
              <a:t>End Permian (~250 Ma)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600" b="1" smtClean="0"/>
              <a:t> 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1" smtClean="0"/>
              <a:t>End Triassic (~210 Ma)</a:t>
            </a:r>
          </a:p>
          <a:p>
            <a:pPr eaLnBrk="1" hangingPunct="1">
              <a:lnSpc>
                <a:spcPct val="90000"/>
              </a:lnSpc>
            </a:pPr>
            <a:endParaRPr lang="en-US" sz="2600" b="1" smtClean="0"/>
          </a:p>
          <a:p>
            <a:pPr eaLnBrk="1" hangingPunct="1">
              <a:lnSpc>
                <a:spcPct val="90000"/>
              </a:lnSpc>
            </a:pPr>
            <a:r>
              <a:rPr lang="en-US" sz="2600" b="1" smtClean="0"/>
              <a:t>End Cretaceous (65 Ma)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574675" y="0"/>
            <a:ext cx="8001000" cy="304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340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9144000" cy="6477000"/>
            <a:chOff x="0" y="0"/>
            <a:chExt cx="5760" cy="4320"/>
          </a:xfrm>
        </p:grpSpPr>
        <p:pic>
          <p:nvPicPr>
            <p:cNvPr id="8200" name="Picture 4" descr="drough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2976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1" name="Picture 5" descr="2006011101401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6" y="0"/>
              <a:ext cx="2784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-76200" y="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chemeClr val="accent2"/>
                </a:solidFill>
              </a:rPr>
              <a:t>Why farmers commit</a:t>
            </a:r>
            <a:r>
              <a:rPr lang="en-US" sz="3200" b="1">
                <a:solidFill>
                  <a:schemeClr val="accent2"/>
                </a:solidFill>
              </a:rPr>
              <a:t> Suicide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6003925" y="36131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4800600" y="6491288"/>
            <a:ext cx="434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www.thehindubusinessline.com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911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Benefits/ Economic Role of Biodiversity 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Food:</a:t>
            </a:r>
            <a:r>
              <a:rPr lang="en-US" smtClean="0"/>
              <a:t> Crop Biodiversity or agrobiodiversity.</a:t>
            </a:r>
          </a:p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Goods:</a:t>
            </a:r>
            <a:r>
              <a:rPr lang="en-US" smtClean="0"/>
              <a:t> Various things like timber,paper,medicines.</a:t>
            </a:r>
          </a:p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Recreation:</a:t>
            </a:r>
            <a:r>
              <a:rPr lang="en-US" smtClean="0"/>
              <a:t> Wildlife tourism, trekking nature photography,birdwatching.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7975"/>
            <a:ext cx="8001000" cy="758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Scientific Role of Biodiversity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Genetic resources:</a:t>
            </a:r>
            <a:r>
              <a:rPr lang="en-US" smtClean="0"/>
              <a:t>Biotechnology and genetic enginnering use the genes of organisms to make new crops and medicines.</a:t>
            </a:r>
          </a:p>
          <a:p>
            <a:pPr eaLnBrk="1" hangingPunct="1"/>
            <a:r>
              <a:rPr lang="en-US" smtClean="0"/>
              <a:t>Each species can give scientist some clue as to how life evolved and will continue to evolve.</a:t>
            </a:r>
          </a:p>
          <a:p>
            <a:pPr eaLnBrk="1" hangingPunct="1"/>
            <a:endParaRPr lang="en-US" smtClean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-990600" y="4616450"/>
            <a:ext cx="11261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243</TotalTime>
  <Words>1854</Words>
  <Application>Microsoft Office PowerPoint</Application>
  <PresentationFormat>On-screen Show (4:3)</PresentationFormat>
  <Paragraphs>503</Paragraphs>
  <Slides>110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2" baseType="lpstr">
      <vt:lpstr>Module</vt:lpstr>
      <vt:lpstr>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Biodiversity Of  Pakistan</vt:lpstr>
      <vt:lpstr>Geography of Pakistan</vt:lpstr>
      <vt:lpstr>Slide 54</vt:lpstr>
      <vt:lpstr>Climate change </vt:lpstr>
      <vt:lpstr>Slide 56</vt:lpstr>
      <vt:lpstr>Slide 57</vt:lpstr>
      <vt:lpstr>Flora of Pakistan</vt:lpstr>
      <vt:lpstr>Slide 59</vt:lpstr>
      <vt:lpstr>Overview of Biodiversity Medicinal herbs and wild plants</vt:lpstr>
      <vt:lpstr>Major Agro-ecological Zones of Pakistan</vt:lpstr>
      <vt:lpstr> Endemic plants</vt:lpstr>
      <vt:lpstr>Overview of Biodiversity Fruit plants</vt:lpstr>
      <vt:lpstr>Northern highlands and valleys </vt:lpstr>
      <vt:lpstr>Conti…</vt:lpstr>
      <vt:lpstr>Slide 66</vt:lpstr>
      <vt:lpstr>Eastern plains and deserts</vt:lpstr>
      <vt:lpstr>Conti…</vt:lpstr>
      <vt:lpstr>Wetlands and coastal regions</vt:lpstr>
      <vt:lpstr>Conti…</vt:lpstr>
      <vt:lpstr>Conti…</vt:lpstr>
      <vt:lpstr>Conservation status</vt:lpstr>
      <vt:lpstr>Slide 73</vt:lpstr>
      <vt:lpstr>Slide 74</vt:lpstr>
      <vt:lpstr>Endangered Species cont.. Pyrus paschia                      Pistacia integramia</vt:lpstr>
      <vt:lpstr>List of Medicinal plants</vt:lpstr>
      <vt:lpstr>Slide 77</vt:lpstr>
      <vt:lpstr>Endangered Flora</vt:lpstr>
      <vt:lpstr>Slide 79</vt:lpstr>
      <vt:lpstr>Slide 80</vt:lpstr>
      <vt:lpstr>Slide 81</vt:lpstr>
      <vt:lpstr>Slide 82</vt:lpstr>
      <vt:lpstr>Slide 83</vt:lpstr>
      <vt:lpstr>Threatened or endangered Plant species</vt:lpstr>
      <vt:lpstr>Issues</vt:lpstr>
      <vt:lpstr>Issues </vt:lpstr>
      <vt:lpstr>Threats </vt:lpstr>
      <vt:lpstr>Grazing : Threats to flora in mountain areas of Pakistan</vt:lpstr>
      <vt:lpstr>Slide 89</vt:lpstr>
      <vt:lpstr>Slide 90</vt:lpstr>
      <vt:lpstr>Slide 91</vt:lpstr>
      <vt:lpstr>Slide 92</vt:lpstr>
      <vt:lpstr>Slide 93</vt:lpstr>
      <vt:lpstr>Slide 94</vt:lpstr>
      <vt:lpstr>HIPPO</vt:lpstr>
      <vt:lpstr>Five mass extinctions</vt:lpstr>
      <vt:lpstr>Slide 97</vt:lpstr>
      <vt:lpstr>Benefits/ Economic Role of Biodiversity .</vt:lpstr>
      <vt:lpstr>Scientific Role of Biodiversity </vt:lpstr>
      <vt:lpstr>Causes of Biodiversity losses</vt:lpstr>
      <vt:lpstr>Habitat and Degradation</vt:lpstr>
      <vt:lpstr>Threats to Reefs</vt:lpstr>
      <vt:lpstr>Threatened Tropical Forests</vt:lpstr>
      <vt:lpstr>Habitat fragmentation</vt:lpstr>
      <vt:lpstr>The Root Causes of Biodiversity Loss</vt:lpstr>
      <vt:lpstr>Other causes of decline</vt:lpstr>
      <vt:lpstr>BIODIVERSITY IN SUB-CONTINENT</vt:lpstr>
      <vt:lpstr>Comparative statement of recorded number of animal species in Sub-continent and the World </vt:lpstr>
      <vt:lpstr>IS THE BIODIVERSITY OF SUB-CONTINENT UNDER THREAT?</vt:lpstr>
      <vt:lpstr>Impact of loss of Biodiversity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Ammara Ahsa</dc:creator>
  <cp:lastModifiedBy>Chemistry</cp:lastModifiedBy>
  <cp:revision>51</cp:revision>
  <dcterms:created xsi:type="dcterms:W3CDTF">2018-01-19T21:37:33Z</dcterms:created>
  <dcterms:modified xsi:type="dcterms:W3CDTF">2020-10-28T10:51:34Z</dcterms:modified>
</cp:coreProperties>
</file>