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44E"/>
    <a:srgbClr val="084B66"/>
    <a:srgbClr val="091B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D4FF-8A91-49FF-A6F6-CC67AF01D8D2}"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AD4FF-8A91-49FF-A6F6-CC67AF01D8D2}"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AD4FF-8A91-49FF-A6F6-CC67AF01D8D2}"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AD4FF-8A91-49FF-A6F6-CC67AF01D8D2}"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D4FF-8A91-49FF-A6F6-CC67AF01D8D2}"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D344E"/>
            </a:gs>
            <a:gs pos="26000">
              <a:srgbClr val="084B66"/>
            </a:gs>
            <a:gs pos="70000">
              <a:srgbClr val="2D344E"/>
            </a:gs>
            <a:gs pos="100000">
              <a:srgbClr val="2D344E"/>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D4FF-8A91-49FF-A6F6-CC67AF01D8D2}" type="datetimeFigureOut">
              <a:rPr lang="en-US" smtClean="0"/>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BCE8-E60B-4A9B-B230-5EE855ACFB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chemeClr val="bg1"/>
                </a:solidFill>
              </a:rPr>
              <a:t>Printmaking</a:t>
            </a:r>
            <a:endParaRPr lang="en-US" sz="8800" b="1" dirty="0">
              <a:solidFill>
                <a:schemeClr val="bg1"/>
              </a:solidFill>
            </a:endParaRPr>
          </a:p>
        </p:txBody>
      </p:sp>
      <p:pic>
        <p:nvPicPr>
          <p:cNvPr id="102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685800" y="2111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chemeClr val="tx1"/>
                </a:solidFill>
                <a:effectLst/>
                <a:uLnTx/>
                <a:uFillTx/>
                <a:latin typeface="+mj-lt"/>
                <a:ea typeface="+mj-ea"/>
                <a:cs typeface="+mj-cs"/>
              </a:rPr>
              <a:t>Printmaking</a:t>
            </a:r>
          </a:p>
        </p:txBody>
      </p:sp>
      <p:sp>
        <p:nvSpPr>
          <p:cNvPr id="6" name="Rectangle 5"/>
          <p:cNvSpPr/>
          <p:nvPr/>
        </p:nvSpPr>
        <p:spPr>
          <a:xfrm>
            <a:off x="-228600" y="5599044"/>
            <a:ext cx="937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5486400"/>
            <a:ext cx="6400800" cy="1752600"/>
          </a:xfrm>
        </p:spPr>
        <p:txBody>
          <a:bodyPr>
            <a:normAutofit/>
          </a:bodyPr>
          <a:lstStyle/>
          <a:p>
            <a:r>
              <a:rPr lang="en-US" sz="4800" dirty="0" smtClean="0">
                <a:solidFill>
                  <a:schemeClr val="bg1"/>
                </a:solidFill>
              </a:rPr>
              <a:t>Week 1</a:t>
            </a:r>
            <a:endParaRPr lang="en-US" sz="4800" dirty="0">
              <a:solidFill>
                <a:schemeClr val="bg1"/>
              </a:solidFill>
            </a:endParaRPr>
          </a:p>
        </p:txBody>
      </p:sp>
      <p:sp>
        <p:nvSpPr>
          <p:cNvPr id="7" name="TextBox 6"/>
          <p:cNvSpPr txBox="1"/>
          <p:nvPr/>
        </p:nvSpPr>
        <p:spPr>
          <a:xfrm>
            <a:off x="7315200" y="6400800"/>
            <a:ext cx="1789272" cy="461665"/>
          </a:xfrm>
          <a:prstGeom prst="rect">
            <a:avLst/>
          </a:prstGeom>
          <a:noFill/>
        </p:spPr>
        <p:txBody>
          <a:bodyPr wrap="none" rtlCol="0">
            <a:spAutoFit/>
          </a:bodyPr>
          <a:lstStyle/>
          <a:p>
            <a:r>
              <a:rPr lang="en-US" sz="2400" dirty="0" smtClean="0">
                <a:solidFill>
                  <a:schemeClr val="bg1"/>
                </a:solidFill>
              </a:rPr>
              <a:t>Shahid </a:t>
            </a:r>
            <a:r>
              <a:rPr lang="en-US" sz="2400" dirty="0" err="1" smtClean="0">
                <a:solidFill>
                  <a:schemeClr val="bg1"/>
                </a:solidFill>
              </a:rPr>
              <a:t>Malik</a:t>
            </a:r>
            <a:endParaRPr lang="en-US" sz="2400" dirty="0">
              <a:solidFill>
                <a:schemeClr val="bg1"/>
              </a:solidFill>
            </a:endParaRPr>
          </a:p>
        </p:txBody>
      </p:sp>
      <p:sp>
        <p:nvSpPr>
          <p:cNvPr id="8" name="TextBox 7"/>
          <p:cNvSpPr txBox="1"/>
          <p:nvPr/>
        </p:nvSpPr>
        <p:spPr>
          <a:xfrm>
            <a:off x="3090871" y="3810000"/>
            <a:ext cx="2776529" cy="707886"/>
          </a:xfrm>
          <a:prstGeom prst="rect">
            <a:avLst/>
          </a:prstGeom>
          <a:noFill/>
        </p:spPr>
        <p:txBody>
          <a:bodyPr wrap="none" rtlCol="0">
            <a:spAutoFit/>
          </a:bodyPr>
          <a:lstStyle/>
          <a:p>
            <a:r>
              <a:rPr lang="en-US" sz="4000" dirty="0" smtClean="0">
                <a:ln cap="rnd">
                  <a:solidFill>
                    <a:schemeClr val="tx1"/>
                  </a:solidFill>
                </a:ln>
                <a:solidFill>
                  <a:schemeClr val="bg1"/>
                </a:solidFill>
              </a:rPr>
              <a:t>Introduction</a:t>
            </a:r>
            <a:endParaRPr lang="en-US" sz="4000" dirty="0">
              <a:ln cap="rnd">
                <a:solidFill>
                  <a:schemeClr val="tx1"/>
                </a:solidFill>
              </a:ln>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4525963"/>
          </a:xfrm>
        </p:spPr>
        <p:txBody>
          <a:bodyPr/>
          <a:lstStyle/>
          <a:p>
            <a:r>
              <a:rPr lang="en-US" b="1" dirty="0">
                <a:solidFill>
                  <a:schemeClr val="bg1"/>
                </a:solidFill>
              </a:rPr>
              <a:t>Printmaking</a:t>
            </a:r>
            <a:r>
              <a:rPr lang="en-US" dirty="0">
                <a:solidFill>
                  <a:schemeClr val="bg1"/>
                </a:solidFill>
              </a:rPr>
              <a:t> originated in China after paper was invented around AD 105. Relief </a:t>
            </a:r>
            <a:r>
              <a:rPr lang="en-US" b="1" dirty="0">
                <a:solidFill>
                  <a:schemeClr val="bg1"/>
                </a:solidFill>
              </a:rPr>
              <a:t>printing</a:t>
            </a:r>
            <a:r>
              <a:rPr lang="en-US" dirty="0">
                <a:solidFill>
                  <a:schemeClr val="bg1"/>
                </a:solidFill>
              </a:rPr>
              <a:t> appeared in Europe in the 15th Century, when the process of papermaking was imported from the East. Stone rubbing predates any form of woodcut.</a:t>
            </a: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57400" y="5029200"/>
            <a:ext cx="7086600" cy="4525963"/>
          </a:xfrm>
        </p:spPr>
        <p:txBody>
          <a:bodyPr>
            <a:normAutofit/>
          </a:bodyPr>
          <a:lstStyle/>
          <a:p>
            <a:pPr algn="justLow">
              <a:buNone/>
            </a:pPr>
            <a:r>
              <a:rPr lang="en-US" sz="2400" dirty="0" smtClean="0">
                <a:solidFill>
                  <a:schemeClr val="bg1"/>
                </a:solidFill>
              </a:rPr>
              <a:t>     The early type of prints were just simple impressions of palm and hands after dipping them in a color. These were discovered on the walls of caves which  were excavated throughout the Europe.</a:t>
            </a:r>
            <a:endParaRPr lang="en-US" sz="2400"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shahid\Desktop\800px-SantaCruz-CuevaManos-P2210651b.jpg"/>
          <p:cNvPicPr>
            <a:picLocks noChangeAspect="1" noChangeArrowheads="1"/>
          </p:cNvPicPr>
          <p:nvPr/>
        </p:nvPicPr>
        <p:blipFill>
          <a:blip r:embed="rId3"/>
          <a:srcRect/>
          <a:stretch>
            <a:fillRect/>
          </a:stretch>
        </p:blipFill>
        <p:spPr bwMode="auto">
          <a:xfrm>
            <a:off x="2514600" y="0"/>
            <a:ext cx="6629400" cy="4972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5486400" cy="4525963"/>
          </a:xfrm>
        </p:spPr>
        <p:txBody>
          <a:bodyPr>
            <a:normAutofit fontScale="85000" lnSpcReduction="20000"/>
          </a:bodyPr>
          <a:lstStyle/>
          <a:p>
            <a:pPr algn="just">
              <a:buNone/>
            </a:pPr>
            <a:r>
              <a:rPr lang="en-US" dirty="0" smtClean="0">
                <a:solidFill>
                  <a:schemeClr val="bg1"/>
                </a:solidFill>
              </a:rPr>
              <a:t>    Earlier Chinese prints were taken for spreading religious manuscripts. For this purpose reference was carved in a stone slab. A sheet of paper was then placed on the stone slab and any coal or pigment was rubbed on the paper. The whole surface got dark color except the carved portion. This procedure was carried out to get a large number of prints of the uniform quality and measures in short period of time.</a:t>
            </a:r>
            <a:endParaRPr lang="en-US" dirty="0">
              <a:solidFill>
                <a:schemeClr val="bg1"/>
              </a:solidFill>
            </a:endParaRPr>
          </a:p>
        </p:txBody>
      </p:sp>
      <p:pic>
        <p:nvPicPr>
          <p:cNvPr id="4" name="Picture 3" descr="C:\Users\shahid\Downloads\download.png"/>
          <p:cNvPicPr>
            <a:picLocks noChangeAspect="1" noChangeArrowheads="1"/>
          </p:cNvPicPr>
          <p:nvPr/>
        </p:nvPicPr>
        <p:blipFill>
          <a:blip r:embed="rId2"/>
          <a:srcRect l="41805" t="4800" r="41726" b="5600"/>
          <a:stretch>
            <a:fillRect/>
          </a:stretch>
        </p:blipFill>
        <p:spPr bwMode="auto">
          <a:xfrm>
            <a:off x="5959929" y="0"/>
            <a:ext cx="3184071" cy="6858000"/>
          </a:xfrm>
          <a:prstGeom prst="rect">
            <a:avLst/>
          </a:prstGeom>
          <a:noFill/>
        </p:spPr>
      </p:pic>
      <p:pic>
        <p:nvPicPr>
          <p:cNvPr id="5" name="Picture 2" descr="C:\Users\shahid\Desktop\Su_-_Sargodha_University.jpg"/>
          <p:cNvPicPr>
            <a:picLocks noChangeAspect="1" noChangeArrowheads="1"/>
          </p:cNvPicPr>
          <p:nvPr/>
        </p:nvPicPr>
        <p:blipFill>
          <a:blip r:embed="rId3"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5562600"/>
            <a:ext cx="7010400" cy="1447800"/>
          </a:xfrm>
        </p:spPr>
        <p:txBody>
          <a:bodyPr>
            <a:normAutofit fontScale="55000" lnSpcReduction="20000"/>
          </a:bodyPr>
          <a:lstStyle/>
          <a:p>
            <a:pPr algn="just">
              <a:buNone/>
            </a:pPr>
            <a:r>
              <a:rPr lang="en-US" dirty="0" smtClean="0">
                <a:solidFill>
                  <a:schemeClr val="bg1"/>
                </a:solidFill>
              </a:rPr>
              <a:t>      Later on wood took the place of stone because it was easy to carve out. However now the technique was reversed. Now the negative space was carved out and the reference was left behind. Now pigment was applied on the positive space and paper was pressed on it to get a print. This technique is called woodcut and still is practiced.</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shahid\Desktop\8498078_orig.jpg"/>
          <p:cNvPicPr>
            <a:picLocks noChangeAspect="1" noChangeArrowheads="1"/>
          </p:cNvPicPr>
          <p:nvPr/>
        </p:nvPicPr>
        <p:blipFill>
          <a:blip r:embed="rId3"/>
          <a:srcRect/>
          <a:stretch>
            <a:fillRect/>
          </a:stretch>
        </p:blipFill>
        <p:spPr bwMode="auto">
          <a:xfrm>
            <a:off x="2438400" y="0"/>
            <a:ext cx="6705600" cy="558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noAutofit/>
          </a:bodyPr>
          <a:lstStyle/>
          <a:p>
            <a:pPr algn="just"/>
            <a:r>
              <a:rPr lang="en-US" sz="2800" dirty="0" smtClean="0">
                <a:solidFill>
                  <a:schemeClr val="bg1"/>
                </a:solidFill>
              </a:rPr>
              <a:t>The simplest form of prints is rubbing against uneven surface. It may be variety of subjects and sometimes gives really interesting output</a:t>
            </a:r>
            <a:endParaRPr lang="en-US" sz="2800" dirty="0">
              <a:solidFill>
                <a:schemeClr val="bg1"/>
              </a:solidFill>
            </a:endParaRPr>
          </a:p>
        </p:txBody>
      </p:sp>
      <p:sp>
        <p:nvSpPr>
          <p:cNvPr id="3" name="Content Placeholder 2"/>
          <p:cNvSpPr>
            <a:spLocks noGrp="1"/>
          </p:cNvSpPr>
          <p:nvPr>
            <p:ph idx="1"/>
          </p:nvPr>
        </p:nvSpPr>
        <p:spPr/>
        <p:txBody>
          <a:bodyPr/>
          <a:lstStyle/>
          <a:p>
            <a:endParaRPr lang="en-US" dirty="0"/>
          </a:p>
        </p:txBody>
      </p:sp>
      <p:pic>
        <p:nvPicPr>
          <p:cNvPr id="4103" name="Picture 7" descr="C:\Users\shahid\Desktop\36579-maple2bbark2brubbing.jpg"/>
          <p:cNvPicPr>
            <a:picLocks noChangeAspect="1" noChangeArrowheads="1"/>
          </p:cNvPicPr>
          <p:nvPr/>
        </p:nvPicPr>
        <p:blipFill>
          <a:blip r:embed="rId2"/>
          <a:srcRect/>
          <a:stretch>
            <a:fillRect/>
          </a:stretch>
        </p:blipFill>
        <p:spPr bwMode="auto">
          <a:xfrm>
            <a:off x="4848225" y="0"/>
            <a:ext cx="4295775" cy="5686425"/>
          </a:xfrm>
          <a:prstGeom prst="rect">
            <a:avLst/>
          </a:prstGeom>
          <a:noFill/>
        </p:spPr>
      </p:pic>
      <p:pic>
        <p:nvPicPr>
          <p:cNvPr id="4104" name="Picture 8" descr="C:\Users\shahid\Desktop\be85dbd48f1b6a3cb1e1b4916f4de46c.jpg"/>
          <p:cNvPicPr>
            <a:picLocks noChangeAspect="1" noChangeArrowheads="1"/>
          </p:cNvPicPr>
          <p:nvPr/>
        </p:nvPicPr>
        <p:blipFill>
          <a:blip r:embed="rId3"/>
          <a:srcRect/>
          <a:stretch>
            <a:fillRect/>
          </a:stretch>
        </p:blipFill>
        <p:spPr bwMode="auto">
          <a:xfrm>
            <a:off x="-381000" y="2133600"/>
            <a:ext cx="4185345" cy="3276600"/>
          </a:xfrm>
          <a:prstGeom prst="rect">
            <a:avLst/>
          </a:prstGeom>
          <a:noFill/>
        </p:spPr>
      </p:pic>
      <p:pic>
        <p:nvPicPr>
          <p:cNvPr id="4099" name="Picture 3" descr="C:\Users\shahid\Desktop\images.jpg"/>
          <p:cNvPicPr>
            <a:picLocks noChangeAspect="1" noChangeArrowheads="1"/>
          </p:cNvPicPr>
          <p:nvPr/>
        </p:nvPicPr>
        <p:blipFill>
          <a:blip r:embed="rId4"/>
          <a:srcRect/>
          <a:stretch>
            <a:fillRect/>
          </a:stretch>
        </p:blipFill>
        <p:spPr bwMode="auto">
          <a:xfrm>
            <a:off x="2971800" y="533400"/>
            <a:ext cx="2619375" cy="1743075"/>
          </a:xfrm>
          <a:prstGeom prst="rect">
            <a:avLst/>
          </a:prstGeom>
          <a:noFill/>
        </p:spPr>
      </p:pic>
      <p:pic>
        <p:nvPicPr>
          <p:cNvPr id="4100" name="Picture 4" descr="C:\Users\shahid\Desktop\writing_indentation_clue.png"/>
          <p:cNvPicPr>
            <a:picLocks noChangeAspect="1" noChangeArrowheads="1"/>
          </p:cNvPicPr>
          <p:nvPr/>
        </p:nvPicPr>
        <p:blipFill>
          <a:blip r:embed="rId5"/>
          <a:srcRect/>
          <a:stretch>
            <a:fillRect/>
          </a:stretch>
        </p:blipFill>
        <p:spPr bwMode="auto">
          <a:xfrm>
            <a:off x="2514600" y="2209800"/>
            <a:ext cx="3333750" cy="2171700"/>
          </a:xfrm>
          <a:prstGeom prst="rect">
            <a:avLst/>
          </a:prstGeom>
          <a:noFill/>
        </p:spPr>
      </p:pic>
      <p:pic>
        <p:nvPicPr>
          <p:cNvPr id="11" name="Picture 2" descr="C:\Users\shahid\Desktop\Su_-_Sargodha_University.jpg"/>
          <p:cNvPicPr>
            <a:picLocks noChangeAspect="1" noChangeArrowheads="1"/>
          </p:cNvPicPr>
          <p:nvPr/>
        </p:nvPicPr>
        <p:blipFill>
          <a:blip r:embed="rId6"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6" descr="C:\Users\shahid\Desktop\c0ebb5e8a98ac2d759b20d38ec41d36c.jpg"/>
          <p:cNvPicPr>
            <a:picLocks noChangeAspect="1" noChangeArrowheads="1"/>
          </p:cNvPicPr>
          <p:nvPr/>
        </p:nvPicPr>
        <p:blipFill>
          <a:blip r:embed="rId2"/>
          <a:srcRect/>
          <a:stretch>
            <a:fillRect/>
          </a:stretch>
        </p:blipFill>
        <p:spPr bwMode="auto">
          <a:xfrm>
            <a:off x="4940300" y="552450"/>
            <a:ext cx="4203700" cy="6305550"/>
          </a:xfrm>
          <a:prstGeom prst="rect">
            <a:avLst/>
          </a:prstGeom>
          <a:noFill/>
        </p:spPr>
      </p:pic>
      <p:pic>
        <p:nvPicPr>
          <p:cNvPr id="4" name="Picture 5" descr="C:\Users\shahid\Desktop\image-asset.jpeg"/>
          <p:cNvPicPr>
            <a:picLocks noChangeAspect="1" noChangeArrowheads="1"/>
          </p:cNvPicPr>
          <p:nvPr/>
        </p:nvPicPr>
        <p:blipFill>
          <a:blip r:embed="rId3"/>
          <a:srcRect/>
          <a:stretch>
            <a:fillRect/>
          </a:stretch>
        </p:blipFill>
        <p:spPr bwMode="auto">
          <a:xfrm>
            <a:off x="0" y="2743200"/>
            <a:ext cx="5359400" cy="3574720"/>
          </a:xfrm>
          <a:prstGeom prst="rect">
            <a:avLst/>
          </a:prstGeom>
          <a:noFill/>
        </p:spPr>
      </p:pic>
      <p:pic>
        <p:nvPicPr>
          <p:cNvPr id="6" name="Picture 2" descr="C:\Users\shahid\Desktop\Su_-_Sargodha_University.jpg"/>
          <p:cNvPicPr>
            <a:picLocks noChangeAspect="1" noChangeArrowheads="1"/>
          </p:cNvPicPr>
          <p:nvPr/>
        </p:nvPicPr>
        <p:blipFill>
          <a:blip r:embed="rId4"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213</Words>
  <Application>Microsoft Office PowerPoint</Application>
  <PresentationFormat>On-screen Show (4:3)</PresentationFormat>
  <Paragraphs>10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Printmaking</vt:lpstr>
      <vt:lpstr>Slide 2</vt:lpstr>
      <vt:lpstr>Slide 3</vt:lpstr>
      <vt:lpstr>Slide 4</vt:lpstr>
      <vt:lpstr>Slide 5</vt:lpstr>
      <vt:lpstr>The simplest form of prints is rubbing against uneven surface. It may be variety of subjects and sometimes gives really interesting output</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shahid</dc:creator>
  <cp:lastModifiedBy>shahid</cp:lastModifiedBy>
  <cp:revision>11</cp:revision>
  <dcterms:created xsi:type="dcterms:W3CDTF">2020-05-03T04:47:42Z</dcterms:created>
  <dcterms:modified xsi:type="dcterms:W3CDTF">2020-05-03T06:24:40Z</dcterms:modified>
</cp:coreProperties>
</file>