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2" r:id="rId6"/>
    <p:sldId id="278" r:id="rId7"/>
    <p:sldId id="267" r:id="rId8"/>
    <p:sldId id="261" r:id="rId9"/>
    <p:sldId id="264" r:id="rId10"/>
    <p:sldId id="265" r:id="rId11"/>
    <p:sldId id="266" r:id="rId12"/>
    <p:sldId id="268" r:id="rId13"/>
    <p:sldId id="274" r:id="rId14"/>
    <p:sldId id="273" r:id="rId15"/>
    <p:sldId id="275" r:id="rId16"/>
    <p:sldId id="276" r:id="rId17"/>
    <p:sldId id="277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26BD11-DD7A-4090-B4AF-10EFFD227FB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E2F9DF6-DC6A-4ADF-A883-ACCC15BE01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 to Develop a </a:t>
            </a:r>
            <a:br>
              <a:rPr lang="en-US" sz="4400" dirty="0" smtClean="0"/>
            </a:br>
            <a:r>
              <a:rPr lang="en-US" sz="4400" dirty="0" smtClean="0"/>
              <a:t>Research Title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01677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working title</a:t>
            </a:r>
          </a:p>
          <a:p>
            <a:endParaRPr lang="en-US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trike="sngStrike" dirty="0"/>
              <a:t>The study is an </a:t>
            </a:r>
            <a:r>
              <a:rPr lang="en-US" dirty="0"/>
              <a:t>acoustic analysis of vowels of </a:t>
            </a:r>
            <a:r>
              <a:rPr lang="en-US" dirty="0" err="1"/>
              <a:t>PakE</a:t>
            </a:r>
            <a:r>
              <a:rPr lang="en-US" dirty="0"/>
              <a:t> </a:t>
            </a:r>
            <a:r>
              <a:rPr lang="en-US" strike="sngStrike" dirty="0"/>
              <a:t>as spoken by Punjabi speakers</a:t>
            </a:r>
            <a:r>
              <a:rPr lang="en-US" dirty="0"/>
              <a:t> using PRAAT to </a:t>
            </a:r>
            <a:r>
              <a:rPr lang="en-US" dirty="0" err="1"/>
              <a:t>analyse</a:t>
            </a:r>
            <a:r>
              <a:rPr lang="en-US" dirty="0"/>
              <a:t> </a:t>
            </a:r>
            <a:r>
              <a:rPr lang="en-US" strike="sngStrike" dirty="0"/>
              <a:t>whether the </a:t>
            </a:r>
            <a:r>
              <a:rPr lang="en-US" dirty="0"/>
              <a:t>vowel phonemes </a:t>
            </a:r>
            <a:r>
              <a:rPr lang="en-US" strike="sngStrike" dirty="0"/>
              <a:t>are different from </a:t>
            </a:r>
            <a:r>
              <a:rPr lang="en-US" strike="sngStrike" dirty="0" smtClean="0"/>
              <a:t>BSE </a:t>
            </a:r>
            <a:r>
              <a:rPr lang="en-US" strike="sngStrike" dirty="0" smtClean="0"/>
              <a:t>resulting </a:t>
            </a:r>
            <a:r>
              <a:rPr lang="en-US" strike="sngStrike" dirty="0"/>
              <a:t>it as an independent variety of English.</a:t>
            </a:r>
            <a:endParaRPr lang="en-US" strike="sngStrike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Acoustic Analysis of Vowels of </a:t>
            </a:r>
            <a:r>
              <a:rPr lang="en-US" dirty="0" err="1" smtClean="0"/>
              <a:t>PakE</a:t>
            </a:r>
            <a:r>
              <a:rPr lang="en-US" dirty="0" smtClean="0"/>
              <a:t> using PRAAT to </a:t>
            </a:r>
            <a:r>
              <a:rPr lang="en-US" dirty="0" err="1" smtClean="0"/>
              <a:t>analyse</a:t>
            </a:r>
            <a:r>
              <a:rPr lang="en-US" dirty="0" smtClean="0"/>
              <a:t> Vowel Phonemes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36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 unnecessary words to create a final title</a:t>
            </a:r>
          </a:p>
          <a:p>
            <a:endParaRPr lang="en-US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Acoustic Analysis of Vowels of </a:t>
            </a:r>
            <a:r>
              <a:rPr lang="en-US" dirty="0" err="1"/>
              <a:t>PakE</a:t>
            </a:r>
            <a:r>
              <a:rPr lang="en-US" dirty="0"/>
              <a:t> </a:t>
            </a:r>
            <a:r>
              <a:rPr lang="en-US" strike="sngStrike" dirty="0"/>
              <a:t>using PRAAT to </a:t>
            </a:r>
            <a:r>
              <a:rPr lang="en-US" strike="sngStrike" dirty="0" err="1"/>
              <a:t>analyse</a:t>
            </a:r>
            <a:r>
              <a:rPr lang="en-US" strike="sngStrike" dirty="0"/>
              <a:t> Vowel Phonemes</a:t>
            </a:r>
          </a:p>
          <a:p>
            <a:endParaRPr lang="en-US" dirty="0" smtClean="0"/>
          </a:p>
          <a:p>
            <a:r>
              <a:rPr lang="en-US" dirty="0" smtClean="0"/>
              <a:t>Acoustic Analysis of Vowels of </a:t>
            </a:r>
            <a:r>
              <a:rPr lang="en-US" dirty="0" err="1" smtClean="0"/>
              <a:t>PakE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5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638800"/>
          </a:xfrm>
        </p:spPr>
        <p:txBody>
          <a:bodyPr>
            <a:normAutofit/>
          </a:bodyPr>
          <a:lstStyle/>
          <a:p>
            <a:r>
              <a:rPr lang="en-US" b="1" dirty="0" smtClean="0"/>
              <a:t>Step 1</a:t>
            </a:r>
          </a:p>
          <a:p>
            <a:r>
              <a:rPr lang="en-US" sz="2600" dirty="0"/>
              <a:t>Ask yourself basic questions about research</a:t>
            </a:r>
          </a:p>
          <a:p>
            <a:r>
              <a:rPr lang="en-US" sz="2400" dirty="0"/>
              <a:t>What is my paper about?</a:t>
            </a:r>
          </a:p>
          <a:p>
            <a:pPr lvl="1"/>
            <a:r>
              <a:rPr lang="en-US" sz="2000" dirty="0">
                <a:latin typeface="Lucida Bright" pitchFamily="18" charset="0"/>
                <a:cs typeface="Arial" pitchFamily="34" charset="0"/>
              </a:rPr>
              <a:t>The study aims at highlighting the social dogma of derogatory representation of </a:t>
            </a:r>
            <a:r>
              <a:rPr lang="en-US" sz="2000" dirty="0" smtClean="0">
                <a:latin typeface="Lucida Bright" pitchFamily="18" charset="0"/>
                <a:cs typeface="Arial" pitchFamily="34" charset="0"/>
              </a:rPr>
              <a:t>women </a:t>
            </a:r>
            <a:r>
              <a:rPr lang="en-US" sz="2000" dirty="0">
                <a:latin typeface="Lucida Bright" pitchFamily="18" charset="0"/>
                <a:cs typeface="Arial" pitchFamily="34" charset="0"/>
              </a:rPr>
              <a:t>on Pakistani </a:t>
            </a:r>
            <a:r>
              <a:rPr lang="en-US" sz="2000" dirty="0" smtClean="0">
                <a:latin typeface="Lucida Bright" pitchFamily="18" charset="0"/>
                <a:cs typeface="Arial" pitchFamily="34" charset="0"/>
              </a:rPr>
              <a:t>media.</a:t>
            </a:r>
            <a:endParaRPr lang="en-US" sz="2000" dirty="0">
              <a:latin typeface="Lucida Bright" pitchFamily="18" charset="0"/>
              <a:cs typeface="Arial" pitchFamily="34" charset="0"/>
            </a:endParaRPr>
          </a:p>
          <a:p>
            <a:r>
              <a:rPr lang="en-US" sz="2400" dirty="0"/>
              <a:t>What techniques/designs do I use?</a:t>
            </a:r>
          </a:p>
          <a:p>
            <a:pPr lvl="1"/>
            <a:r>
              <a:rPr lang="en-US" sz="2000" dirty="0" smtClean="0"/>
              <a:t>It is a multimodal analysis.</a:t>
            </a:r>
            <a:endParaRPr lang="en-US" sz="2000" dirty="0"/>
          </a:p>
          <a:p>
            <a:r>
              <a:rPr lang="en-US" sz="2400" dirty="0"/>
              <a:t>Who / what do the paper study?</a:t>
            </a:r>
          </a:p>
          <a:p>
            <a:pPr lvl="1"/>
            <a:r>
              <a:rPr lang="en-US" sz="2000" dirty="0"/>
              <a:t>It studies </a:t>
            </a:r>
            <a:r>
              <a:rPr lang="en-US" sz="2000" dirty="0" smtClean="0"/>
              <a:t>50 TV ads aired on Pakistani TV Channels.</a:t>
            </a:r>
            <a:endParaRPr lang="en-US" sz="2000" dirty="0"/>
          </a:p>
          <a:p>
            <a:r>
              <a:rPr lang="en-US" sz="2600" dirty="0"/>
              <a:t> </a:t>
            </a:r>
            <a:r>
              <a:rPr lang="en-US" sz="2400" dirty="0"/>
              <a:t>What are the (probable) results?</a:t>
            </a:r>
          </a:p>
          <a:p>
            <a:pPr lvl="1"/>
            <a:r>
              <a:rPr lang="en-US" sz="2000" dirty="0">
                <a:latin typeface="Lucida Bright" pitchFamily="18" charset="0"/>
              </a:rPr>
              <a:t>I</a:t>
            </a:r>
            <a:r>
              <a:rPr lang="en-US" sz="2000" dirty="0" smtClean="0">
                <a:latin typeface="Lucida Bright" pitchFamily="18" charset="0"/>
              </a:rPr>
              <a:t>t </a:t>
            </a:r>
            <a:r>
              <a:rPr lang="en-US" sz="2000" dirty="0">
                <a:latin typeface="Lucida Bright" pitchFamily="18" charset="0"/>
              </a:rPr>
              <a:t>may be </a:t>
            </a:r>
            <a:r>
              <a:rPr lang="en-US" sz="2000" dirty="0" smtClean="0">
                <a:latin typeface="Lucida Bright" pitchFamily="18" charset="0"/>
              </a:rPr>
              <a:t>concluded that </a:t>
            </a:r>
            <a:r>
              <a:rPr lang="en-US" sz="2000" dirty="0" smtClean="0">
                <a:latin typeface="Lucida Bright" pitchFamily="18" charset="0"/>
              </a:rPr>
              <a:t>woman </a:t>
            </a:r>
            <a:r>
              <a:rPr lang="en-US" sz="2000" dirty="0">
                <a:latin typeface="Lucida Bright" pitchFamily="18" charset="0"/>
              </a:rPr>
              <a:t>has been presented and portrayed as an  object of beauty and persuasion strategy for selling products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Example 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4781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86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my paper about?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study aims at highlighting the social dogma of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derogatory representation of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women on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Pakistani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What techniques/designs do I use?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a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multimodal analysis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Who / what do the paper study?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studies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TV ads aired on Pakistani TV Channels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What are the (probable) results?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may be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concluded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that woman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has been presented and portrayed as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beauty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persuasion strategy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selling products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/>
              <a:t>Step </a:t>
            </a:r>
            <a:r>
              <a:rPr lang="en-US" sz="3200" dirty="0" smtClean="0"/>
              <a:t>2 - keywords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03493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46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derogatory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representation of females on Pakistani media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multimodal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TV ads aired on Pakistani TV Channels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object of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beauty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Persuasion strategy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997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keywords to create a sentence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study is a multimodal analysis of 50 TV ads aired on Pakistani TV Channels to show that derogatory representation of women prove that they are treated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only as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 object of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beauty and a persuasion strategy.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31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working title</a:t>
            </a:r>
          </a:p>
          <a:p>
            <a:r>
              <a:rPr lang="en-US" sz="2400" b="1" strike="sngStrik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strike="sngStrike" dirty="0">
                <a:latin typeface="Times New Roman" pitchFamily="18" charset="0"/>
                <a:cs typeface="Times New Roman" pitchFamily="18" charset="0"/>
              </a:rPr>
              <a:t>study is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multimodal analysis of </a:t>
            </a:r>
            <a:r>
              <a:rPr lang="en-US" sz="2400" b="1" strike="sngStrike" dirty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TV ads aired on Pakistani TV Channels to show </a:t>
            </a:r>
            <a:r>
              <a:rPr lang="en-US" sz="2400" b="1" strike="sngStrike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derogatory representation of women </a:t>
            </a:r>
            <a:r>
              <a:rPr lang="en-US" sz="2400" b="1" strike="sngStrike" dirty="0">
                <a:latin typeface="Times New Roman" pitchFamily="18" charset="0"/>
                <a:cs typeface="Times New Roman" pitchFamily="18" charset="0"/>
              </a:rPr>
              <a:t>prove that they are treated only as an object of </a:t>
            </a:r>
            <a:r>
              <a:rPr lang="en-US" sz="2400" b="1" strike="sngStrike" dirty="0" smtClean="0">
                <a:latin typeface="Times New Roman" pitchFamily="18" charset="0"/>
                <a:cs typeface="Times New Roman" pitchFamily="18" charset="0"/>
              </a:rPr>
              <a:t>beauty</a:t>
            </a:r>
            <a:r>
              <a:rPr lang="en-US" sz="2400" b="1" strike="sngStrik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trike="sngStrike" dirty="0" smtClean="0">
                <a:latin typeface="Times New Roman" pitchFamily="18" charset="0"/>
                <a:cs typeface="Times New Roman" pitchFamily="18" charset="0"/>
              </a:rPr>
              <a:t>and a persuasion strategy</a:t>
            </a:r>
            <a:endParaRPr lang="en-US" sz="2400" b="1" strike="sngStrike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Multimodal analysis of TV Ads aired on Pakistani TV Channels to show derogatory representation of women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81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 unnecessary words and rearrange / rephrase to create a final title</a:t>
            </a:r>
          </a:p>
          <a:p>
            <a:endParaRPr lang="en-US" dirty="0"/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Multimodal analysis of TV Ads aired on Pakistani TV Channels to show derogatory representation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women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Representation of Women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Pakistani TV Ads: a multimodal analysis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604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Ask yourself basic questions about research</a:t>
            </a:r>
          </a:p>
          <a:p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What </a:t>
            </a:r>
            <a:r>
              <a:rPr lang="en-US" sz="2400" dirty="0"/>
              <a:t>is my paper about?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What </a:t>
            </a:r>
            <a:r>
              <a:rPr lang="en-US" sz="2400" dirty="0"/>
              <a:t>techniques/designs do I use?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Who </a:t>
            </a:r>
            <a:r>
              <a:rPr lang="en-US" sz="2400" dirty="0"/>
              <a:t>/ what do the paper </a:t>
            </a:r>
            <a:r>
              <a:rPr lang="en-US" sz="2400" dirty="0" smtClean="0"/>
              <a:t>study?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What </a:t>
            </a:r>
            <a:r>
              <a:rPr lang="en-US" sz="2400" dirty="0"/>
              <a:t>are the (probable) results?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Practice UR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39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/>
          </a:bodyPr>
          <a:lstStyle/>
          <a:p>
            <a:r>
              <a:rPr lang="en-US" dirty="0"/>
              <a:t>When you are searching for a research study on a particular topic, you probably notice that articles with interesting, descriptive research titles draw you in. </a:t>
            </a: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contrast, research paper titles that are not descriptive are usually passed over, even though they may be good research papers with interesting contents.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shows the importance of coming up with a good research paper title when you are drafting your own manuscript.</a:t>
            </a:r>
          </a:p>
        </p:txBody>
      </p:sp>
    </p:spTree>
    <p:extLst>
      <p:ext uri="{BB962C8B-B14F-4D97-AF65-F5344CB8AC3E}">
        <p14:creationId xmlns:p14="http://schemas.microsoft.com/office/powerpoint/2010/main" val="1693906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/>
          <a:lstStyle/>
          <a:p>
            <a:r>
              <a:rPr lang="en-US" dirty="0" smtClean="0"/>
              <a:t>Making </a:t>
            </a:r>
            <a:r>
              <a:rPr lang="en-US" dirty="0"/>
              <a:t>a good title involves ensuring that the research title accomplishes four goals. </a:t>
            </a:r>
            <a:endParaRPr lang="en-US" dirty="0" smtClean="0"/>
          </a:p>
          <a:p>
            <a:pPr lvl="1"/>
            <a:r>
              <a:rPr lang="en-US" b="1" dirty="0" smtClean="0"/>
              <a:t>First</a:t>
            </a:r>
            <a:r>
              <a:rPr lang="en-US" dirty="0"/>
              <a:t>, a good title predicts the content of the research paper. </a:t>
            </a:r>
            <a:endParaRPr lang="en-US" dirty="0" smtClean="0"/>
          </a:p>
          <a:p>
            <a:pPr lvl="1"/>
            <a:r>
              <a:rPr lang="en-US" b="1" dirty="0" smtClean="0"/>
              <a:t>Second</a:t>
            </a:r>
            <a:r>
              <a:rPr lang="en-US" dirty="0"/>
              <a:t>, a good title should be interesting to the reader. </a:t>
            </a:r>
            <a:endParaRPr lang="en-US" dirty="0" smtClean="0"/>
          </a:p>
          <a:p>
            <a:pPr lvl="1"/>
            <a:r>
              <a:rPr lang="en-US" b="1" dirty="0" smtClean="0"/>
              <a:t>Third</a:t>
            </a:r>
            <a:r>
              <a:rPr lang="en-US" dirty="0"/>
              <a:t>, it should reflect the tone of the writing. </a:t>
            </a:r>
            <a:endParaRPr lang="en-US" dirty="0" smtClean="0"/>
          </a:p>
          <a:p>
            <a:pPr lvl="1"/>
            <a:r>
              <a:rPr lang="en-US" b="1" dirty="0" smtClean="0"/>
              <a:t>Fourth</a:t>
            </a:r>
            <a:r>
              <a:rPr lang="en-US" dirty="0" smtClean="0"/>
              <a:t> </a:t>
            </a:r>
            <a:r>
              <a:rPr lang="en-US" dirty="0"/>
              <a:t>and finally, it should contain important keywords that will make it easier to be located during a keyword search.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0" dirty="0">
                <a:effectLst/>
              </a:rPr>
              <a:t>Characteristics of a </a:t>
            </a:r>
            <a:r>
              <a:rPr lang="en-US" sz="3200" b="0" dirty="0" smtClean="0">
                <a:effectLst/>
              </a:rPr>
              <a:t>good </a:t>
            </a:r>
            <a:r>
              <a:rPr lang="en-US" sz="3200" b="0" dirty="0">
                <a:effectLst/>
              </a:rPr>
              <a:t>Research </a:t>
            </a:r>
            <a:r>
              <a:rPr lang="en-US" sz="3200" b="0" dirty="0" smtClean="0">
                <a:effectLst/>
              </a:rPr>
              <a:t>Title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6016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r>
              <a:rPr lang="en-US" dirty="0"/>
              <a:t>Make sure your research title describes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(</a:t>
            </a:r>
            <a:r>
              <a:rPr lang="en-US" dirty="0"/>
              <a:t>a) the topic,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(</a:t>
            </a:r>
            <a:r>
              <a:rPr lang="en-US" dirty="0"/>
              <a:t>b) the method,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(</a:t>
            </a:r>
            <a:r>
              <a:rPr lang="en-US" dirty="0"/>
              <a:t>c) the sample, and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(</a:t>
            </a:r>
            <a:r>
              <a:rPr lang="en-US" dirty="0"/>
              <a:t>d) the results of your </a:t>
            </a:r>
            <a:r>
              <a:rPr lang="en-US" dirty="0" smtClean="0"/>
              <a:t>study</a:t>
            </a:r>
          </a:p>
          <a:p>
            <a:r>
              <a:rPr lang="en-US" u="sng" dirty="0"/>
              <a:t>A good research paper title:</a:t>
            </a:r>
            <a:endParaRPr lang="en-US" dirty="0"/>
          </a:p>
          <a:p>
            <a:pPr lvl="1"/>
            <a:r>
              <a:rPr lang="en-US" dirty="0"/>
              <a:t>Condenses the paper’s content in a few words</a:t>
            </a:r>
          </a:p>
          <a:p>
            <a:pPr lvl="1"/>
            <a:r>
              <a:rPr lang="en-US" dirty="0"/>
              <a:t>Captures the readers’ attention</a:t>
            </a:r>
          </a:p>
          <a:p>
            <a:pPr lvl="1"/>
            <a:r>
              <a:rPr lang="en-US" dirty="0"/>
              <a:t>Differentiates the paper from other papers of the same subject area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>
                <a:effectLst/>
              </a:rPr>
              <a:t>Tips for Writing an Effective 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effectLst/>
              </a:rPr>
              <a:t>Research Paper / Thesis Title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687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Ask yourself basic questions about research</a:t>
            </a:r>
          </a:p>
          <a:p>
            <a:endParaRPr lang="en-US" sz="2400" dirty="0" smtClean="0"/>
          </a:p>
          <a:p>
            <a:r>
              <a:rPr lang="en-US" sz="2400" dirty="0" smtClean="0"/>
              <a:t>What is my paper about?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What techniques/designs do I use?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Who / what do the paper study?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 What are the (probable) results?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5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Ask yourself basic questions about research</a:t>
            </a:r>
          </a:p>
          <a:p>
            <a:endParaRPr lang="en-US" sz="2400" dirty="0" smtClean="0"/>
          </a:p>
          <a:p>
            <a:r>
              <a:rPr lang="en-US" sz="2400" dirty="0" smtClean="0"/>
              <a:t>What is my paper about?</a:t>
            </a:r>
          </a:p>
          <a:p>
            <a:pPr lvl="1"/>
            <a:r>
              <a:rPr lang="en-US" sz="2000" dirty="0" smtClean="0"/>
              <a:t>My paper explores whether vowels </a:t>
            </a:r>
            <a:r>
              <a:rPr lang="en-US" sz="2000" dirty="0" smtClean="0"/>
              <a:t>of </a:t>
            </a:r>
            <a:r>
              <a:rPr lang="en-US" sz="2000" dirty="0" smtClean="0"/>
              <a:t>Pakistani English (</a:t>
            </a:r>
            <a:r>
              <a:rPr lang="en-US" sz="2000" dirty="0" err="1" smtClean="0"/>
              <a:t>PakE</a:t>
            </a:r>
            <a:r>
              <a:rPr lang="en-US" sz="2000" dirty="0" smtClean="0"/>
              <a:t>) are same as those </a:t>
            </a:r>
            <a:r>
              <a:rPr lang="en-US" sz="2000" dirty="0" smtClean="0"/>
              <a:t>of</a:t>
            </a:r>
            <a:r>
              <a:rPr lang="en-US" sz="2000" dirty="0" smtClean="0"/>
              <a:t> </a:t>
            </a:r>
            <a:r>
              <a:rPr lang="en-US" sz="2000" dirty="0" smtClean="0"/>
              <a:t>British Standard English (BSE).</a:t>
            </a:r>
          </a:p>
          <a:p>
            <a:r>
              <a:rPr lang="en-US" sz="2400" dirty="0" smtClean="0"/>
              <a:t>What techniques/designs do I use?</a:t>
            </a:r>
          </a:p>
          <a:p>
            <a:pPr lvl="1"/>
            <a:r>
              <a:rPr lang="en-US" sz="2000" dirty="0" smtClean="0"/>
              <a:t>It is an acoustic analysis using PRAAT.</a:t>
            </a:r>
          </a:p>
          <a:p>
            <a:r>
              <a:rPr lang="en-US" sz="2400" dirty="0" smtClean="0"/>
              <a:t>Who / what do the paper study?</a:t>
            </a:r>
          </a:p>
          <a:p>
            <a:pPr lvl="1"/>
            <a:r>
              <a:rPr lang="en-US" sz="2000" dirty="0" smtClean="0"/>
              <a:t>It studies 200 Punjabi English speakers </a:t>
            </a:r>
            <a:r>
              <a:rPr lang="en-US" sz="2000" dirty="0" smtClean="0"/>
              <a:t>residing in </a:t>
            </a:r>
            <a:r>
              <a:rPr lang="en-US" sz="2000" dirty="0" smtClean="0"/>
              <a:t>Sargodha</a:t>
            </a:r>
          </a:p>
          <a:p>
            <a:r>
              <a:rPr lang="en-US" sz="2400" dirty="0" smtClean="0"/>
              <a:t> What are the (probable) results?</a:t>
            </a:r>
          </a:p>
          <a:p>
            <a:pPr lvl="1"/>
            <a:r>
              <a:rPr lang="en-US" sz="2000" dirty="0" smtClean="0"/>
              <a:t>Result (will) show that </a:t>
            </a:r>
            <a:r>
              <a:rPr lang="en-US" sz="2000" dirty="0" err="1" smtClean="0"/>
              <a:t>PakE</a:t>
            </a:r>
            <a:r>
              <a:rPr lang="en-US" sz="2000" dirty="0" smtClean="0"/>
              <a:t> has different set of vowel phonemes</a:t>
            </a:r>
            <a:r>
              <a:rPr lang="en-US" sz="2000" dirty="0"/>
              <a:t> proving that </a:t>
            </a:r>
            <a:r>
              <a:rPr lang="en-US" sz="2000" dirty="0" err="1"/>
              <a:t>PakE</a:t>
            </a:r>
            <a:r>
              <a:rPr lang="en-US" sz="2000" dirty="0"/>
              <a:t> is a different variety of English</a:t>
            </a:r>
            <a:r>
              <a:rPr lang="en-US" sz="2000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71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105400"/>
          </a:xfrm>
        </p:spPr>
        <p:txBody>
          <a:bodyPr>
            <a:normAutofit/>
          </a:bodyPr>
          <a:lstStyle/>
          <a:p>
            <a:r>
              <a:rPr lang="en-US" sz="2400" dirty="0"/>
              <a:t>List keywords based on your questions in step </a:t>
            </a:r>
            <a:r>
              <a:rPr lang="en-US" sz="2400" dirty="0" smtClean="0"/>
              <a:t>1</a:t>
            </a:r>
          </a:p>
          <a:p>
            <a:endParaRPr lang="en-US" sz="2400" dirty="0"/>
          </a:p>
          <a:p>
            <a:r>
              <a:rPr lang="en-US" sz="2400" dirty="0" smtClean="0"/>
              <a:t>What is my paper about?</a:t>
            </a:r>
          </a:p>
          <a:p>
            <a:pPr lvl="1"/>
            <a:r>
              <a:rPr lang="en-US" sz="2000" dirty="0" smtClean="0"/>
              <a:t>My paper explores whether </a:t>
            </a:r>
            <a:r>
              <a:rPr lang="en-US" sz="2000" b="1" dirty="0" smtClean="0">
                <a:solidFill>
                  <a:srgbClr val="FF0000"/>
                </a:solidFill>
              </a:rPr>
              <a:t>vowels</a:t>
            </a:r>
            <a:r>
              <a:rPr lang="en-US" sz="2000" dirty="0" smtClean="0"/>
              <a:t> </a:t>
            </a:r>
            <a:r>
              <a:rPr lang="en-US" sz="2000" dirty="0" smtClean="0"/>
              <a:t>of </a:t>
            </a:r>
            <a:r>
              <a:rPr lang="en-US" sz="2000" b="1" dirty="0" smtClean="0">
                <a:solidFill>
                  <a:srgbClr val="FF0000"/>
                </a:solidFill>
              </a:rPr>
              <a:t>Pakistani English</a:t>
            </a:r>
            <a:r>
              <a:rPr lang="en-US" sz="2000" b="1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PakE</a:t>
            </a:r>
            <a:r>
              <a:rPr lang="en-US" sz="2000" dirty="0" smtClean="0"/>
              <a:t>) are same as those </a:t>
            </a:r>
            <a:r>
              <a:rPr lang="en-US" sz="2000" dirty="0" smtClean="0"/>
              <a:t>of</a:t>
            </a:r>
            <a:r>
              <a:rPr lang="en-US" sz="2000" dirty="0" smtClean="0"/>
              <a:t> </a:t>
            </a:r>
            <a:r>
              <a:rPr lang="en-US" sz="2000" dirty="0" smtClean="0"/>
              <a:t>British Standard English (BSE).</a:t>
            </a:r>
          </a:p>
          <a:p>
            <a:r>
              <a:rPr lang="en-US" sz="2400" dirty="0" smtClean="0"/>
              <a:t>What techniques/designs do I use?</a:t>
            </a:r>
          </a:p>
          <a:p>
            <a:pPr lvl="1"/>
            <a:r>
              <a:rPr lang="en-US" sz="2000" dirty="0" smtClean="0"/>
              <a:t>It is an </a:t>
            </a:r>
            <a:r>
              <a:rPr lang="en-US" sz="2000" b="1" dirty="0" smtClean="0">
                <a:solidFill>
                  <a:srgbClr val="FF0000"/>
                </a:solidFill>
              </a:rPr>
              <a:t>acoustic analysis </a:t>
            </a:r>
            <a:r>
              <a:rPr lang="en-US" sz="2000" dirty="0" smtClean="0"/>
              <a:t>using </a:t>
            </a:r>
            <a:r>
              <a:rPr lang="en-US" sz="2000" b="1" dirty="0" smtClean="0">
                <a:solidFill>
                  <a:srgbClr val="FF0000"/>
                </a:solidFill>
              </a:rPr>
              <a:t>PRAAT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Who / what do the paper study?</a:t>
            </a:r>
          </a:p>
          <a:p>
            <a:pPr lvl="1"/>
            <a:r>
              <a:rPr lang="en-US" sz="2000" dirty="0" smtClean="0"/>
              <a:t>It studies 200 </a:t>
            </a:r>
            <a:r>
              <a:rPr lang="en-US" sz="2000" b="1" dirty="0" smtClean="0">
                <a:solidFill>
                  <a:srgbClr val="FF0000"/>
                </a:solidFill>
              </a:rPr>
              <a:t>Punjabi English speakers</a:t>
            </a:r>
            <a:r>
              <a:rPr lang="en-US" sz="2000" b="1" dirty="0" smtClean="0"/>
              <a:t> </a:t>
            </a:r>
            <a:r>
              <a:rPr lang="en-US" sz="2000" b="1" dirty="0" smtClean="0"/>
              <a:t>residing </a:t>
            </a:r>
            <a:r>
              <a:rPr lang="en-US" sz="2000" dirty="0" smtClean="0"/>
              <a:t>in </a:t>
            </a:r>
            <a:r>
              <a:rPr lang="en-US" sz="2000" dirty="0" smtClean="0"/>
              <a:t>Sargodha</a:t>
            </a:r>
          </a:p>
          <a:p>
            <a:r>
              <a:rPr lang="en-US" sz="2400" dirty="0" smtClean="0"/>
              <a:t> What are the (probable) results?</a:t>
            </a:r>
          </a:p>
          <a:p>
            <a:pPr lvl="1"/>
            <a:r>
              <a:rPr lang="en-US" sz="2000" dirty="0" smtClean="0"/>
              <a:t>Result (will) show that </a:t>
            </a:r>
            <a:r>
              <a:rPr lang="en-US" sz="2000" dirty="0" err="1" smtClean="0"/>
              <a:t>PakE</a:t>
            </a:r>
            <a:r>
              <a:rPr lang="en-US" sz="2000" dirty="0" smtClean="0"/>
              <a:t> has different set of vowel phonemes proving that </a:t>
            </a:r>
            <a:r>
              <a:rPr lang="en-US" sz="2000" dirty="0" err="1" smtClean="0"/>
              <a:t>PakE</a:t>
            </a:r>
            <a:r>
              <a:rPr lang="en-US" sz="2000" dirty="0" smtClean="0"/>
              <a:t> is a different </a:t>
            </a:r>
            <a:r>
              <a:rPr lang="en-US" sz="2000" b="1" dirty="0" smtClean="0">
                <a:solidFill>
                  <a:srgbClr val="FF0000"/>
                </a:solidFill>
              </a:rPr>
              <a:t>variety of English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27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keywords based on your questions in step 1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Vowels </a:t>
            </a:r>
          </a:p>
          <a:p>
            <a:pPr lvl="1"/>
            <a:r>
              <a:rPr lang="en-US" dirty="0" smtClean="0"/>
              <a:t>Pakistani English</a:t>
            </a:r>
          </a:p>
          <a:p>
            <a:pPr lvl="1"/>
            <a:r>
              <a:rPr lang="en-US" dirty="0" smtClean="0"/>
              <a:t>British Standard English</a:t>
            </a:r>
          </a:p>
          <a:p>
            <a:pPr lvl="1"/>
            <a:r>
              <a:rPr lang="en-US" dirty="0" smtClean="0"/>
              <a:t>Acoustic Analysis</a:t>
            </a:r>
          </a:p>
          <a:p>
            <a:pPr lvl="1"/>
            <a:r>
              <a:rPr lang="en-US" dirty="0" smtClean="0"/>
              <a:t>PRAAT</a:t>
            </a:r>
          </a:p>
          <a:p>
            <a:pPr lvl="1"/>
            <a:r>
              <a:rPr lang="en-US" dirty="0" smtClean="0"/>
              <a:t>Punjabi </a:t>
            </a:r>
            <a:r>
              <a:rPr lang="en-US" dirty="0" smtClean="0"/>
              <a:t>speakers</a:t>
            </a:r>
          </a:p>
          <a:p>
            <a:pPr lvl="1"/>
            <a:r>
              <a:rPr lang="en-US" dirty="0" smtClean="0"/>
              <a:t>Variety of English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442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keywords to create a sentence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 smtClean="0"/>
          </a:p>
          <a:p>
            <a:pPr marL="365760" lvl="1" indent="-256032">
              <a:lnSpc>
                <a:spcPct val="15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The </a:t>
            </a:r>
            <a:r>
              <a:rPr lang="en-US" dirty="0"/>
              <a:t>study is an acoustic analysis of vowels of </a:t>
            </a:r>
            <a:r>
              <a:rPr lang="en-US" dirty="0" err="1"/>
              <a:t>PakE</a:t>
            </a:r>
            <a:r>
              <a:rPr lang="en-US" dirty="0"/>
              <a:t> as spoken by Punjabi speakers using PRAAT to </a:t>
            </a:r>
            <a:r>
              <a:rPr lang="en-US" dirty="0" err="1"/>
              <a:t>analyse</a:t>
            </a:r>
            <a:r>
              <a:rPr lang="en-US" dirty="0"/>
              <a:t> whether the vowel phonemes are different from </a:t>
            </a:r>
            <a:r>
              <a:rPr lang="en-US" dirty="0" smtClean="0"/>
              <a:t>BSE resulting it as an independent variety of English.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80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466</TotalTime>
  <Words>950</Words>
  <Application>Microsoft Office PowerPoint</Application>
  <PresentationFormat>On-screen Show 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How to Develop a  Research Title</vt:lpstr>
      <vt:lpstr>PowerPoint Presentation</vt:lpstr>
      <vt:lpstr>Characteristics of a good Research Title</vt:lpstr>
      <vt:lpstr>Tips for Writing an Effective  Research Paper / Thesis Title</vt:lpstr>
      <vt:lpstr>Step 1</vt:lpstr>
      <vt:lpstr>Step 1</vt:lpstr>
      <vt:lpstr>Step 2</vt:lpstr>
      <vt:lpstr>Step 2</vt:lpstr>
      <vt:lpstr>Step 3</vt:lpstr>
      <vt:lpstr>Step 4</vt:lpstr>
      <vt:lpstr>Step 5</vt:lpstr>
      <vt:lpstr>Example 2</vt:lpstr>
      <vt:lpstr>Step 2 - keywords</vt:lpstr>
      <vt:lpstr>Key-words</vt:lpstr>
      <vt:lpstr>Step 3</vt:lpstr>
      <vt:lpstr>Step 4</vt:lpstr>
      <vt:lpstr>Step 5</vt:lpstr>
      <vt:lpstr>Practice UR 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shaz</dc:creator>
  <cp:lastModifiedBy>shaz</cp:lastModifiedBy>
  <cp:revision>45</cp:revision>
  <dcterms:created xsi:type="dcterms:W3CDTF">2019-01-16T09:26:01Z</dcterms:created>
  <dcterms:modified xsi:type="dcterms:W3CDTF">2019-01-17T02:43:52Z</dcterms:modified>
</cp:coreProperties>
</file>