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74" r:id="rId1"/>
  </p:sldMasterIdLst>
  <p:sldIdLst>
    <p:sldId id="272" r:id="rId2"/>
    <p:sldId id="257" r:id="rId3"/>
    <p:sldId id="258" r:id="rId4"/>
    <p:sldId id="259" r:id="rId5"/>
    <p:sldId id="260" r:id="rId6"/>
    <p:sldId id="261" r:id="rId7"/>
    <p:sldId id="262" r:id="rId8"/>
    <p:sldId id="263" r:id="rId9"/>
    <p:sldId id="264" r:id="rId10"/>
    <p:sldId id="266" r:id="rId11"/>
    <p:sldId id="265" r:id="rId12"/>
    <p:sldId id="267" r:id="rId13"/>
    <p:sldId id="268" r:id="rId14"/>
    <p:sldId id="269" r:id="rId15"/>
    <p:sldId id="270" r:id="rId16"/>
    <p:sldId id="271"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32767"/>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68" d="100"/>
          <a:sy n="68" d="100"/>
        </p:scale>
        <p:origin x="-786" y="-96"/>
      </p:cViewPr>
      <p:guideLst>
        <p:guide orient="horz" pos="2160"/>
        <p:guide pos="3840"/>
      </p:guideLst>
    </p:cSldViewPr>
  </p:slideViewPr>
  <p:notesTextViewPr>
    <p:cViewPr>
      <p:scale>
        <a:sx n="100" d="100"/>
        <a:sy n="100" d="100"/>
      </p:scale>
      <p:origin x="0" y="0"/>
    </p:cViewPr>
  </p:notesText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1" y="0"/>
            <a:ext cx="12191999" cy="513543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ctrTitle"/>
          </p:nvPr>
        </p:nvSpPr>
        <p:spPr>
          <a:xfrm>
            <a:off x="914400" y="3355848"/>
            <a:ext cx="10769600" cy="1673352"/>
          </a:xfrm>
        </p:spPr>
        <p:txBody>
          <a:bodyPr vert="horz" lIns="91440" tIns="0" rIns="45720" bIns="0" rtlCol="0" anchor="t">
            <a:normAutofit/>
            <a:scene3d>
              <a:camera prst="orthographicFront"/>
              <a:lightRig rig="threePt" dir="t">
                <a:rot lat="0" lon="0" rev="4800000"/>
              </a:lightRig>
            </a:scene3d>
            <a:sp3d prstMaterial="matte">
              <a:bevelT w="50800" h="10160"/>
            </a:sp3d>
          </a:bodyPr>
          <a:lstStyle>
            <a:lvl1pPr algn="l">
              <a:defRPr sz="4700" b="1"/>
            </a:lvl1pPr>
            <a:extLst/>
          </a:lstStyle>
          <a:p>
            <a:r>
              <a:rPr kumimoji="0" lang="en-US" smtClean="0"/>
              <a:t>Click to edit Master title style</a:t>
            </a:r>
            <a:endParaRPr kumimoji="0" lang="en-US"/>
          </a:p>
        </p:txBody>
      </p:sp>
      <p:sp>
        <p:nvSpPr>
          <p:cNvPr id="3" name="Subtitle 2"/>
          <p:cNvSpPr>
            <a:spLocks noGrp="1"/>
          </p:cNvSpPr>
          <p:nvPr>
            <p:ph type="subTitle" idx="1"/>
          </p:nvPr>
        </p:nvSpPr>
        <p:spPr>
          <a:xfrm>
            <a:off x="914400" y="1828800"/>
            <a:ext cx="10769600" cy="1499616"/>
          </a:xfrm>
        </p:spPr>
        <p:txBody>
          <a:bodyPr lIns="118872" tIns="0" rIns="45720" bIns="0" anchor="b"/>
          <a:lstStyle>
            <a:lvl1pPr marL="0" indent="0" algn="l">
              <a:buNone/>
              <a:defRPr sz="2000">
                <a:solidFill>
                  <a:srgbClr val="FFFFFF"/>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extLst/>
          </a:lstStyle>
          <a:p>
            <a:r>
              <a:rPr kumimoji="0" lang="en-US" smtClean="0"/>
              <a:t>Click to edit Master subtitle style</a:t>
            </a:r>
            <a:endParaRPr kumimoji="0" lang="en-US"/>
          </a:p>
        </p:txBody>
      </p:sp>
      <p:sp>
        <p:nvSpPr>
          <p:cNvPr id="4" name="Date Placeholder 3"/>
          <p:cNvSpPr>
            <a:spLocks noGrp="1"/>
          </p:cNvSpPr>
          <p:nvPr>
            <p:ph type="dt" sz="half" idx="10"/>
          </p:nvPr>
        </p:nvSpPr>
        <p:spPr/>
        <p:txBody>
          <a:bodyPr/>
          <a:lstStyle/>
          <a:p>
            <a:fld id="{5923F103-BC34-4FE4-A40E-EDDEECFDA5D0}" type="datetimeFigureOut">
              <a:rPr lang="en-US" smtClean="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
        <p:nvSpPr>
          <p:cNvPr id="10" name="Rectangle 9"/>
          <p:cNvSpPr/>
          <p:nvPr/>
        </p:nvSpPr>
        <p:spPr bwMode="invGray">
          <a:xfrm>
            <a:off x="0" y="5128334"/>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53086D93-FCAC-47E0-A2EE-787E62CA814C}" type="datetimeFigureOut">
              <a:rPr lang="en-US" smtClean="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9" name="Rectangle 8"/>
          <p:cNvSpPr/>
          <p:nvPr/>
        </p:nvSpPr>
        <p:spPr bwMode="invGray">
          <a:xfrm>
            <a:off x="8798560" y="0"/>
            <a:ext cx="60960" cy="6858000"/>
          </a:xfrm>
          <a:prstGeom prst="rect">
            <a:avLst/>
          </a:prstGeom>
          <a:solidFill>
            <a:srgbClr val="FFFFFF"/>
          </a:solidFill>
          <a:ln w="48000" cap="flat" cmpd="thickThin" algn="ctr">
            <a:noFill/>
            <a:prstDash val="solid"/>
          </a:ln>
          <a:effectLst>
            <a:outerShdw blurRad="31750" dist="10160" dir="108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8" name="Rectangle 7"/>
          <p:cNvSpPr/>
          <p:nvPr/>
        </p:nvSpPr>
        <p:spPr bwMode="ltGray">
          <a:xfrm>
            <a:off x="8863584" y="0"/>
            <a:ext cx="3352801" cy="685800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Vertical Title 1"/>
          <p:cNvSpPr>
            <a:spLocks noGrp="1"/>
          </p:cNvSpPr>
          <p:nvPr>
            <p:ph type="title" orient="vert"/>
          </p:nvPr>
        </p:nvSpPr>
        <p:spPr>
          <a:xfrm>
            <a:off x="9042400" y="274641"/>
            <a:ext cx="2540000" cy="5851525"/>
          </a:xfrm>
        </p:spPr>
        <p:txBody>
          <a:bodyPr vert="eaVert"/>
          <a:lstStyle>
            <a:extLs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609600" y="304801"/>
            <a:ext cx="8026400" cy="5851525"/>
          </a:xfrm>
        </p:spPr>
        <p:txBody>
          <a:bodyPr vert="eaVert"/>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CDA879A6-0FD0-4734-A311-86BFCA472E6E}" type="datetimeFigureOut">
              <a:rPr lang="en-US" smtClean="0"/>
              <a:pPr/>
              <a:t>6/15/2021</a:t>
            </a:fld>
            <a:endParaRPr lang="en-US" dirty="0"/>
          </a:p>
        </p:txBody>
      </p:sp>
      <p:sp>
        <p:nvSpPr>
          <p:cNvPr id="5" name="Footer Placeholder 4"/>
          <p:cNvSpPr>
            <a:spLocks noGrp="1"/>
          </p:cNvSpPr>
          <p:nvPr>
            <p:ph type="ftr" sz="quarter" idx="11"/>
          </p:nvPr>
        </p:nvSpPr>
        <p:spPr>
          <a:xfrm>
            <a:off x="3520796" y="6377460"/>
            <a:ext cx="5115205" cy="365125"/>
          </a:xfrm>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09600" y="155448"/>
            <a:ext cx="10972800" cy="1252728"/>
          </a:xfrm>
        </p:spPr>
        <p:txBody>
          <a:bodyPr/>
          <a:lstStyle>
            <a:extLst/>
          </a:lstStyle>
          <a:p>
            <a:r>
              <a:rPr kumimoji="0" lang="en-US" smtClean="0"/>
              <a:t>Click to edit Master title style</a:t>
            </a:r>
            <a:endParaRPr kumimoji="0" lang="en-US"/>
          </a:p>
        </p:txBody>
      </p:sp>
      <p:sp>
        <p:nvSpPr>
          <p:cNvPr id="3" name="Content Placeholder 2"/>
          <p:cNvSpPr>
            <a:spLocks noGrp="1"/>
          </p:cNvSpPr>
          <p:nvPr>
            <p:ph idx="1"/>
          </p:nvPr>
        </p:nvSpPr>
        <p:spPr/>
        <p:txBody>
          <a:bodyPr/>
          <a:lstStyle>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19C9CA7B-DFD4-44B5-8C60-D14B8CD1FB59}" type="datetimeFigureOut">
              <a:rPr lang="en-US" smtClean="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2">
        <a:schemeClr val="bg2"/>
      </p:bgRef>
    </p:bg>
    <p:spTree>
      <p:nvGrpSpPr>
        <p:cNvPr id="1" name=""/>
        <p:cNvGrpSpPr/>
        <p:nvPr/>
      </p:nvGrpSpPr>
      <p:grpSpPr>
        <a:xfrm>
          <a:off x="0" y="0"/>
          <a:ext cx="0" cy="0"/>
          <a:chOff x="0" y="0"/>
          <a:chExt cx="0" cy="0"/>
        </a:xfrm>
      </p:grpSpPr>
      <p:sp>
        <p:nvSpPr>
          <p:cNvPr id="9" name="Rectangle 8"/>
          <p:cNvSpPr/>
          <p:nvPr/>
        </p:nvSpPr>
        <p:spPr bwMode="ltGray">
          <a:xfrm>
            <a:off x="0" y="1"/>
            <a:ext cx="12192000" cy="2602520"/>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12" name="Rectangle 11"/>
          <p:cNvSpPr/>
          <p:nvPr/>
        </p:nvSpPr>
        <p:spPr bwMode="invGray">
          <a:xfrm>
            <a:off x="0" y="2602520"/>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1"/>
          <p:cNvSpPr>
            <a:spLocks noGrp="1"/>
          </p:cNvSpPr>
          <p:nvPr>
            <p:ph type="title"/>
          </p:nvPr>
        </p:nvSpPr>
        <p:spPr>
          <a:xfrm>
            <a:off x="999744" y="118872"/>
            <a:ext cx="10684256" cy="1636776"/>
          </a:xfrm>
        </p:spPr>
        <p:txBody>
          <a:bodyPr vert="horz" lIns="91440" tIns="0" rIns="91440" bIns="0" rtlCol="0" anchor="b">
            <a:normAutofit/>
            <a:scene3d>
              <a:camera prst="orthographicFront"/>
              <a:lightRig rig="threePt" dir="t">
                <a:rot lat="0" lon="0" rev="4800000"/>
              </a:lightRig>
            </a:scene3d>
            <a:sp3d prstMaterial="matte">
              <a:bevelT w="50800" h="10160"/>
            </a:sp3d>
          </a:bodyPr>
          <a:lstStyle>
            <a:lvl1pPr algn="l">
              <a:defRPr sz="4700" b="1" cap="none" baseline="0"/>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987552" y="1828800"/>
            <a:ext cx="10696448" cy="685800"/>
          </a:xfrm>
        </p:spPr>
        <p:txBody>
          <a:bodyPr lIns="146304" tIns="0" rIns="45720" bIns="0" anchor="t"/>
          <a:lstStyle>
            <a:lvl1pPr marL="0" indent="0">
              <a:buNone/>
              <a:defRPr sz="2000">
                <a:solidFill>
                  <a:srgbClr val="FFFFFF"/>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extLst/>
          </a:lstStyle>
          <a:p>
            <a:pPr lvl="0" eaLnBrk="1" latinLnBrk="0" hangingPunct="1"/>
            <a:r>
              <a:rPr kumimoji="0" lang="en-US" smtClean="0"/>
              <a:t>Click to edit Master text styles</a:t>
            </a:r>
          </a:p>
        </p:txBody>
      </p:sp>
      <p:sp>
        <p:nvSpPr>
          <p:cNvPr id="4" name="Date Placeholder 3"/>
          <p:cNvSpPr>
            <a:spLocks noGrp="1"/>
          </p:cNvSpPr>
          <p:nvPr>
            <p:ph type="dt" sz="half" idx="10"/>
          </p:nvPr>
        </p:nvSpPr>
        <p:spPr/>
        <p:txBody>
          <a:bodyPr/>
          <a:lstStyle/>
          <a:p>
            <a:fld id="{F34E6425-0181-43F2-84FC-787E803FD2F8}" type="datetimeFigureOut">
              <a:rPr lang="en-US" smtClean="0"/>
              <a:pPr/>
              <a:t>6/15/2021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Content Placeholder 2"/>
          <p:cNvSpPr>
            <a:spLocks noGrp="1"/>
          </p:cNvSpPr>
          <p:nvPr>
            <p:ph sz="half" idx="1"/>
          </p:nvPr>
        </p:nvSpPr>
        <p:spPr>
          <a:xfrm>
            <a:off x="609600" y="1773936"/>
            <a:ext cx="5384800" cy="4623816"/>
          </a:xfrm>
        </p:spPr>
        <p:txBody>
          <a:bodyPr lIns="91440"/>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Content Placeholder 3"/>
          <p:cNvSpPr>
            <a:spLocks noGrp="1"/>
          </p:cNvSpPr>
          <p:nvPr>
            <p:ph sz="half" idx="2"/>
          </p:nvPr>
        </p:nvSpPr>
        <p:spPr>
          <a:xfrm>
            <a:off x="6197600" y="1773936"/>
            <a:ext cx="5384800" cy="4623816"/>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Date Placeholder 4"/>
          <p:cNvSpPr>
            <a:spLocks noGrp="1"/>
          </p:cNvSpPr>
          <p:nvPr>
            <p:ph type="dt" sz="half" idx="10"/>
          </p:nvPr>
        </p:nvSpPr>
        <p:spPr/>
        <p:txBody>
          <a:bodyPr/>
          <a:lstStyle/>
          <a:p>
            <a:fld id="{3BDB8791-F1B0-41E7-B7FD-A781E65C4266}" type="datetimeFigureOut">
              <a:rPr lang="en-US" smtClean="0"/>
              <a:pPr/>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698988"/>
            <a:ext cx="5386917"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4" name="Content Placeholder 3"/>
          <p:cNvSpPr>
            <a:spLocks noGrp="1"/>
          </p:cNvSpPr>
          <p:nvPr>
            <p:ph sz="half" idx="2"/>
          </p:nvPr>
        </p:nvSpPr>
        <p:spPr>
          <a:xfrm>
            <a:off x="609600" y="2449512"/>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5" name="Text Placeholder 4"/>
          <p:cNvSpPr>
            <a:spLocks noGrp="1"/>
          </p:cNvSpPr>
          <p:nvPr>
            <p:ph type="body" sz="quarter" idx="3"/>
          </p:nvPr>
        </p:nvSpPr>
        <p:spPr>
          <a:xfrm>
            <a:off x="6193368" y="1698988"/>
            <a:ext cx="5389033" cy="715355"/>
          </a:xfrm>
        </p:spPr>
        <p:txBody>
          <a:bodyPr lIns="146304" anchor="ctr"/>
          <a:lstStyle>
            <a:lvl1pPr marL="0" indent="0">
              <a:buNone/>
              <a:defRPr sz="2300" b="1"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extLst/>
          </a:lstStyle>
          <a:p>
            <a:pPr lvl="0" eaLnBrk="1" latinLnBrk="0" hangingPunct="1"/>
            <a:r>
              <a:rPr kumimoji="0" lang="en-US" smtClean="0"/>
              <a:t>Click to edit Master text styles</a:t>
            </a:r>
          </a:p>
        </p:txBody>
      </p:sp>
      <p:sp>
        <p:nvSpPr>
          <p:cNvPr id="6" name="Content Placeholder 5"/>
          <p:cNvSpPr>
            <a:spLocks noGrp="1"/>
          </p:cNvSpPr>
          <p:nvPr>
            <p:ph sz="quarter" idx="4"/>
          </p:nvPr>
        </p:nvSpPr>
        <p:spPr>
          <a:xfrm>
            <a:off x="6193368" y="2449512"/>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7" name="Date Placeholder 6"/>
          <p:cNvSpPr>
            <a:spLocks noGrp="1"/>
          </p:cNvSpPr>
          <p:nvPr>
            <p:ph type="dt" sz="half" idx="10"/>
          </p:nvPr>
        </p:nvSpPr>
        <p:spPr/>
        <p:txBody>
          <a:bodyPr/>
          <a:lstStyle/>
          <a:p>
            <a:fld id="{5FDD63B2-E120-4ED8-B27B-C685F510A5FE}" type="datetimeFigureOut">
              <a:rPr lang="en-US" smtClean="0"/>
              <a:pPr/>
              <a:t>6/15/2021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extLst/>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7AA18ACC-A947-437B-A130-35BD54FDF1E9}" type="datetimeFigureOut">
              <a:rPr lang="en-US" smtClean="0"/>
              <a:pPr/>
              <a:t>6/15/2021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7C8D7E02-BCB8-4D50-A234-369438C08659}" type="datetimeFigureOut">
              <a:rPr lang="en-US" smtClean="0"/>
              <a:pPr/>
              <a:t>6/15/2021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D57F1E4F-1CFF-5643-939E-217C01CDF565}" type="slidenum">
              <a:rPr lang="en-US" smtClean="0"/>
              <a:pPr/>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23784" y="152400"/>
            <a:ext cx="3364992" cy="978408"/>
          </a:xfrm>
        </p:spPr>
        <p:txBody>
          <a:bodyPr vert="horz" lIns="73152" rIns="45720" bIns="0" rtlCol="0" anchor="b">
            <a:normAutofit/>
            <a:sp3d prstMaterial="matte"/>
          </a:bodyPr>
          <a:lstStyle>
            <a:lvl1pPr algn="l">
              <a:defRPr sz="2000" b="0"/>
            </a:lvl1pPr>
            <a:extLst/>
          </a:lstStyle>
          <a:p>
            <a:r>
              <a:rPr kumimoji="0" lang="en-US" smtClean="0"/>
              <a:t>Click to edit Master title style</a:t>
            </a:r>
            <a:endParaRPr kumimoji="0" lang="en-US"/>
          </a:p>
        </p:txBody>
      </p:sp>
      <p:sp>
        <p:nvSpPr>
          <p:cNvPr id="3" name="Content Placeholder 2"/>
          <p:cNvSpPr>
            <a:spLocks noGrp="1"/>
          </p:cNvSpPr>
          <p:nvPr>
            <p:ph idx="1"/>
          </p:nvPr>
        </p:nvSpPr>
        <p:spPr>
          <a:xfrm>
            <a:off x="4025837" y="1743134"/>
            <a:ext cx="7894188" cy="455888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extLs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Text Placeholder 3"/>
          <p:cNvSpPr>
            <a:spLocks noGrp="1"/>
          </p:cNvSpPr>
          <p:nvPr>
            <p:ph type="body" sz="half" idx="2"/>
          </p:nvPr>
        </p:nvSpPr>
        <p:spPr>
          <a:xfrm>
            <a:off x="223784" y="1730018"/>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p:txBody>
          <a:bodyPr/>
          <a:lstStyle/>
          <a:p>
            <a:fld id="{76E86A4C-8E40-4F87-A4F0-01A0687C5742}" type="datetimeFigureOut">
              <a:rPr lang="en-US" smtClean="0"/>
              <a:pPr/>
              <a:t>6/15/2021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D57F1E4F-1CFF-5643-939E-217C01CDF565}" type="slidenum">
              <a:rPr lang="en-US" smtClean="0"/>
              <a:pPr/>
              <a:t>‹#›</a:t>
            </a:fld>
            <a:endParaRPr lang="en-US" dirty="0"/>
          </a:p>
        </p:txBody>
      </p:sp>
      <p:sp>
        <p:nvSpPr>
          <p:cNvPr id="12" name="Rectangle 11"/>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3807649" y="0"/>
            <a:ext cx="60960" cy="1453896"/>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bg>
      <p:bgRef idx="1001">
        <a:schemeClr val="bg2"/>
      </p:bgRef>
    </p:bg>
    <p:spTree>
      <p:nvGrpSpPr>
        <p:cNvPr id="1" name=""/>
        <p:cNvGrpSpPr/>
        <p:nvPr/>
      </p:nvGrpSpPr>
      <p:grpSpPr>
        <a:xfrm>
          <a:off x="0" y="0"/>
          <a:ext cx="0" cy="0"/>
          <a:chOff x="0" y="0"/>
          <a:chExt cx="0" cy="0"/>
        </a:xfrm>
      </p:grpSpPr>
      <p:sp>
        <p:nvSpPr>
          <p:cNvPr id="2" name="Title 1"/>
          <p:cNvSpPr>
            <a:spLocks noGrp="1"/>
          </p:cNvSpPr>
          <p:nvPr>
            <p:ph type="title"/>
          </p:nvPr>
        </p:nvSpPr>
        <p:spPr>
          <a:xfrm>
            <a:off x="219456" y="155448"/>
            <a:ext cx="3366867" cy="978408"/>
          </a:xfrm>
        </p:spPr>
        <p:txBody>
          <a:bodyPr lIns="73152" bIns="0" anchor="b">
            <a:sp3d prstMaterial="matte"/>
          </a:bodyPr>
          <a:lstStyle>
            <a:lvl1pPr algn="l">
              <a:defRPr sz="2000" b="0"/>
            </a:lvl1pPr>
            <a:extLst/>
          </a:lstStyle>
          <a:p>
            <a:r>
              <a:rPr kumimoji="0" lang="en-US" smtClean="0"/>
              <a:t>Click to edit Master title style</a:t>
            </a:r>
            <a:endParaRPr kumimoji="0" lang="en-US"/>
          </a:p>
        </p:txBody>
      </p:sp>
      <p:sp>
        <p:nvSpPr>
          <p:cNvPr id="3" name="Picture Placeholder 2"/>
          <p:cNvSpPr>
            <a:spLocks noGrp="1"/>
          </p:cNvSpPr>
          <p:nvPr>
            <p:ph type="pic" idx="1"/>
          </p:nvPr>
        </p:nvSpPr>
        <p:spPr>
          <a:xfrm>
            <a:off x="3871741" y="1484808"/>
            <a:ext cx="8329863" cy="5373192"/>
          </a:xfrm>
          <a:solidFill>
            <a:schemeClr val="bg2">
              <a:shade val="75000"/>
            </a:schemeClr>
          </a:solidFill>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extLst/>
          </a:lstStyle>
          <a:p>
            <a:r>
              <a:rPr kumimoji="0" lang="en-US" smtClean="0"/>
              <a:t>Click icon to add picture</a:t>
            </a:r>
            <a:endParaRPr kumimoji="0" lang="en-US" dirty="0"/>
          </a:p>
        </p:txBody>
      </p:sp>
      <p:sp>
        <p:nvSpPr>
          <p:cNvPr id="4" name="Text Placeholder 3"/>
          <p:cNvSpPr>
            <a:spLocks noGrp="1"/>
          </p:cNvSpPr>
          <p:nvPr>
            <p:ph type="body" sz="half" idx="2"/>
          </p:nvPr>
        </p:nvSpPr>
        <p:spPr>
          <a:xfrm>
            <a:off x="219456" y="1728216"/>
            <a:ext cx="3291840" cy="4572000"/>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extLst/>
          </a:lstStyle>
          <a:p>
            <a:pPr lvl="0" eaLnBrk="1" latinLnBrk="0" hangingPunct="1"/>
            <a:r>
              <a:rPr kumimoji="0" lang="en-US" smtClean="0"/>
              <a:t>Click to edit Master text styles</a:t>
            </a:r>
          </a:p>
        </p:txBody>
      </p:sp>
      <p:sp>
        <p:nvSpPr>
          <p:cNvPr id="5" name="Date Placeholder 4"/>
          <p:cNvSpPr>
            <a:spLocks noGrp="1"/>
          </p:cNvSpPr>
          <p:nvPr>
            <p:ph type="dt" sz="half" idx="10"/>
          </p:nvPr>
        </p:nvSpPr>
        <p:spPr>
          <a:xfrm>
            <a:off x="219456" y="1170432"/>
            <a:ext cx="3364992" cy="201168"/>
          </a:xfrm>
        </p:spPr>
        <p:txBody>
          <a:bodyPr/>
          <a:lstStyle/>
          <a:p>
            <a:fld id="{35E72C73-2D91-4E12-BA25-F0AA0C03599B}" type="datetimeFigureOut">
              <a:rPr lang="en-US" smtClean="0"/>
              <a:pPr/>
              <a:t>6/15/2021</a:t>
            </a:fld>
            <a:endParaRPr lang="en-US" dirty="0"/>
          </a:p>
        </p:txBody>
      </p:sp>
      <p:sp>
        <p:nvSpPr>
          <p:cNvPr id="11" name="Rectangle 10"/>
          <p:cNvSpPr/>
          <p:nvPr/>
        </p:nvSpPr>
        <p:spPr>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9" name="Rectangle 8"/>
          <p:cNvSpPr/>
          <p:nvPr/>
        </p:nvSpPr>
        <p:spPr bwMode="invGray">
          <a:xfrm>
            <a:off x="3807649" y="0"/>
            <a:ext cx="60960" cy="6858000"/>
          </a:xfrm>
          <a:prstGeom prst="rect">
            <a:avLst/>
          </a:prstGeom>
          <a:solidFill>
            <a:srgbClr val="FFFFFF"/>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6" name="Footer Placeholder 5"/>
          <p:cNvSpPr>
            <a:spLocks noGrp="1"/>
          </p:cNvSpPr>
          <p:nvPr>
            <p:ph type="ftr" sz="quarter" idx="11"/>
          </p:nvPr>
        </p:nvSpPr>
        <p:spPr>
          <a:xfrm>
            <a:off x="4047744" y="1170432"/>
            <a:ext cx="6925056" cy="201168"/>
          </a:xfrm>
        </p:spPr>
        <p:txBody>
          <a:bodyPr/>
          <a:lstStyle>
            <a:lvl1pPr>
              <a:defRPr>
                <a:solidFill>
                  <a:schemeClr val="bg1">
                    <a:shade val="50000"/>
                  </a:schemeClr>
                </a:solidFill>
              </a:defRPr>
            </a:lvl1pPr>
          </a:lstStyle>
          <a:p>
            <a:endParaRPr lang="en-US" dirty="0"/>
          </a:p>
        </p:txBody>
      </p:sp>
      <p:sp>
        <p:nvSpPr>
          <p:cNvPr id="7" name="Slide Number Placeholder 6"/>
          <p:cNvSpPr>
            <a:spLocks noGrp="1"/>
          </p:cNvSpPr>
          <p:nvPr>
            <p:ph type="sldNum" sz="quarter" idx="12"/>
          </p:nvPr>
        </p:nvSpPr>
        <p:spPr>
          <a:xfrm>
            <a:off x="11119104" y="1170432"/>
            <a:ext cx="978485" cy="201168"/>
          </a:xfrm>
        </p:spPr>
        <p:txBody>
          <a:bodyPr/>
          <a:lstStyle/>
          <a:p>
            <a:fld id="{D57F1E4F-1CFF-5643-939E-217C01CDF565}" type="slidenum">
              <a:rPr lang="en-US" smtClean="0"/>
              <a:pPr/>
              <a:t>‹#›</a:t>
            </a:fld>
            <a:endParaRPr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0" name="Rectangle 9"/>
          <p:cNvSpPr/>
          <p:nvPr/>
        </p:nvSpPr>
        <p:spPr bwMode="invGray">
          <a:xfrm>
            <a:off x="0" y="1435895"/>
            <a:ext cx="12192000" cy="45720"/>
          </a:xfrm>
          <a:prstGeom prst="rect">
            <a:avLst/>
          </a:prstGeom>
          <a:solidFill>
            <a:srgbClr val="FFFFFF"/>
          </a:solidFill>
          <a:ln w="48000" cap="flat" cmpd="thickThin" algn="ctr">
            <a:noFill/>
            <a:prstDash val="solid"/>
          </a:ln>
          <a:effectLst>
            <a:outerShdw blurRad="31750" dist="10160" dir="5400000" algn="tl" rotWithShape="0">
              <a:srgbClr val="000000">
                <a:alpha val="6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7" name="Rectangle 6"/>
          <p:cNvSpPr/>
          <p:nvPr/>
        </p:nvSpPr>
        <p:spPr bwMode="ltGray">
          <a:xfrm>
            <a:off x="1" y="1"/>
            <a:ext cx="12191999" cy="1433733"/>
          </a:xfrm>
          <a:prstGeom prst="rect">
            <a:avLst/>
          </a:prstGeom>
          <a:solidFill>
            <a:srgbClr val="000000"/>
          </a:solidFill>
          <a:ln w="48000" cap="flat" cmpd="thickThin"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extLst/>
          </a:lstStyle>
          <a:p>
            <a:pPr algn="ctr" eaLnBrk="1" latinLnBrk="0" hangingPunct="1"/>
            <a:endParaRPr kumimoji="0" lang="en-US"/>
          </a:p>
        </p:txBody>
      </p:sp>
      <p:sp>
        <p:nvSpPr>
          <p:cNvPr id="2" name="Title Placeholder 1"/>
          <p:cNvSpPr>
            <a:spLocks noGrp="1"/>
          </p:cNvSpPr>
          <p:nvPr>
            <p:ph type="title"/>
          </p:nvPr>
        </p:nvSpPr>
        <p:spPr>
          <a:xfrm>
            <a:off x="609600" y="152400"/>
            <a:ext cx="10972800" cy="1251062"/>
          </a:xfrm>
          <a:prstGeom prst="rect">
            <a:avLst/>
          </a:prstGeom>
        </p:spPr>
        <p:txBody>
          <a:bodyPr vert="horz" lIns="91440" rIns="45720" rtlCol="0" anchor="ctr">
            <a:normAutofit/>
            <a:scene3d>
              <a:camera prst="orthographicFront"/>
              <a:lightRig rig="threePt" dir="t">
                <a:rot lat="0" lon="0" rev="4800000"/>
              </a:lightRig>
            </a:scene3d>
            <a:sp3d prstMaterial="matte">
              <a:bevelT w="50800" h="10160"/>
            </a:sp3d>
          </a:bodyPr>
          <a:lstStyle>
            <a:extLst/>
          </a:lstStyle>
          <a:p>
            <a:r>
              <a:rPr kumimoji="0" lang="en-US" smtClean="0"/>
              <a:t>Click to edit Master title style</a:t>
            </a:r>
            <a:endParaRPr kumimoji="0" lang="en-US"/>
          </a:p>
        </p:txBody>
      </p:sp>
      <p:sp>
        <p:nvSpPr>
          <p:cNvPr id="3" name="Text Placeholder 2"/>
          <p:cNvSpPr>
            <a:spLocks noGrp="1"/>
          </p:cNvSpPr>
          <p:nvPr>
            <p:ph type="body" idx="1"/>
          </p:nvPr>
        </p:nvSpPr>
        <p:spPr>
          <a:xfrm>
            <a:off x="609600" y="1775192"/>
            <a:ext cx="10972800" cy="4625609"/>
          </a:xfrm>
          <a:prstGeom prst="rect">
            <a:avLst/>
          </a:prstGeom>
        </p:spPr>
        <p:txBody>
          <a:bodyPr vert="horz" lIns="54864" tIns="91440" rtlCol="0">
            <a:normAutofit/>
          </a:bodyPr>
          <a:lstStyle>
            <a:extLst/>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4" name="Date Placeholder 3"/>
          <p:cNvSpPr>
            <a:spLocks noGrp="1"/>
          </p:cNvSpPr>
          <p:nvPr>
            <p:ph type="dt" sz="half" idx="2"/>
          </p:nvPr>
        </p:nvSpPr>
        <p:spPr>
          <a:xfrm>
            <a:off x="609600" y="6476999"/>
            <a:ext cx="2844800" cy="274320"/>
          </a:xfrm>
          <a:prstGeom prst="rect">
            <a:avLst/>
          </a:prstGeom>
        </p:spPr>
        <p:txBody>
          <a:bodyPr vert="horz" lIns="109728" rIns="45720" bIns="0" rtlCol="0" anchor="b"/>
          <a:lstStyle>
            <a:lvl1pPr algn="l" eaLnBrk="1" latinLnBrk="0" hangingPunct="1">
              <a:defRPr kumimoji="0" sz="1200">
                <a:solidFill>
                  <a:schemeClr val="tx1">
                    <a:tint val="95000"/>
                  </a:schemeClr>
                </a:solidFill>
              </a:defRPr>
            </a:lvl1pPr>
            <a:extLst/>
          </a:lstStyle>
          <a:p>
            <a:fld id="{2BE451C3-0FF4-47C4-B829-773ADF60F88C}" type="datetimeFigureOut">
              <a:rPr lang="en-US" smtClean="0"/>
              <a:pPr/>
              <a:t>6/15/2021</a:t>
            </a:fld>
            <a:endParaRPr lang="en-US" dirty="0"/>
          </a:p>
        </p:txBody>
      </p:sp>
      <p:sp>
        <p:nvSpPr>
          <p:cNvPr id="5" name="Footer Placeholder 4"/>
          <p:cNvSpPr>
            <a:spLocks noGrp="1"/>
          </p:cNvSpPr>
          <p:nvPr>
            <p:ph type="ftr" sz="quarter" idx="3"/>
          </p:nvPr>
        </p:nvSpPr>
        <p:spPr>
          <a:xfrm>
            <a:off x="3520796" y="6476999"/>
            <a:ext cx="7343625" cy="274320"/>
          </a:xfrm>
          <a:prstGeom prst="rect">
            <a:avLst/>
          </a:prstGeom>
        </p:spPr>
        <p:txBody>
          <a:bodyPr vert="horz" lIns="45720" rIns="45720" bIns="0" rtlCol="0" anchor="b"/>
          <a:lstStyle>
            <a:lvl1pPr algn="l" eaLnBrk="1" latinLnBrk="0" hangingPunct="1">
              <a:defRPr kumimoji="0" sz="1200">
                <a:solidFill>
                  <a:schemeClr val="tx1">
                    <a:tint val="95000"/>
                  </a:schemeClr>
                </a:solidFill>
              </a:defRPr>
            </a:lvl1pPr>
            <a:extLst/>
          </a:lstStyle>
          <a:p>
            <a:endParaRPr lang="en-US" dirty="0"/>
          </a:p>
        </p:txBody>
      </p:sp>
      <p:sp>
        <p:nvSpPr>
          <p:cNvPr id="6" name="Slide Number Placeholder 5"/>
          <p:cNvSpPr>
            <a:spLocks noGrp="1"/>
          </p:cNvSpPr>
          <p:nvPr>
            <p:ph type="sldNum" sz="quarter" idx="4"/>
          </p:nvPr>
        </p:nvSpPr>
        <p:spPr>
          <a:xfrm>
            <a:off x="10939195" y="6476999"/>
            <a:ext cx="978485" cy="274320"/>
          </a:xfrm>
          <a:prstGeom prst="rect">
            <a:avLst/>
          </a:prstGeom>
        </p:spPr>
        <p:txBody>
          <a:bodyPr vert="horz" bIns="0" rtlCol="0" anchor="b"/>
          <a:lstStyle>
            <a:lvl1pPr algn="r" eaLnBrk="1" latinLnBrk="0" hangingPunct="1">
              <a:defRPr kumimoji="0" sz="1200">
                <a:solidFill>
                  <a:schemeClr val="tx1">
                    <a:tint val="95000"/>
                  </a:schemeClr>
                </a:solidFill>
              </a:defRPr>
            </a:lvl1pPr>
            <a:extLst/>
          </a:lstStyle>
          <a:p>
            <a:fld id="{D57F1E4F-1CFF-5643-939E-217C01CDF56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3675" r:id="rId1"/>
    <p:sldLayoutId id="2147483676" r:id="rId2"/>
    <p:sldLayoutId id="2147483677" r:id="rId3"/>
    <p:sldLayoutId id="2147483678" r:id="rId4"/>
    <p:sldLayoutId id="2147483679" r:id="rId5"/>
    <p:sldLayoutId id="2147483680" r:id="rId6"/>
    <p:sldLayoutId id="2147483681" r:id="rId7"/>
    <p:sldLayoutId id="2147483682" r:id="rId8"/>
    <p:sldLayoutId id="2147483683" r:id="rId9"/>
    <p:sldLayoutId id="2147483684" r:id="rId10"/>
    <p:sldLayoutId id="2147483685" r:id="rId11"/>
  </p:sldLayoutIdLst>
  <p:hf sldNum="0" hdr="0" ftr="0" dt="0"/>
  <p:txStyles>
    <p:titleStyle>
      <a:lvl1pPr algn="l" rtl="0" eaLnBrk="1" latinLnBrk="0" hangingPunct="1">
        <a:spcBef>
          <a:spcPct val="0"/>
        </a:spcBef>
        <a:buNone/>
        <a:defRPr kumimoji="0" sz="4500" b="1" kern="1200">
          <a:solidFill>
            <a:schemeClr val="accent1">
              <a:satMod val="150000"/>
            </a:schemeClr>
          </a:solidFill>
          <a:effectLst/>
          <a:latin typeface="+mj-lt"/>
          <a:ea typeface="+mj-ea"/>
          <a:cs typeface="+mj-cs"/>
        </a:defRPr>
      </a:lvl1pPr>
      <a:extLst/>
    </p:titleStyle>
    <p:bodyStyle>
      <a:lvl1pPr marL="438912" indent="-320040" algn="l" rtl="0" eaLnBrk="1" latinLnBrk="0" hangingPunct="1">
        <a:spcBef>
          <a:spcPts val="0"/>
        </a:spcBef>
        <a:buClr>
          <a:schemeClr val="accent1"/>
        </a:buClr>
        <a:buSzPct val="80000"/>
        <a:buFont typeface="Wingdings 2"/>
        <a:buChar char=""/>
        <a:defRPr kumimoji="0" sz="3200" kern="1200">
          <a:solidFill>
            <a:schemeClr val="tx1"/>
          </a:solidFill>
          <a:latin typeface="+mn-lt"/>
          <a:ea typeface="+mn-ea"/>
          <a:cs typeface="+mn-cs"/>
        </a:defRPr>
      </a:lvl1pPr>
      <a:lvl2pPr marL="731520" indent="-274320" algn="l" rtl="0" eaLnBrk="1" latinLnBrk="0" hangingPunct="1">
        <a:spcBef>
          <a:spcPct val="20000"/>
        </a:spcBef>
        <a:buClr>
          <a:schemeClr val="accent2"/>
        </a:buClr>
        <a:buSzPct val="90000"/>
        <a:buFont typeface="Wingdings"/>
        <a:buChar char=""/>
        <a:defRPr kumimoji="0" sz="2800" kern="1200">
          <a:solidFill>
            <a:schemeClr val="tx1"/>
          </a:solidFill>
          <a:latin typeface="+mn-lt"/>
          <a:ea typeface="+mn-ea"/>
          <a:cs typeface="+mn-cs"/>
        </a:defRPr>
      </a:lvl2pPr>
      <a:lvl3pPr marL="996696" indent="-228600" algn="l" rtl="0" eaLnBrk="1" latinLnBrk="0" hangingPunct="1">
        <a:spcBef>
          <a:spcPct val="20000"/>
        </a:spcBef>
        <a:buClr>
          <a:schemeClr val="accent3"/>
        </a:buClr>
        <a:buFont typeface="Arial"/>
        <a:buChar char="▪"/>
        <a:defRPr kumimoji="0" sz="2400" kern="1200">
          <a:solidFill>
            <a:schemeClr val="tx1"/>
          </a:solidFill>
          <a:latin typeface="+mn-lt"/>
          <a:ea typeface="+mn-ea"/>
          <a:cs typeface="+mn-cs"/>
        </a:defRPr>
      </a:lvl3pPr>
      <a:lvl4pPr marL="1216152" indent="-182880" algn="l" rtl="0" eaLnBrk="1" latinLnBrk="0" hangingPunct="1">
        <a:spcBef>
          <a:spcPct val="20000"/>
        </a:spcBef>
        <a:buClr>
          <a:schemeClr val="accent4"/>
        </a:buClr>
        <a:buFont typeface="Arial"/>
        <a:buChar char="▪"/>
        <a:defRPr kumimoji="0" sz="2000" kern="1200">
          <a:solidFill>
            <a:schemeClr val="tx1"/>
          </a:solidFill>
          <a:latin typeface="+mn-lt"/>
          <a:ea typeface="+mn-ea"/>
          <a:cs typeface="+mn-cs"/>
        </a:defRPr>
      </a:lvl4pPr>
      <a:lvl5pPr marL="1426464" indent="-182880" algn="l" rtl="0" eaLnBrk="1" latinLnBrk="0" hangingPunct="1">
        <a:spcBef>
          <a:spcPct val="20000"/>
        </a:spcBef>
        <a:buClr>
          <a:schemeClr val="accent5"/>
        </a:buClr>
        <a:buFont typeface="Wingdings 3"/>
        <a:buChar char=""/>
        <a:defRPr kumimoji="0" lang="en-US" sz="2000" kern="1200" smtClean="0">
          <a:solidFill>
            <a:schemeClr val="tx1"/>
          </a:solidFill>
          <a:latin typeface="+mn-lt"/>
          <a:ea typeface="+mn-ea"/>
          <a:cs typeface="+mn-cs"/>
        </a:defRPr>
      </a:lvl5pPr>
      <a:lvl6pPr marL="1627632" indent="-182880" algn="l" rtl="0" eaLnBrk="1" latinLnBrk="0" hangingPunct="1">
        <a:spcBef>
          <a:spcPct val="20000"/>
        </a:spcBef>
        <a:buClr>
          <a:schemeClr val="accent6"/>
        </a:buClr>
        <a:buSzPct val="100000"/>
        <a:buFont typeface="Wingdings 2"/>
        <a:buChar char=""/>
        <a:defRPr kumimoji="0" sz="2000" kern="1200">
          <a:solidFill>
            <a:schemeClr val="tx1"/>
          </a:solidFill>
          <a:latin typeface="+mn-lt"/>
          <a:ea typeface="+mn-ea"/>
          <a:cs typeface="+mn-cs"/>
        </a:defRPr>
      </a:lvl6pPr>
      <a:lvl7pPr marL="1828800" indent="-182880" algn="l" rtl="0" eaLnBrk="1" latinLnBrk="0" hangingPunct="1">
        <a:spcBef>
          <a:spcPct val="20000"/>
        </a:spcBef>
        <a:buClr>
          <a:schemeClr val="accent1"/>
        </a:buClr>
        <a:buSzPct val="100000"/>
        <a:buFont typeface="Wingdings 2"/>
        <a:buChar char=""/>
        <a:defRPr kumimoji="0" sz="1800" kern="1200">
          <a:solidFill>
            <a:schemeClr val="tx1"/>
          </a:solidFill>
          <a:latin typeface="+mn-lt"/>
          <a:ea typeface="+mn-ea"/>
          <a:cs typeface="+mn-cs"/>
        </a:defRPr>
      </a:lvl7pPr>
      <a:lvl8pPr marL="2029968" indent="-182880" algn="l" rtl="0" eaLnBrk="1" latinLnBrk="0" hangingPunct="1">
        <a:spcBef>
          <a:spcPct val="20000"/>
        </a:spcBef>
        <a:buClr>
          <a:schemeClr val="accent2"/>
        </a:buClr>
        <a:buFont typeface="Wingdings 2" pitchFamily="18" charset="2"/>
        <a:buChar char=""/>
        <a:defRPr kumimoji="0" sz="1800" kern="1200">
          <a:solidFill>
            <a:schemeClr val="tx1"/>
          </a:solidFill>
          <a:latin typeface="+mn-lt"/>
          <a:ea typeface="+mn-ea"/>
          <a:cs typeface="+mn-cs"/>
        </a:defRPr>
      </a:lvl8pPr>
      <a:lvl9pPr marL="2231136" indent="-182880" algn="l" rtl="0" eaLnBrk="1" latinLnBrk="0" hangingPunct="1">
        <a:spcBef>
          <a:spcPct val="20000"/>
        </a:spcBef>
        <a:buClr>
          <a:schemeClr val="accent3"/>
        </a:buClr>
        <a:buFont typeface="Wingdings 2" pitchFamily="18" charset="2"/>
        <a:buChar char=""/>
        <a:defRPr kumimoji="0" sz="1800" kern="1200" baseline="0">
          <a:solidFill>
            <a:schemeClr val="tx1"/>
          </a:solidFill>
          <a:latin typeface="+mn-lt"/>
          <a:ea typeface="+mn-ea"/>
          <a:cs typeface="+mn-cs"/>
        </a:defRPr>
      </a:lvl9pPr>
      <a:extLst/>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normAutofit fontScale="90000"/>
          </a:bodyPr>
          <a:lstStyle/>
          <a:p>
            <a:r>
              <a:rPr lang="en-US" dirty="0" smtClean="0"/>
              <a:t>Diversity and family relations in an aging society </a:t>
            </a:r>
            <a:br>
              <a:rPr lang="en-US" dirty="0" smtClean="0"/>
            </a:br>
            <a:endParaRPr lang="en-US" dirty="0"/>
          </a:p>
        </p:txBody>
      </p:sp>
      <p:sp>
        <p:nvSpPr>
          <p:cNvPr id="3" name="Subtitle 2"/>
          <p:cNvSpPr>
            <a:spLocks noGrp="1"/>
          </p:cNvSpPr>
          <p:nvPr>
            <p:ph type="subTitle" idx="1"/>
          </p:nvPr>
        </p:nvSpPr>
        <p:spPr/>
        <p:txBody>
          <a:bodyPr/>
          <a:lstStyle/>
          <a:p>
            <a:r>
              <a:rPr lang="en-US" dirty="0" smtClean="0"/>
              <a:t>Sociology of Aging</a:t>
            </a:r>
            <a:endParaRPr lang="en-US"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63A08E67-CA83-C04B-B0BC-F4C2FA277D47}"/>
              </a:ext>
            </a:extLst>
          </p:cNvPr>
          <p:cNvSpPr>
            <a:spLocks noGrp="1"/>
          </p:cNvSpPr>
          <p:nvPr>
            <p:ph type="title"/>
          </p:nvPr>
        </p:nvSpPr>
        <p:spPr/>
        <p:txBody>
          <a:bodyPr/>
          <a:lstStyle/>
          <a:p>
            <a:r>
              <a:rPr lang="en-US"/>
              <a:t>New Family  Forms:</a:t>
            </a:r>
          </a:p>
        </p:txBody>
      </p:sp>
      <p:sp>
        <p:nvSpPr>
          <p:cNvPr id="3" name="Content Placeholder 2">
            <a:extLst>
              <a:ext uri="{FF2B5EF4-FFF2-40B4-BE49-F238E27FC236}">
                <a16:creationId xmlns:a16="http://schemas.microsoft.com/office/drawing/2014/main" xmlns="" id="{B8F0F0B0-F5F6-5645-BC24-73A8BB662376}"/>
              </a:ext>
            </a:extLst>
          </p:cNvPr>
          <p:cNvSpPr>
            <a:spLocks noGrp="1"/>
          </p:cNvSpPr>
          <p:nvPr>
            <p:ph idx="1"/>
          </p:nvPr>
        </p:nvSpPr>
        <p:spPr/>
        <p:txBody>
          <a:bodyPr/>
          <a:lstStyle/>
          <a:p>
            <a:pPr marL="0" indent="0">
              <a:buNone/>
            </a:pPr>
            <a:endParaRPr lang="en-US"/>
          </a:p>
          <a:p>
            <a:pPr marL="0" indent="0">
              <a:buNone/>
            </a:pPr>
            <a:r>
              <a:rPr lang="en-US"/>
              <a:t>Racial and ethnic diversity calls for new understandings of family relations in an Aging society. Cohabitation, single mother families and non-marital births point out the new family forms and norms that have emerged. </a:t>
            </a:r>
          </a:p>
          <a:p>
            <a:pPr marL="0" indent="0">
              <a:buNone/>
            </a:pPr>
            <a:endParaRPr lang="en-US"/>
          </a:p>
          <a:p>
            <a:pPr marL="0" indent="0">
              <a:buNone/>
            </a:pPr>
            <a:r>
              <a:rPr lang="en-US"/>
              <a:t>The early childhood experiences have life-long consequences for health, socioeconomic wellbeing and intimate relationships. </a:t>
            </a:r>
          </a:p>
        </p:txBody>
      </p:sp>
    </p:spTree>
    <p:extLst>
      <p:ext uri="{BB962C8B-B14F-4D97-AF65-F5344CB8AC3E}">
        <p14:creationId xmlns:p14="http://schemas.microsoft.com/office/powerpoint/2010/main" xmlns="" val="381740555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9E3C680-EF76-3F4E-9635-C196FF91E41B}"/>
              </a:ext>
            </a:extLst>
          </p:cNvPr>
          <p:cNvSpPr>
            <a:spLocks noGrp="1"/>
          </p:cNvSpPr>
          <p:nvPr>
            <p:ph type="title"/>
          </p:nvPr>
        </p:nvSpPr>
        <p:spPr/>
        <p:txBody>
          <a:bodyPr/>
          <a:lstStyle/>
          <a:p>
            <a:r>
              <a:rPr lang="en-US"/>
              <a:t>Rise in childlessness:</a:t>
            </a:r>
          </a:p>
        </p:txBody>
      </p:sp>
      <p:sp>
        <p:nvSpPr>
          <p:cNvPr id="3" name="Content Placeholder 2">
            <a:extLst>
              <a:ext uri="{FF2B5EF4-FFF2-40B4-BE49-F238E27FC236}">
                <a16:creationId xmlns:a16="http://schemas.microsoft.com/office/drawing/2014/main" xmlns="" id="{19B62AAD-D3BB-534C-94E4-5B5FF9A9F491}"/>
              </a:ext>
            </a:extLst>
          </p:cNvPr>
          <p:cNvSpPr>
            <a:spLocks noGrp="1"/>
          </p:cNvSpPr>
          <p:nvPr>
            <p:ph idx="1"/>
          </p:nvPr>
        </p:nvSpPr>
        <p:spPr/>
        <p:txBody>
          <a:bodyPr/>
          <a:lstStyle/>
          <a:p>
            <a:pPr marL="0" indent="0">
              <a:buNone/>
            </a:pPr>
            <a:r>
              <a:rPr lang="en-US"/>
              <a:t> </a:t>
            </a:r>
          </a:p>
          <a:p>
            <a:pPr marL="0" indent="0">
              <a:buNone/>
            </a:pPr>
            <a:r>
              <a:rPr lang="en-US"/>
              <a:t>With the rise in childlessness a large share of successive generations will lack international support in old age. Increased divorced has negative consequences for older father’s relations with grown children. </a:t>
            </a:r>
          </a:p>
          <a:p>
            <a:pPr marL="0" indent="0">
              <a:buNone/>
            </a:pPr>
            <a:endParaRPr lang="en-US"/>
          </a:p>
          <a:p>
            <a:pPr marL="0" indent="0">
              <a:buNone/>
            </a:pPr>
            <a:r>
              <a:rPr lang="en-US"/>
              <a:t>The rise in age at first marriage, divorce and cohabitation point tone groups to study. </a:t>
            </a:r>
          </a:p>
        </p:txBody>
      </p:sp>
    </p:spTree>
    <p:extLst>
      <p:ext uri="{BB962C8B-B14F-4D97-AF65-F5344CB8AC3E}">
        <p14:creationId xmlns:p14="http://schemas.microsoft.com/office/powerpoint/2010/main" xmlns="" val="1164364586"/>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49F5CBEF-63FE-6D4C-8C96-D14C6055EE53}"/>
              </a:ext>
            </a:extLst>
          </p:cNvPr>
          <p:cNvSpPr>
            <a:spLocks noGrp="1"/>
          </p:cNvSpPr>
          <p:nvPr>
            <p:ph type="title"/>
          </p:nvPr>
        </p:nvSpPr>
        <p:spPr/>
        <p:txBody>
          <a:bodyPr/>
          <a:lstStyle/>
          <a:p>
            <a:r>
              <a:rPr lang="en-US"/>
              <a:t>Homosexuality:</a:t>
            </a:r>
          </a:p>
        </p:txBody>
      </p:sp>
      <p:sp>
        <p:nvSpPr>
          <p:cNvPr id="3" name="Content Placeholder 2">
            <a:extLst>
              <a:ext uri="{FF2B5EF4-FFF2-40B4-BE49-F238E27FC236}">
                <a16:creationId xmlns:a16="http://schemas.microsoft.com/office/drawing/2014/main" xmlns="" id="{E3913AF5-D9E3-2C45-B0F5-6D9290CB2A82}"/>
              </a:ext>
            </a:extLst>
          </p:cNvPr>
          <p:cNvSpPr>
            <a:spLocks noGrp="1"/>
          </p:cNvSpPr>
          <p:nvPr>
            <p:ph idx="1"/>
          </p:nvPr>
        </p:nvSpPr>
        <p:spPr/>
        <p:txBody>
          <a:bodyPr/>
          <a:lstStyle/>
          <a:p>
            <a:pPr marL="0" indent="0">
              <a:buNone/>
            </a:pPr>
            <a:endParaRPr lang="en-US"/>
          </a:p>
          <a:p>
            <a:pPr marL="0" indent="0">
              <a:buNone/>
            </a:pPr>
            <a:r>
              <a:rPr lang="en-US"/>
              <a:t>The acceptance of homosexuality highlights between institutionalization and deinstitutionalization in new family forms. Homosexuals have challenged traditional institutions by urging on new definitions of family forms. </a:t>
            </a:r>
          </a:p>
          <a:p>
            <a:pPr marL="0" indent="0">
              <a:buNone/>
            </a:pPr>
            <a:r>
              <a:rPr lang="en-US"/>
              <a:t>Same sex couples have also asserted their rights to marry and enjoy full benefits accorded by marriage. </a:t>
            </a:r>
          </a:p>
          <a:p>
            <a:pPr marL="0" indent="0">
              <a:buNone/>
            </a:pPr>
            <a:r>
              <a:rPr lang="en-US"/>
              <a:t>In the past they were  stereotyped as “</a:t>
            </a:r>
            <a:r>
              <a:rPr lang="en-US" b="1"/>
              <a:t>family less”. </a:t>
            </a:r>
            <a:r>
              <a:rPr lang="en-US"/>
              <a:t>Self aware generations pride on living open lives. </a:t>
            </a:r>
            <a:endParaRPr lang="en-US" b="1"/>
          </a:p>
        </p:txBody>
      </p:sp>
    </p:spTree>
    <p:extLst>
      <p:ext uri="{BB962C8B-B14F-4D97-AF65-F5344CB8AC3E}">
        <p14:creationId xmlns:p14="http://schemas.microsoft.com/office/powerpoint/2010/main" xmlns="" val="3985892226"/>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010B8242-69E4-0546-9798-A71ABF2FD1A4}"/>
              </a:ext>
            </a:extLst>
          </p:cNvPr>
          <p:cNvSpPr>
            <a:spLocks noGrp="1"/>
          </p:cNvSpPr>
          <p:nvPr>
            <p:ph type="title"/>
          </p:nvPr>
        </p:nvSpPr>
        <p:spPr/>
        <p:txBody>
          <a:bodyPr>
            <a:normAutofit fontScale="90000"/>
          </a:bodyPr>
          <a:lstStyle/>
          <a:p>
            <a:r>
              <a:rPr lang="en-US"/>
              <a:t>The Changing Gender Terrain:</a:t>
            </a:r>
            <a:br>
              <a:rPr lang="en-US"/>
            </a:br>
            <a:r>
              <a:rPr lang="en-US"/>
              <a:t> </a:t>
            </a:r>
          </a:p>
        </p:txBody>
      </p:sp>
      <p:sp>
        <p:nvSpPr>
          <p:cNvPr id="3" name="Content Placeholder 2">
            <a:extLst>
              <a:ext uri="{FF2B5EF4-FFF2-40B4-BE49-F238E27FC236}">
                <a16:creationId xmlns:a16="http://schemas.microsoft.com/office/drawing/2014/main" xmlns="" id="{3AACB2FB-879C-5B42-AA5B-77AFBF27C631}"/>
              </a:ext>
            </a:extLst>
          </p:cNvPr>
          <p:cNvSpPr>
            <a:spLocks noGrp="1"/>
          </p:cNvSpPr>
          <p:nvPr>
            <p:ph idx="1"/>
          </p:nvPr>
        </p:nvSpPr>
        <p:spPr/>
        <p:txBody>
          <a:bodyPr>
            <a:normAutofit fontScale="85000" lnSpcReduction="10000"/>
          </a:bodyPr>
          <a:lstStyle/>
          <a:p>
            <a:pPr marL="0" indent="0">
              <a:buNone/>
            </a:pPr>
            <a:endParaRPr lang="en-US" dirty="0"/>
          </a:p>
          <a:p>
            <a:pPr marL="0" indent="0">
              <a:buNone/>
            </a:pPr>
            <a:r>
              <a:rPr lang="en-US" dirty="0"/>
              <a:t>Life course sociology recognizes that men’s and women’s lives </a:t>
            </a:r>
            <a:r>
              <a:rPr lang="en-US" dirty="0" err="1"/>
              <a:t>travers</a:t>
            </a:r>
            <a:r>
              <a:rPr lang="en-US" dirty="0"/>
              <a:t> different paths. But their life course have crossed in recent decades. More women than men enroll in higher education in developed nations. </a:t>
            </a:r>
          </a:p>
          <a:p>
            <a:pPr marL="0" indent="0">
              <a:buNone/>
            </a:pPr>
            <a:endParaRPr lang="en-US" dirty="0"/>
          </a:p>
          <a:p>
            <a:pPr marL="0" indent="0">
              <a:buNone/>
            </a:pPr>
            <a:r>
              <a:rPr lang="en-US" dirty="0"/>
              <a:t>Gender convergence is seen in women’s greater workforce involvement and men’s greater involvement in domestic activities. Couples have less children and men are now more active in their care.</a:t>
            </a:r>
          </a:p>
          <a:p>
            <a:pPr marL="0" indent="0">
              <a:buNone/>
            </a:pPr>
            <a:r>
              <a:rPr lang="en-US" dirty="0"/>
              <a:t>Inequality and difference remain part of the gendered life course. But their lives are more alike than in the past. Their skill sets are less specialized.  Now women are more active in workforce. </a:t>
            </a:r>
          </a:p>
        </p:txBody>
      </p:sp>
    </p:spTree>
    <p:extLst>
      <p:ext uri="{BB962C8B-B14F-4D97-AF65-F5344CB8AC3E}">
        <p14:creationId xmlns:p14="http://schemas.microsoft.com/office/powerpoint/2010/main" xmlns="" val="64291202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FCD390A-C76D-4946-B5B2-B1B474616E48}"/>
              </a:ext>
            </a:extLst>
          </p:cNvPr>
          <p:cNvSpPr>
            <a:spLocks noGrp="1"/>
          </p:cNvSpPr>
          <p:nvPr>
            <p:ph type="title"/>
          </p:nvPr>
        </p:nvSpPr>
        <p:spPr/>
        <p:txBody>
          <a:bodyPr/>
          <a:lstStyle/>
          <a:p>
            <a:r>
              <a:rPr lang="en-US"/>
              <a:t>Rethinking  Kinship:</a:t>
            </a:r>
          </a:p>
        </p:txBody>
      </p:sp>
      <p:sp>
        <p:nvSpPr>
          <p:cNvPr id="3" name="Content Placeholder 2">
            <a:extLst>
              <a:ext uri="{FF2B5EF4-FFF2-40B4-BE49-F238E27FC236}">
                <a16:creationId xmlns:a16="http://schemas.microsoft.com/office/drawing/2014/main" xmlns="" id="{70B6FBF4-CDFA-4C40-BA7D-DE8C10FE47B3}"/>
              </a:ext>
            </a:extLst>
          </p:cNvPr>
          <p:cNvSpPr>
            <a:spLocks noGrp="1"/>
          </p:cNvSpPr>
          <p:nvPr>
            <p:ph idx="1"/>
          </p:nvPr>
        </p:nvSpPr>
        <p:spPr/>
        <p:txBody>
          <a:bodyPr/>
          <a:lstStyle/>
          <a:p>
            <a:pPr marL="0" indent="0">
              <a:buNone/>
            </a:pPr>
            <a:endParaRPr lang="en-US"/>
          </a:p>
          <a:p>
            <a:pPr marL="0" indent="0">
              <a:buNone/>
            </a:pPr>
            <a:r>
              <a:rPr lang="en-US"/>
              <a:t>Improved infant mortality and healthcare lifestyles raised life expectancy. The lives of children, parents, and grandparents overlap more often. </a:t>
            </a:r>
          </a:p>
          <a:p>
            <a:pPr marL="0" indent="0">
              <a:buNone/>
            </a:pPr>
            <a:r>
              <a:rPr lang="en-US"/>
              <a:t>Grandparents and grandchildren have become more likely to share lives and households. Over 10% of grandparents were responsible for full time care of at least their grandchildren. </a:t>
            </a:r>
          </a:p>
          <a:p>
            <a:pPr marL="0" indent="0">
              <a:buNone/>
            </a:pPr>
            <a:r>
              <a:rPr lang="en-US"/>
              <a:t>Children in extended family households are sometimes seen to be healthier than children  in single generation homes.</a:t>
            </a:r>
          </a:p>
          <a:p>
            <a:pPr marL="0" indent="0">
              <a:buNone/>
            </a:pPr>
            <a:endParaRPr lang="en-US"/>
          </a:p>
        </p:txBody>
      </p:sp>
    </p:spTree>
    <p:extLst>
      <p:ext uri="{BB962C8B-B14F-4D97-AF65-F5344CB8AC3E}">
        <p14:creationId xmlns:p14="http://schemas.microsoft.com/office/powerpoint/2010/main" xmlns="" val="362303973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E1C1102F-CC26-1148-A3E9-38BCFD7C9FD5}"/>
              </a:ext>
            </a:extLst>
          </p:cNvPr>
          <p:cNvSpPr>
            <a:spLocks noGrp="1"/>
          </p:cNvSpPr>
          <p:nvPr>
            <p:ph type="title"/>
          </p:nvPr>
        </p:nvSpPr>
        <p:spPr/>
        <p:txBody>
          <a:bodyPr/>
          <a:lstStyle/>
          <a:p>
            <a:r>
              <a:rPr lang="en-US"/>
              <a:t>Staying  Connected:</a:t>
            </a:r>
          </a:p>
        </p:txBody>
      </p:sp>
      <p:sp>
        <p:nvSpPr>
          <p:cNvPr id="3" name="Content Placeholder 2">
            <a:extLst>
              <a:ext uri="{FF2B5EF4-FFF2-40B4-BE49-F238E27FC236}">
                <a16:creationId xmlns:a16="http://schemas.microsoft.com/office/drawing/2014/main" xmlns="" id="{FA95D805-5E63-4445-B3CC-4685993C9B0F}"/>
              </a:ext>
            </a:extLst>
          </p:cNvPr>
          <p:cNvSpPr>
            <a:spLocks noGrp="1"/>
          </p:cNvSpPr>
          <p:nvPr>
            <p:ph idx="1"/>
          </p:nvPr>
        </p:nvSpPr>
        <p:spPr/>
        <p:txBody>
          <a:bodyPr>
            <a:normAutofit fontScale="92500" lnSpcReduction="20000"/>
          </a:bodyPr>
          <a:lstStyle/>
          <a:p>
            <a:pPr marL="0" indent="0">
              <a:buNone/>
            </a:pPr>
            <a:r>
              <a:rPr lang="en-US"/>
              <a:t>Technology has changed the way of interaction.  In 1960 22% of households had no telephones. And now only 2% have no telephones. Phones highlight how remote communication  for families has shifted. </a:t>
            </a:r>
          </a:p>
          <a:p>
            <a:pPr marL="0" indent="0">
              <a:buNone/>
            </a:pPr>
            <a:r>
              <a:rPr lang="en-US"/>
              <a:t>Despite stereotypes of tech-savvy teenagers, older people now use technology to stay connected and informed. Many baby boomers have had jobs that required computers. </a:t>
            </a:r>
          </a:p>
          <a:p>
            <a:pPr marL="0" indent="0">
              <a:buNone/>
            </a:pPr>
            <a:r>
              <a:rPr lang="en-US"/>
              <a:t>Younger people do homework, socialize via chat and social networking sites play games and use email. </a:t>
            </a:r>
          </a:p>
          <a:p>
            <a:pPr marL="0" indent="0">
              <a:buNone/>
            </a:pPr>
            <a:r>
              <a:rPr lang="en-US"/>
              <a:t>New technologies compensate for the growing distances  between young and old. </a:t>
            </a:r>
          </a:p>
          <a:p>
            <a:pPr marL="0" indent="0">
              <a:buNone/>
            </a:pPr>
            <a:endParaRPr lang="en-US"/>
          </a:p>
        </p:txBody>
      </p:sp>
    </p:spTree>
    <p:extLst>
      <p:ext uri="{BB962C8B-B14F-4D97-AF65-F5344CB8AC3E}">
        <p14:creationId xmlns:p14="http://schemas.microsoft.com/office/powerpoint/2010/main" xmlns="" val="765710565"/>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51B8032A-DFDF-7541-B79F-B3327B0592D7}"/>
              </a:ext>
            </a:extLst>
          </p:cNvPr>
          <p:cNvSpPr>
            <a:spLocks noGrp="1"/>
          </p:cNvSpPr>
          <p:nvPr>
            <p:ph type="title"/>
          </p:nvPr>
        </p:nvSpPr>
        <p:spPr/>
        <p:txBody>
          <a:bodyPr/>
          <a:lstStyle/>
          <a:p>
            <a:r>
              <a:rPr lang="en-US"/>
              <a:t>Looking back and looking forward: </a:t>
            </a:r>
          </a:p>
        </p:txBody>
      </p:sp>
      <p:sp>
        <p:nvSpPr>
          <p:cNvPr id="3" name="Content Placeholder 2">
            <a:extLst>
              <a:ext uri="{FF2B5EF4-FFF2-40B4-BE49-F238E27FC236}">
                <a16:creationId xmlns:a16="http://schemas.microsoft.com/office/drawing/2014/main" xmlns="" id="{4F5E6D18-285B-B64D-B9FB-91694506EEC5}"/>
              </a:ext>
            </a:extLst>
          </p:cNvPr>
          <p:cNvSpPr>
            <a:spLocks noGrp="1"/>
          </p:cNvSpPr>
          <p:nvPr>
            <p:ph idx="1"/>
          </p:nvPr>
        </p:nvSpPr>
        <p:spPr/>
        <p:txBody>
          <a:bodyPr>
            <a:normAutofit fontScale="92500" lnSpcReduction="20000"/>
          </a:bodyPr>
          <a:lstStyle/>
          <a:p>
            <a:pPr marL="0" indent="0">
              <a:buNone/>
            </a:pPr>
            <a:r>
              <a:rPr lang="en-US"/>
              <a:t>Diversity and change may challenge our knowledge base. Thirty years ago, it seemed that contact between Aging parents and grown children might become a causality of declining residency  between generations.  </a:t>
            </a:r>
          </a:p>
          <a:p>
            <a:pPr marL="0" indent="0">
              <a:buNone/>
            </a:pPr>
            <a:r>
              <a:rPr lang="en-US"/>
              <a:t>Rapid social change is the friend of life course research. </a:t>
            </a:r>
          </a:p>
          <a:p>
            <a:pPr marL="0" indent="0">
              <a:buNone/>
            </a:pPr>
            <a:r>
              <a:rPr lang="en-US"/>
              <a:t>“</a:t>
            </a:r>
            <a:r>
              <a:rPr lang="en-US" b="1"/>
              <a:t>Productive</a:t>
            </a:r>
            <a:r>
              <a:rPr lang="en-US"/>
              <a:t> </a:t>
            </a:r>
            <a:r>
              <a:rPr lang="en-US" b="1"/>
              <a:t>Aging” </a:t>
            </a:r>
            <a:r>
              <a:rPr lang="en-US"/>
              <a:t>the</a:t>
            </a:r>
            <a:r>
              <a:rPr lang="en-US" b="1"/>
              <a:t> </a:t>
            </a:r>
            <a:r>
              <a:rPr lang="en-US"/>
              <a:t>social</a:t>
            </a:r>
            <a:r>
              <a:rPr lang="en-US" b="1"/>
              <a:t> </a:t>
            </a:r>
            <a:r>
              <a:rPr lang="en-US"/>
              <a:t>and</a:t>
            </a:r>
            <a:r>
              <a:rPr lang="en-US" b="1"/>
              <a:t> </a:t>
            </a:r>
            <a:r>
              <a:rPr lang="en-US"/>
              <a:t>economic contributions of older adults, unified studies, community volunteers and older workers. </a:t>
            </a:r>
          </a:p>
          <a:p>
            <a:pPr marL="0" indent="0">
              <a:buNone/>
            </a:pPr>
            <a:r>
              <a:rPr lang="en-US"/>
              <a:t>As the baby boomers grow older, they are driving home the practical knowledge of family relations, work, health and satisfaction in later life.</a:t>
            </a:r>
          </a:p>
          <a:p>
            <a:pPr marL="0" indent="0">
              <a:buNone/>
            </a:pPr>
            <a:r>
              <a:rPr lang="en-US"/>
              <a:t>These social changes provide new opportunities for research of Aging. </a:t>
            </a:r>
          </a:p>
        </p:txBody>
      </p:sp>
    </p:spTree>
    <p:extLst>
      <p:ext uri="{BB962C8B-B14F-4D97-AF65-F5344CB8AC3E}">
        <p14:creationId xmlns:p14="http://schemas.microsoft.com/office/powerpoint/2010/main" xmlns="" val="50293960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A91A422-2B67-ED49-8743-AC0482A989CF}"/>
              </a:ext>
            </a:extLst>
          </p:cNvPr>
          <p:cNvSpPr>
            <a:spLocks noGrp="1"/>
          </p:cNvSpPr>
          <p:nvPr>
            <p:ph type="title"/>
          </p:nvPr>
        </p:nvSpPr>
        <p:spPr/>
        <p:txBody>
          <a:bodyPr/>
          <a:lstStyle/>
          <a:p>
            <a:r>
              <a:rPr lang="en-US"/>
              <a:t>Introduction:</a:t>
            </a:r>
          </a:p>
        </p:txBody>
      </p:sp>
      <p:sp>
        <p:nvSpPr>
          <p:cNvPr id="3" name="Content Placeholder 2">
            <a:extLst>
              <a:ext uri="{FF2B5EF4-FFF2-40B4-BE49-F238E27FC236}">
                <a16:creationId xmlns:a16="http://schemas.microsoft.com/office/drawing/2014/main" xmlns="" id="{B76EEB77-0DE7-B04F-A4CE-2EDF3E2D3D8D}"/>
              </a:ext>
            </a:extLst>
          </p:cNvPr>
          <p:cNvSpPr>
            <a:spLocks noGrp="1"/>
          </p:cNvSpPr>
          <p:nvPr>
            <p:ph idx="1"/>
          </p:nvPr>
        </p:nvSpPr>
        <p:spPr/>
        <p:txBody>
          <a:bodyPr/>
          <a:lstStyle/>
          <a:p>
            <a:pPr marL="0" indent="0">
              <a:buNone/>
            </a:pPr>
            <a:r>
              <a:rPr lang="en-US" b="1"/>
              <a:t>Diversity</a:t>
            </a:r>
            <a:r>
              <a:rPr lang="en-US"/>
              <a:t> </a:t>
            </a:r>
            <a:r>
              <a:rPr lang="en-US" b="1"/>
              <a:t>in</a:t>
            </a:r>
            <a:r>
              <a:rPr lang="en-US"/>
              <a:t> </a:t>
            </a:r>
            <a:r>
              <a:rPr lang="en-US" b="1"/>
              <a:t>American</a:t>
            </a:r>
            <a:r>
              <a:rPr lang="en-US"/>
              <a:t> </a:t>
            </a:r>
            <a:r>
              <a:rPr lang="en-US" b="1"/>
              <a:t>Families</a:t>
            </a:r>
            <a:r>
              <a:rPr lang="en-US"/>
              <a:t>:</a:t>
            </a:r>
          </a:p>
          <a:p>
            <a:r>
              <a:rPr lang="en-US"/>
              <a:t>We have studied four broad changes in American families.</a:t>
            </a:r>
          </a:p>
          <a:p>
            <a:pPr>
              <a:buFont typeface="+mj-lt"/>
              <a:buAutoNum type="arabicPeriod"/>
            </a:pPr>
            <a:r>
              <a:rPr lang="en-US"/>
              <a:t>Generational change, specifically the baby boom which arrives  at old age with different experiences.</a:t>
            </a:r>
          </a:p>
          <a:p>
            <a:pPr>
              <a:buFont typeface="+mj-lt"/>
              <a:buAutoNum type="arabicPeriod"/>
            </a:pPr>
            <a:r>
              <a:rPr lang="en-US"/>
              <a:t>Growing family diversity, which makes new family forms.</a:t>
            </a:r>
          </a:p>
          <a:p>
            <a:pPr>
              <a:buFont typeface="+mj-lt"/>
              <a:buAutoNum type="arabicPeriod"/>
            </a:pPr>
            <a:r>
              <a:rPr lang="en-US"/>
              <a:t>Change in gender, as men’s lives and women’s lives are different. </a:t>
            </a:r>
          </a:p>
          <a:p>
            <a:pPr>
              <a:buFont typeface="+mj-lt"/>
              <a:buAutoNum type="arabicPeriod"/>
            </a:pPr>
            <a:r>
              <a:rPr lang="en-US"/>
              <a:t>Demographic and technological developments that impact intergenerational relationships.</a:t>
            </a:r>
          </a:p>
        </p:txBody>
      </p:sp>
    </p:spTree>
    <p:extLst>
      <p:ext uri="{BB962C8B-B14F-4D97-AF65-F5344CB8AC3E}">
        <p14:creationId xmlns:p14="http://schemas.microsoft.com/office/powerpoint/2010/main" xmlns="" val="64079426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18407DDF-A407-D54A-883B-86E7975F9D04}"/>
              </a:ext>
            </a:extLst>
          </p:cNvPr>
          <p:cNvSpPr>
            <a:spLocks noGrp="1"/>
          </p:cNvSpPr>
          <p:nvPr>
            <p:ph type="title"/>
          </p:nvPr>
        </p:nvSpPr>
        <p:spPr/>
        <p:txBody>
          <a:bodyPr/>
          <a:lstStyle/>
          <a:p>
            <a:r>
              <a:rPr lang="en-US"/>
              <a:t>Aging baby boomers:</a:t>
            </a:r>
          </a:p>
        </p:txBody>
      </p:sp>
      <p:sp>
        <p:nvSpPr>
          <p:cNvPr id="3" name="Content Placeholder 2">
            <a:extLst>
              <a:ext uri="{FF2B5EF4-FFF2-40B4-BE49-F238E27FC236}">
                <a16:creationId xmlns:a16="http://schemas.microsoft.com/office/drawing/2014/main" xmlns="" id="{19EA049F-8352-E64E-BB29-D59FBD7D74CA}"/>
              </a:ext>
            </a:extLst>
          </p:cNvPr>
          <p:cNvSpPr>
            <a:spLocks noGrp="1"/>
          </p:cNvSpPr>
          <p:nvPr>
            <p:ph idx="1"/>
          </p:nvPr>
        </p:nvSpPr>
        <p:spPr/>
        <p:txBody>
          <a:bodyPr/>
          <a:lstStyle/>
          <a:p>
            <a:pPr marL="0" indent="0">
              <a:buNone/>
            </a:pPr>
            <a:endParaRPr lang="en-US"/>
          </a:p>
          <a:p>
            <a:pPr marL="0" indent="0">
              <a:buNone/>
            </a:pPr>
            <a:r>
              <a:rPr lang="en-US"/>
              <a:t>The baby boomers were born between 1946 and 1964.</a:t>
            </a:r>
          </a:p>
          <a:p>
            <a:pPr marL="0" indent="0">
              <a:buNone/>
            </a:pPr>
            <a:endParaRPr lang="en-US"/>
          </a:p>
          <a:p>
            <a:pPr marL="0" indent="0">
              <a:buNone/>
            </a:pPr>
            <a:r>
              <a:rPr lang="en-US"/>
              <a:t>In childhood baby boomers taxed educational system. New educational institutions were built to educate them.</a:t>
            </a:r>
          </a:p>
          <a:p>
            <a:pPr marL="0" indent="0">
              <a:buNone/>
            </a:pPr>
            <a:endParaRPr lang="en-US"/>
          </a:p>
          <a:p>
            <a:pPr marL="0" indent="0">
              <a:buNone/>
            </a:pPr>
            <a:r>
              <a:rPr lang="en-US"/>
              <a:t>They fueled social reforms by fighting for gender and racial equality. </a:t>
            </a:r>
          </a:p>
          <a:p>
            <a:pPr marL="0" indent="0">
              <a:buNone/>
            </a:pPr>
            <a:endParaRPr lang="en-US"/>
          </a:p>
        </p:txBody>
      </p:sp>
    </p:spTree>
    <p:extLst>
      <p:ext uri="{BB962C8B-B14F-4D97-AF65-F5344CB8AC3E}">
        <p14:creationId xmlns:p14="http://schemas.microsoft.com/office/powerpoint/2010/main" xmlns="" val="3204900011"/>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3112E289-A4CF-4D46-9E10-8FF1CA2288FE}"/>
              </a:ext>
            </a:extLst>
          </p:cNvPr>
          <p:cNvSpPr>
            <a:spLocks noGrp="1"/>
          </p:cNvSpPr>
          <p:nvPr>
            <p:ph type="title"/>
          </p:nvPr>
        </p:nvSpPr>
        <p:spPr/>
        <p:txBody>
          <a:bodyPr>
            <a:normAutofit fontScale="90000"/>
          </a:bodyPr>
          <a:lstStyle/>
          <a:p>
            <a:r>
              <a:rPr lang="en-US"/>
              <a:t>Features of educated baby boomers:</a:t>
            </a:r>
            <a:br>
              <a:rPr lang="en-US"/>
            </a:br>
            <a:endParaRPr lang="en-US"/>
          </a:p>
        </p:txBody>
      </p:sp>
      <p:sp>
        <p:nvSpPr>
          <p:cNvPr id="3" name="Content Placeholder 2">
            <a:extLst>
              <a:ext uri="{FF2B5EF4-FFF2-40B4-BE49-F238E27FC236}">
                <a16:creationId xmlns:a16="http://schemas.microsoft.com/office/drawing/2014/main" xmlns="" id="{3CCC5802-5CF6-CC4F-A651-E93F2523EB6B}"/>
              </a:ext>
            </a:extLst>
          </p:cNvPr>
          <p:cNvSpPr>
            <a:spLocks noGrp="1"/>
          </p:cNvSpPr>
          <p:nvPr>
            <p:ph idx="1"/>
          </p:nvPr>
        </p:nvSpPr>
        <p:spPr/>
        <p:txBody>
          <a:bodyPr/>
          <a:lstStyle/>
          <a:p>
            <a:r>
              <a:rPr lang="en-US"/>
              <a:t>There  was an orientation  towards self actualization.  Their values were more individualistic than their parents.</a:t>
            </a:r>
          </a:p>
          <a:p>
            <a:endParaRPr lang="en-US"/>
          </a:p>
          <a:p>
            <a:r>
              <a:rPr lang="en-US"/>
              <a:t>They had more awareness  about social responsibility as they were fighting for gender equality.</a:t>
            </a:r>
          </a:p>
          <a:p>
            <a:r>
              <a:rPr lang="en-US"/>
              <a:t> </a:t>
            </a:r>
          </a:p>
          <a:p>
            <a:r>
              <a:rPr lang="en-US"/>
              <a:t>They got suitable jobs that will secure their economic life after their retirement. </a:t>
            </a:r>
          </a:p>
        </p:txBody>
      </p:sp>
    </p:spTree>
    <p:extLst>
      <p:ext uri="{BB962C8B-B14F-4D97-AF65-F5344CB8AC3E}">
        <p14:creationId xmlns:p14="http://schemas.microsoft.com/office/powerpoint/2010/main" xmlns="" val="6205168"/>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7CBCF4C5-7330-3D49-8DAA-69F56ABF5FEA}"/>
              </a:ext>
            </a:extLst>
          </p:cNvPr>
          <p:cNvSpPr>
            <a:spLocks noGrp="1"/>
          </p:cNvSpPr>
          <p:nvPr>
            <p:ph type="title"/>
          </p:nvPr>
        </p:nvSpPr>
        <p:spPr/>
        <p:txBody>
          <a:bodyPr>
            <a:normAutofit fontScale="90000"/>
          </a:bodyPr>
          <a:lstStyle/>
          <a:p>
            <a:r>
              <a:rPr lang="en-US"/>
              <a:t>Marriages and divorce rates:</a:t>
            </a:r>
            <a:br>
              <a:rPr lang="en-US"/>
            </a:br>
            <a:endParaRPr lang="en-US"/>
          </a:p>
        </p:txBody>
      </p:sp>
      <p:sp>
        <p:nvSpPr>
          <p:cNvPr id="3" name="Content Placeholder 2">
            <a:extLst>
              <a:ext uri="{FF2B5EF4-FFF2-40B4-BE49-F238E27FC236}">
                <a16:creationId xmlns:a16="http://schemas.microsoft.com/office/drawing/2014/main" xmlns="" id="{0AE613B9-D935-D24A-91EE-79C920BD414A}"/>
              </a:ext>
            </a:extLst>
          </p:cNvPr>
          <p:cNvSpPr>
            <a:spLocks noGrp="1"/>
          </p:cNvSpPr>
          <p:nvPr>
            <p:ph idx="1"/>
          </p:nvPr>
        </p:nvSpPr>
        <p:spPr/>
        <p:txBody>
          <a:bodyPr/>
          <a:lstStyle/>
          <a:p>
            <a:pPr marL="0" indent="0">
              <a:buNone/>
            </a:pPr>
            <a:endParaRPr lang="en-US"/>
          </a:p>
          <a:p>
            <a:pPr marL="0" indent="0">
              <a:buNone/>
            </a:pPr>
            <a:r>
              <a:rPr lang="en-US"/>
              <a:t>First marriage age rose from 21 to 26. Divorce rate rose 5.0% high. Fertility rate for unmarried women were doubled, as four in ten births were non-marital. </a:t>
            </a:r>
          </a:p>
          <a:p>
            <a:pPr marL="0" indent="0">
              <a:buNone/>
            </a:pPr>
            <a:endParaRPr lang="en-US"/>
          </a:p>
          <a:p>
            <a:pPr marL="0" indent="0">
              <a:buNone/>
            </a:pPr>
            <a:r>
              <a:rPr lang="en-US"/>
              <a:t>Agjng baby boomers will have different support systems. There will be (1), more childless, more never married or more divorced seniors.  (2), smaller sibships but more to survive together into old age. (3), deteriorating economic support ratio. </a:t>
            </a:r>
          </a:p>
        </p:txBody>
      </p:sp>
    </p:spTree>
    <p:extLst>
      <p:ext uri="{BB962C8B-B14F-4D97-AF65-F5344CB8AC3E}">
        <p14:creationId xmlns:p14="http://schemas.microsoft.com/office/powerpoint/2010/main" xmlns="" val="418845683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A5F03948-3847-C14B-982E-138CD569CB9F}"/>
              </a:ext>
            </a:extLst>
          </p:cNvPr>
          <p:cNvSpPr>
            <a:spLocks noGrp="1"/>
          </p:cNvSpPr>
          <p:nvPr>
            <p:ph type="title"/>
          </p:nvPr>
        </p:nvSpPr>
        <p:spPr/>
        <p:txBody>
          <a:bodyPr/>
          <a:lstStyle/>
          <a:p>
            <a:r>
              <a:rPr lang="en-US"/>
              <a:t>Aging baby boomers retirement changes:</a:t>
            </a:r>
          </a:p>
        </p:txBody>
      </p:sp>
      <p:sp>
        <p:nvSpPr>
          <p:cNvPr id="3" name="Content Placeholder 2">
            <a:extLst>
              <a:ext uri="{FF2B5EF4-FFF2-40B4-BE49-F238E27FC236}">
                <a16:creationId xmlns:a16="http://schemas.microsoft.com/office/drawing/2014/main" xmlns="" id="{07766A60-AB50-A640-830B-B1EDE8F6E26C}"/>
              </a:ext>
            </a:extLst>
          </p:cNvPr>
          <p:cNvSpPr>
            <a:spLocks noGrp="1"/>
          </p:cNvSpPr>
          <p:nvPr>
            <p:ph idx="1"/>
          </p:nvPr>
        </p:nvSpPr>
        <p:spPr/>
        <p:txBody>
          <a:bodyPr/>
          <a:lstStyle/>
          <a:p>
            <a:pPr marL="0" indent="0">
              <a:buNone/>
            </a:pPr>
            <a:endParaRPr lang="en-US"/>
          </a:p>
          <a:p>
            <a:pPr marL="0" indent="0">
              <a:buNone/>
            </a:pPr>
            <a:r>
              <a:rPr lang="en-US"/>
              <a:t>Retirement brings new challenges for baby boomers.  Particularly funding for their living and healthcare facilities for a very large older population is difficult. </a:t>
            </a:r>
          </a:p>
          <a:p>
            <a:pPr marL="0" indent="0">
              <a:buNone/>
            </a:pPr>
            <a:r>
              <a:rPr lang="en-US"/>
              <a:t>Aging baby boomers after retirement may have stress of dependence because they got more time to think and have nothing to do.</a:t>
            </a:r>
          </a:p>
        </p:txBody>
      </p:sp>
    </p:spTree>
    <p:extLst>
      <p:ext uri="{BB962C8B-B14F-4D97-AF65-F5344CB8AC3E}">
        <p14:creationId xmlns:p14="http://schemas.microsoft.com/office/powerpoint/2010/main" xmlns="" val="25371395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2C244948-3A24-0D44-90FE-A9C429BC2317}"/>
              </a:ext>
            </a:extLst>
          </p:cNvPr>
          <p:cNvSpPr>
            <a:spLocks noGrp="1"/>
          </p:cNvSpPr>
          <p:nvPr>
            <p:ph type="title"/>
          </p:nvPr>
        </p:nvSpPr>
        <p:spPr/>
        <p:txBody>
          <a:bodyPr>
            <a:normAutofit fontScale="90000"/>
          </a:bodyPr>
          <a:lstStyle/>
          <a:p>
            <a:r>
              <a:rPr lang="en-US"/>
              <a:t>Immigration and diversity:</a:t>
            </a:r>
            <a:br>
              <a:rPr lang="en-US"/>
            </a:br>
            <a:endParaRPr lang="en-US"/>
          </a:p>
        </p:txBody>
      </p:sp>
      <p:sp>
        <p:nvSpPr>
          <p:cNvPr id="3" name="Content Placeholder 2">
            <a:extLst>
              <a:ext uri="{FF2B5EF4-FFF2-40B4-BE49-F238E27FC236}">
                <a16:creationId xmlns:a16="http://schemas.microsoft.com/office/drawing/2014/main" xmlns="" id="{24A91FA5-B1AB-804A-9094-4FB6B1848797}"/>
              </a:ext>
            </a:extLst>
          </p:cNvPr>
          <p:cNvSpPr>
            <a:spLocks noGrp="1"/>
          </p:cNvSpPr>
          <p:nvPr>
            <p:ph idx="1"/>
          </p:nvPr>
        </p:nvSpPr>
        <p:spPr/>
        <p:txBody>
          <a:bodyPr/>
          <a:lstStyle/>
          <a:p>
            <a:pPr marL="0" indent="0">
              <a:buNone/>
            </a:pPr>
            <a:endParaRPr lang="en-US"/>
          </a:p>
          <a:p>
            <a:pPr marL="0" indent="0">
              <a:buNone/>
            </a:pPr>
            <a:r>
              <a:rPr lang="en-US"/>
              <a:t>The growth in the population due to the immigration in Asian and Hispanic origins has faded the racial line. Inter-racial relations no longer means only black and white. </a:t>
            </a:r>
          </a:p>
          <a:p>
            <a:pPr marL="0" indent="0">
              <a:buNone/>
            </a:pPr>
            <a:r>
              <a:rPr lang="en-US"/>
              <a:t>Race still plays an important role in pairing off as marriages between immigrants and locals within ethnic groups. </a:t>
            </a:r>
          </a:p>
          <a:p>
            <a:pPr marL="0" indent="0">
              <a:buNone/>
            </a:pPr>
            <a:r>
              <a:rPr lang="en-US"/>
              <a:t>By birth, marriages, or adoption point to family members of a different race.</a:t>
            </a:r>
          </a:p>
        </p:txBody>
      </p:sp>
    </p:spTree>
    <p:extLst>
      <p:ext uri="{BB962C8B-B14F-4D97-AF65-F5344CB8AC3E}">
        <p14:creationId xmlns:p14="http://schemas.microsoft.com/office/powerpoint/2010/main" xmlns="" val="359293442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DD2B848E-0E07-E34E-91D0-F10B22C0BD3F}"/>
              </a:ext>
            </a:extLst>
          </p:cNvPr>
          <p:cNvSpPr>
            <a:spLocks noGrp="1"/>
          </p:cNvSpPr>
          <p:nvPr>
            <p:ph type="title"/>
          </p:nvPr>
        </p:nvSpPr>
        <p:spPr/>
        <p:txBody>
          <a:bodyPr>
            <a:normAutofit fontScale="90000"/>
          </a:bodyPr>
          <a:lstStyle/>
          <a:p>
            <a:r>
              <a:rPr lang="en-US"/>
              <a:t>The polish peasant:</a:t>
            </a:r>
            <a:br>
              <a:rPr lang="en-US"/>
            </a:br>
            <a:endParaRPr lang="en-US"/>
          </a:p>
        </p:txBody>
      </p:sp>
      <p:sp>
        <p:nvSpPr>
          <p:cNvPr id="3" name="Content Placeholder 2">
            <a:extLst>
              <a:ext uri="{FF2B5EF4-FFF2-40B4-BE49-F238E27FC236}">
                <a16:creationId xmlns:a16="http://schemas.microsoft.com/office/drawing/2014/main" xmlns="" id="{528C7B50-25F8-044E-B3A8-1BAAA72015CB}"/>
              </a:ext>
            </a:extLst>
          </p:cNvPr>
          <p:cNvSpPr>
            <a:spLocks noGrp="1"/>
          </p:cNvSpPr>
          <p:nvPr>
            <p:ph idx="1"/>
          </p:nvPr>
        </p:nvSpPr>
        <p:spPr>
          <a:xfrm>
            <a:off x="571500" y="2748642"/>
            <a:ext cx="9409113" cy="3271157"/>
          </a:xfrm>
        </p:spPr>
        <p:txBody>
          <a:bodyPr>
            <a:normAutofit fontScale="92500" lnSpcReduction="20000"/>
          </a:bodyPr>
          <a:lstStyle/>
          <a:p>
            <a:pPr marL="0" indent="0">
              <a:buNone/>
            </a:pPr>
            <a:endParaRPr lang="en-US"/>
          </a:p>
          <a:p>
            <a:pPr marL="0" indent="0">
              <a:buNone/>
            </a:pPr>
            <a:r>
              <a:rPr lang="en-US"/>
              <a:t>It’s an immigration research tradition has addressed adaptation, intergenerational socialization, family relations.</a:t>
            </a:r>
          </a:p>
          <a:p>
            <a:pPr marL="0" indent="0">
              <a:buNone/>
            </a:pPr>
            <a:r>
              <a:rPr lang="en-US"/>
              <a:t>Research has focused on the adaptation of working age immigrants and their children. </a:t>
            </a:r>
          </a:p>
          <a:p>
            <a:pPr marL="0" indent="0">
              <a:buNone/>
            </a:pPr>
            <a:r>
              <a:rPr lang="en-US"/>
              <a:t>Older immigrants receive little attention outside their ethnic communities. </a:t>
            </a:r>
          </a:p>
        </p:txBody>
      </p:sp>
    </p:spTree>
    <p:extLst>
      <p:ext uri="{BB962C8B-B14F-4D97-AF65-F5344CB8AC3E}">
        <p14:creationId xmlns:p14="http://schemas.microsoft.com/office/powerpoint/2010/main" xmlns="" val="372493238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xmlns="" id="{C73D73B1-E193-654E-A402-739D45758C31}"/>
              </a:ext>
            </a:extLst>
          </p:cNvPr>
          <p:cNvSpPr>
            <a:spLocks noGrp="1"/>
          </p:cNvSpPr>
          <p:nvPr>
            <p:ph type="title"/>
          </p:nvPr>
        </p:nvSpPr>
        <p:spPr/>
        <p:txBody>
          <a:bodyPr/>
          <a:lstStyle/>
          <a:p>
            <a:r>
              <a:rPr lang="en-US"/>
              <a:t>Treas’ observation:</a:t>
            </a:r>
          </a:p>
        </p:txBody>
      </p:sp>
      <p:sp>
        <p:nvSpPr>
          <p:cNvPr id="3" name="Content Placeholder 2">
            <a:extLst>
              <a:ext uri="{FF2B5EF4-FFF2-40B4-BE49-F238E27FC236}">
                <a16:creationId xmlns:a16="http://schemas.microsoft.com/office/drawing/2014/main" xmlns="" id="{0090E395-474C-DF44-90B0-1020F8FDA4E6}"/>
              </a:ext>
            </a:extLst>
          </p:cNvPr>
          <p:cNvSpPr>
            <a:spLocks noGrp="1"/>
          </p:cNvSpPr>
          <p:nvPr>
            <p:ph idx="1"/>
          </p:nvPr>
        </p:nvSpPr>
        <p:spPr/>
        <p:txBody>
          <a:bodyPr>
            <a:normAutofit lnSpcReduction="10000"/>
          </a:bodyPr>
          <a:lstStyle/>
          <a:p>
            <a:pPr marL="0" indent="0">
              <a:buNone/>
            </a:pPr>
            <a:endParaRPr lang="en-US"/>
          </a:p>
          <a:p>
            <a:pPr marL="0" indent="0">
              <a:buNone/>
            </a:pPr>
            <a:endParaRPr lang="en-US"/>
          </a:p>
          <a:p>
            <a:pPr marL="0" indent="0">
              <a:buNone/>
            </a:pPr>
            <a:endParaRPr lang="en-US"/>
          </a:p>
          <a:p>
            <a:pPr marL="0" indent="0">
              <a:buNone/>
            </a:pPr>
            <a:r>
              <a:rPr lang="en-US"/>
              <a:t>“</a:t>
            </a:r>
            <a:r>
              <a:rPr lang="en-US" b="1"/>
              <a:t>They</a:t>
            </a:r>
            <a:r>
              <a:rPr lang="en-US"/>
              <a:t> </a:t>
            </a:r>
            <a:r>
              <a:rPr lang="en-US" b="1"/>
              <a:t>never</a:t>
            </a:r>
            <a:r>
              <a:rPr lang="en-US"/>
              <a:t> </a:t>
            </a:r>
            <a:r>
              <a:rPr lang="en-US" b="1"/>
              <a:t>win</a:t>
            </a:r>
            <a:r>
              <a:rPr lang="en-US"/>
              <a:t> </a:t>
            </a:r>
            <a:r>
              <a:rPr lang="en-US" b="1"/>
              <a:t>spelling</a:t>
            </a:r>
            <a:r>
              <a:rPr lang="en-US"/>
              <a:t> </a:t>
            </a:r>
            <a:r>
              <a:rPr lang="en-US" b="1"/>
              <a:t>bees</a:t>
            </a:r>
            <a:r>
              <a:rPr lang="en-US"/>
              <a:t>. </a:t>
            </a:r>
            <a:r>
              <a:rPr lang="en-US" b="1"/>
              <a:t>They</a:t>
            </a:r>
            <a:r>
              <a:rPr lang="en-US"/>
              <a:t> </a:t>
            </a:r>
            <a:r>
              <a:rPr lang="en-US" b="1"/>
              <a:t>don’t</a:t>
            </a:r>
            <a:r>
              <a:rPr lang="en-US"/>
              <a:t> </a:t>
            </a:r>
            <a:r>
              <a:rPr lang="en-US" b="1"/>
              <a:t>join</a:t>
            </a:r>
            <a:r>
              <a:rPr lang="en-US"/>
              <a:t> </a:t>
            </a:r>
            <a:r>
              <a:rPr lang="en-US" b="1"/>
              <a:t>criminal</a:t>
            </a:r>
            <a:r>
              <a:rPr lang="en-US"/>
              <a:t> </a:t>
            </a:r>
            <a:r>
              <a:rPr lang="en-US" b="1"/>
              <a:t>gangs</a:t>
            </a:r>
            <a:r>
              <a:rPr lang="en-US"/>
              <a:t>.  </a:t>
            </a:r>
            <a:r>
              <a:rPr lang="en-US" b="1"/>
              <a:t>Nobody</a:t>
            </a:r>
            <a:r>
              <a:rPr lang="en-US"/>
              <a:t> </a:t>
            </a:r>
            <a:r>
              <a:rPr lang="en-US" b="1"/>
              <a:t>worries</a:t>
            </a:r>
            <a:r>
              <a:rPr lang="en-US"/>
              <a:t> </a:t>
            </a:r>
            <a:r>
              <a:rPr lang="en-US" b="1"/>
              <a:t>about</a:t>
            </a:r>
            <a:r>
              <a:rPr lang="en-US"/>
              <a:t> </a:t>
            </a:r>
            <a:r>
              <a:rPr lang="en-US" b="1"/>
              <a:t>American’s</a:t>
            </a:r>
            <a:r>
              <a:rPr lang="en-US"/>
              <a:t> </a:t>
            </a:r>
            <a:r>
              <a:rPr lang="en-US" b="1"/>
              <a:t>losing</a:t>
            </a:r>
            <a:r>
              <a:rPr lang="en-US"/>
              <a:t> </a:t>
            </a:r>
            <a:r>
              <a:rPr lang="en-US" b="1"/>
              <a:t>jobs</a:t>
            </a:r>
            <a:r>
              <a:rPr lang="en-US"/>
              <a:t> </a:t>
            </a:r>
            <a:r>
              <a:rPr lang="en-US" b="1"/>
              <a:t>to</a:t>
            </a:r>
            <a:r>
              <a:rPr lang="en-US"/>
              <a:t> </a:t>
            </a:r>
            <a:r>
              <a:rPr lang="en-US" b="1"/>
              <a:t>Korean</a:t>
            </a:r>
            <a:r>
              <a:rPr lang="en-US"/>
              <a:t> </a:t>
            </a:r>
            <a:r>
              <a:rPr lang="en-US" b="1"/>
              <a:t>grandmothers</a:t>
            </a:r>
            <a:r>
              <a:rPr lang="en-US"/>
              <a:t>. “</a:t>
            </a:r>
          </a:p>
          <a:p>
            <a:pPr marL="0" indent="0">
              <a:buNone/>
            </a:pPr>
            <a:endParaRPr lang="en-US"/>
          </a:p>
          <a:p>
            <a:pPr marL="0" indent="0">
              <a:buNone/>
            </a:pPr>
            <a:r>
              <a:rPr lang="en-US"/>
              <a:t>Older newcomers get frail to contribute to their families. But they keep house and look after grandchildren for busy, two earner couples. </a:t>
            </a:r>
          </a:p>
        </p:txBody>
      </p:sp>
    </p:spTree>
    <p:extLst>
      <p:ext uri="{BB962C8B-B14F-4D97-AF65-F5344CB8AC3E}">
        <p14:creationId xmlns:p14="http://schemas.microsoft.com/office/powerpoint/2010/main" xmlns="" val="2504488296"/>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Module">
  <a:themeElements>
    <a:clrScheme name="Module">
      <a:dk1>
        <a:sysClr val="windowText" lastClr="000000"/>
      </a:dk1>
      <a:lt1>
        <a:sysClr val="window" lastClr="FFFFFF"/>
      </a:lt1>
      <a:dk2>
        <a:srgbClr val="5A6378"/>
      </a:dk2>
      <a:lt2>
        <a:srgbClr val="D4D4D6"/>
      </a:lt2>
      <a:accent1>
        <a:srgbClr val="F0AD00"/>
      </a:accent1>
      <a:accent2>
        <a:srgbClr val="60B5CC"/>
      </a:accent2>
      <a:accent3>
        <a:srgbClr val="E66C7D"/>
      </a:accent3>
      <a:accent4>
        <a:srgbClr val="6BB76D"/>
      </a:accent4>
      <a:accent5>
        <a:srgbClr val="E88651"/>
      </a:accent5>
      <a:accent6>
        <a:srgbClr val="C64847"/>
      </a:accent6>
      <a:hlink>
        <a:srgbClr val="168BBA"/>
      </a:hlink>
      <a:folHlink>
        <a:srgbClr val="680000"/>
      </a:folHlink>
    </a:clrScheme>
    <a:fontScheme name="Module">
      <a:maj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Corbel"/>
        <a:ea typeface=""/>
        <a:cs typeface=""/>
        <a:font script="Jpan" typeface="HGｺﾞｼｯｸM"/>
        <a:font script="Hang" typeface="HY엽서L"/>
        <a:font script="Hans" typeface="华文楷体"/>
        <a:font script="Hant" typeface="新細明體"/>
        <a:font script="Arab" typeface="Tahoma"/>
        <a:font script="Hebr" typeface="Miriam"/>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Modul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47500"/>
                <a:satMod val="137000"/>
              </a:schemeClr>
            </a:gs>
            <a:gs pos="55000">
              <a:schemeClr val="phClr">
                <a:shade val="69000"/>
                <a:satMod val="137000"/>
              </a:schemeClr>
            </a:gs>
            <a:gs pos="100000">
              <a:schemeClr val="phClr">
                <a:shade val="98000"/>
                <a:satMod val="137000"/>
              </a:schemeClr>
            </a:gs>
          </a:gsLst>
          <a:lin ang="16200000" scaled="0"/>
        </a:gradFill>
      </a:fillStyleLst>
      <a:lnStyleLst>
        <a:ln w="6350" cap="rnd" cmpd="sng" algn="ctr">
          <a:solidFill>
            <a:schemeClr val="phClr">
              <a:shade val="95000"/>
              <a:satMod val="105000"/>
            </a:schemeClr>
          </a:solidFill>
          <a:prstDash val="solid"/>
        </a:ln>
        <a:ln w="48000" cap="flat" cmpd="thickThin" algn="ctr">
          <a:solidFill>
            <a:schemeClr val="phClr"/>
          </a:solidFill>
          <a:prstDash val="solid"/>
        </a:ln>
        <a:ln w="48500" cap="flat" cmpd="thickThin" algn="ctr">
          <a:solidFill>
            <a:schemeClr val="phClr"/>
          </a:solidFill>
          <a:prstDash val="solid"/>
        </a:ln>
      </a:lnStyleLst>
      <a:effectStyleLst>
        <a:effectStyle>
          <a:effectLst>
            <a:outerShdw blurRad="45000" dist="25000" dir="5400000" rotWithShape="0">
              <a:srgbClr val="000000">
                <a:alpha val="38000"/>
              </a:srgbClr>
            </a:outerShdw>
          </a:effectLst>
        </a:effectStyle>
        <a:effectStyle>
          <a:effectLst>
            <a:outerShdw blurRad="39000" dist="25400" dir="5400000" rotWithShape="0">
              <a:srgbClr val="000000">
                <a:alpha val="38000"/>
              </a:srgbClr>
            </a:outerShdw>
          </a:effectLst>
        </a:effectStyle>
        <a:effectStyle>
          <a:effectLst>
            <a:outerShdw blurRad="39000" dist="25400" dir="5400000" rotWithShape="0">
              <a:srgbClr val="000000">
                <a:alpha val="38000"/>
              </a:srgbClr>
            </a:outerShdw>
          </a:effectLst>
          <a:scene3d>
            <a:camera prst="orthographicFront" fov="0">
              <a:rot lat="0" lon="0" rev="0"/>
            </a:camera>
            <a:lightRig rig="threePt" dir="t">
              <a:rot lat="0" lon="0" rev="1800000"/>
            </a:lightRig>
          </a:scene3d>
          <a:sp3d prstMaterial="matte">
            <a:bevelT h="20000"/>
          </a:sp3d>
        </a:effectStyle>
      </a:effectStyleLst>
      <a:bgFillStyleLst>
        <a:solidFill>
          <a:schemeClr val="phClr"/>
        </a:solidFill>
        <a:gradFill rotWithShape="1">
          <a:gsLst>
            <a:gs pos="0">
              <a:schemeClr val="phClr">
                <a:tint val="48000"/>
                <a:satMod val="300000"/>
              </a:schemeClr>
            </a:gs>
            <a:gs pos="12000">
              <a:schemeClr val="phClr">
                <a:tint val="48000"/>
                <a:satMod val="300000"/>
              </a:schemeClr>
            </a:gs>
            <a:gs pos="20000">
              <a:schemeClr val="phClr">
                <a:tint val="49000"/>
                <a:satMod val="300000"/>
              </a:schemeClr>
            </a:gs>
            <a:gs pos="100000">
              <a:schemeClr val="phClr">
                <a:shade val="30000"/>
              </a:schemeClr>
            </a:gs>
          </a:gsLst>
          <a:path path="circle">
            <a:fillToRect l="10000" t="-25000" r="10000" b="125000"/>
          </a:path>
        </a:gradFill>
        <a:blipFill>
          <a:blip xmlns:r="http://schemas.openxmlformats.org/officeDocument/2006/relationships" r:embed="rId1">
            <a:duotone>
              <a:schemeClr val="phClr">
                <a:shade val="75000"/>
                <a:satMod val="105000"/>
              </a:schemeClr>
              <a:schemeClr val="phClr">
                <a:tint val="95000"/>
                <a:satMod val="105000"/>
              </a:schemeClr>
            </a:duotone>
          </a:blip>
          <a:tile tx="0" ty="0" sx="38000" sy="38000" flip="none" algn="tl"/>
        </a:blip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Module</Template>
  <TotalTime>0</TotalTime>
  <Words>1043</Words>
  <Application>Microsoft Office PowerPoint</Application>
  <PresentationFormat>Custom</PresentationFormat>
  <Paragraphs>85</Paragraphs>
  <Slides>16</Slides>
  <Notes>0</Notes>
  <HiddenSlides>0</HiddenSlides>
  <MMClips>0</MMClips>
  <ScaleCrop>false</ScaleCrop>
  <HeadingPairs>
    <vt:vector size="4" baseType="variant">
      <vt:variant>
        <vt:lpstr>Theme</vt:lpstr>
      </vt:variant>
      <vt:variant>
        <vt:i4>1</vt:i4>
      </vt:variant>
      <vt:variant>
        <vt:lpstr>Slide Titles</vt:lpstr>
      </vt:variant>
      <vt:variant>
        <vt:i4>16</vt:i4>
      </vt:variant>
    </vt:vector>
  </HeadingPairs>
  <TitlesOfParts>
    <vt:vector size="17" baseType="lpstr">
      <vt:lpstr>Module</vt:lpstr>
      <vt:lpstr>Diversity and family relations in an aging society  </vt:lpstr>
      <vt:lpstr>Introduction:</vt:lpstr>
      <vt:lpstr>Aging baby boomers:</vt:lpstr>
      <vt:lpstr>Features of educated baby boomers: </vt:lpstr>
      <vt:lpstr>Marriages and divorce rates: </vt:lpstr>
      <vt:lpstr>Aging baby boomers retirement changes:</vt:lpstr>
      <vt:lpstr>Immigration and diversity: </vt:lpstr>
      <vt:lpstr>The polish peasant: </vt:lpstr>
      <vt:lpstr>Treas’ observation:</vt:lpstr>
      <vt:lpstr>New Family  Forms:</vt:lpstr>
      <vt:lpstr>Rise in childlessness:</vt:lpstr>
      <vt:lpstr>Homosexuality:</vt:lpstr>
      <vt:lpstr>The Changing Gender Terrain:  </vt:lpstr>
      <vt:lpstr>Rethinking  Kinship:</vt:lpstr>
      <vt:lpstr>Staying  Connected:</vt:lpstr>
      <vt:lpstr>Looking back and looking forward: </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Sociology Of Aging Laiba Arshad BSSOF17E100 Submitted to: Mam Moazamma  Warraich </dc:title>
  <dc:creator>Unknown User</dc:creator>
  <cp:lastModifiedBy>DELL 3542</cp:lastModifiedBy>
  <cp:revision>3</cp:revision>
  <dcterms:created xsi:type="dcterms:W3CDTF">2021-05-18T06:36:45Z</dcterms:created>
  <dcterms:modified xsi:type="dcterms:W3CDTF">2021-06-15T03:13:50Z</dcterms:modified>
</cp:coreProperties>
</file>