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4" r:id="rId3"/>
    <p:sldId id="261" r:id="rId4"/>
    <p:sldId id="262" r:id="rId5"/>
    <p:sldId id="260" r:id="rId6"/>
    <p:sldId id="257" r:id="rId7"/>
    <p:sldId id="258" r:id="rId8"/>
    <p:sldId id="263" r:id="rId9"/>
    <p:sldId id="278" r:id="rId10"/>
    <p:sldId id="264" r:id="rId11"/>
    <p:sldId id="267" r:id="rId12"/>
    <p:sldId id="272" r:id="rId13"/>
    <p:sldId id="271" r:id="rId14"/>
    <p:sldId id="273" r:id="rId15"/>
    <p:sldId id="259" r:id="rId16"/>
    <p:sldId id="268" r:id="rId17"/>
    <p:sldId id="269" r:id="rId18"/>
    <p:sldId id="270" r:id="rId19"/>
    <p:sldId id="275" r:id="rId20"/>
    <p:sldId id="265" r:id="rId21"/>
    <p:sldId id="276" r:id="rId22"/>
    <p:sldId id="277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18" autoAdjust="0"/>
    <p:restoredTop sz="94660"/>
  </p:normalViewPr>
  <p:slideViewPr>
    <p:cSldViewPr>
      <p:cViewPr varScale="1">
        <p:scale>
          <a:sx n="77" d="100"/>
          <a:sy n="77" d="100"/>
        </p:scale>
        <p:origin x="-109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5/2/2020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s://scholar.google.com/scholar_lookup?title=Tomatoes%20and%20cardiovascular%20health&amp;author=J.%20K.%20Willcox&amp;author=G.%20L.%20Catignani&amp;author=&amp;author=S.%20Lazarus&amp;publication_year=2003" TargetMode="External"/><Relationship Id="rId2" Type="http://schemas.openxmlformats.org/officeDocument/2006/relationships/hyperlink" Target="https://doi.org/10.1080/10408690390826437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scholar.google.com/scholar_lookup?title=Tomatoes%20versus%20lycopene%20in%20oxidative%20stress%20and%20carcinogenesis:%20conclusions%20from%20clinical%20trials&amp;author=A.%20Basu%20&amp;author=V.%20Imrhan&amp;publication_year=2007" TargetMode="External"/><Relationship Id="rId5" Type="http://schemas.openxmlformats.org/officeDocument/2006/relationships/hyperlink" Target="https://doi.org/10.1038/sj.ejcn.1602510" TargetMode="External"/><Relationship Id="rId4" Type="http://schemas.openxmlformats.org/officeDocument/2006/relationships/hyperlink" Target="https://scholar.google.com/scholar_lookup?title=Lycopene%20and%20cardiovascular%20disease&amp;author=L.%20Arab%20&amp;author=S.%20Steck&amp;publication_year=2000" TargetMode="Externa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s://scholar.google.com/scholar_lookup?title=Fruits%20and%20vegetables%20handling%20and%20transportation%20in%20Nigeria&amp;author=P.%20A.%20Idah&amp;author=E.%20S.%20A.%20Ajisegiri&amp;author=&amp;author=M.%20G.%20Yisa&amp;publication_year=2007" TargetMode="External"/><Relationship Id="rId2" Type="http://schemas.openxmlformats.org/officeDocument/2006/relationships/hyperlink" Target="https://scholar.google.com/scholar_lookup?title=Active%20packaging%20in%20food%20industry:%20a%20review&amp;author=P.%20Prasad%20&amp;author=A.%20Kochhar&amp;publication_year=2014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latin typeface="Arial Black" pitchFamily="34" charset="0"/>
              </a:rPr>
              <a:t>Post harvest handling of tomato</a:t>
            </a:r>
            <a:endParaRPr lang="en-US" dirty="0">
              <a:latin typeface="Arial Black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Prof. Dr. </a:t>
            </a:r>
            <a:r>
              <a:rPr lang="en-US" dirty="0" err="1" smtClean="0">
                <a:solidFill>
                  <a:schemeClr val="tx1"/>
                </a:solidFill>
              </a:rPr>
              <a:t>Sarfraz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Hussain</a:t>
            </a:r>
            <a:endParaRPr lang="en-US" dirty="0" smtClean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FST 508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IFSN</a:t>
            </a:r>
            <a:r>
              <a:rPr lang="en-US" smtClean="0">
                <a:solidFill>
                  <a:schemeClr val="tx1"/>
                </a:solidFill>
              </a:rPr>
              <a:t>, UOS</a:t>
            </a:r>
            <a:endParaRPr lang="en-US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44133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ial Black" pitchFamily="34" charset="0"/>
              </a:rPr>
              <a:t>Post Harvest</a:t>
            </a:r>
            <a:endParaRPr lang="en-US" dirty="0">
              <a:latin typeface="Arial Black" pitchFamily="34" charset="0"/>
            </a:endParaRPr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295400"/>
            <a:ext cx="8534400" cy="4906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62638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ial Black" pitchFamily="34" charset="0"/>
              </a:rPr>
              <a:t>Pre cooling </a:t>
            </a:r>
            <a:endParaRPr lang="en-US" dirty="0">
              <a:latin typeface="Arial Black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Field heat is usually high and undesirable at harvesting </a:t>
            </a:r>
            <a:r>
              <a:rPr lang="en-US" dirty="0" smtClean="0"/>
              <a:t>stage</a:t>
            </a:r>
          </a:p>
          <a:p>
            <a:r>
              <a:rPr lang="en-US" dirty="0"/>
              <a:t>Excessive field heat gives rise to an undesirable increase in metabolic activity </a:t>
            </a:r>
            <a:endParaRPr lang="en-US" dirty="0" smtClean="0"/>
          </a:p>
          <a:p>
            <a:r>
              <a:rPr lang="en-US" dirty="0"/>
              <a:t>Precooling </a:t>
            </a:r>
            <a:r>
              <a:rPr lang="en-US" dirty="0" smtClean="0"/>
              <a:t>minimizes </a:t>
            </a:r>
            <a:r>
              <a:rPr lang="en-US" dirty="0"/>
              <a:t>the effect of </a:t>
            </a:r>
            <a:endParaRPr lang="en-US" dirty="0" smtClean="0"/>
          </a:p>
          <a:p>
            <a:pPr marL="571500" indent="-571500" algn="ctr">
              <a:buFont typeface="+mj-lt"/>
              <a:buAutoNum type="romanUcPeriod"/>
            </a:pPr>
            <a:r>
              <a:rPr lang="en-US" dirty="0" smtClean="0"/>
              <a:t>microbial activity </a:t>
            </a:r>
          </a:p>
          <a:p>
            <a:pPr marL="571500" indent="-571500" algn="ctr">
              <a:buFont typeface="+mj-lt"/>
              <a:buAutoNum type="romanUcPeriod"/>
            </a:pPr>
            <a:r>
              <a:rPr lang="en-US" dirty="0" smtClean="0"/>
              <a:t>metabolic activity</a:t>
            </a:r>
          </a:p>
          <a:p>
            <a:pPr marL="571500" indent="-571500" algn="ctr">
              <a:buFont typeface="+mj-lt"/>
              <a:buAutoNum type="romanUcPeriod"/>
            </a:pPr>
            <a:r>
              <a:rPr lang="en-US" dirty="0" smtClean="0"/>
              <a:t>Respiration </a:t>
            </a:r>
            <a:r>
              <a:rPr lang="en-US" dirty="0" smtClean="0"/>
              <a:t>rate </a:t>
            </a:r>
          </a:p>
          <a:p>
            <a:pPr marL="571500" indent="-571500" algn="ctr">
              <a:buFont typeface="+mj-lt"/>
              <a:buAutoNum type="romanUcPeriod"/>
            </a:pPr>
            <a:r>
              <a:rPr lang="en-US" dirty="0" smtClean="0"/>
              <a:t>Ethylene </a:t>
            </a:r>
            <a:r>
              <a:rPr lang="en-US" dirty="0"/>
              <a:t>production 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2728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ial Black" pitchFamily="34" charset="0"/>
              </a:rPr>
              <a:t>Continued . . . .</a:t>
            </a:r>
            <a:endParaRPr lang="en-US" dirty="0">
              <a:latin typeface="Arial Black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</a:t>
            </a:r>
            <a:r>
              <a:rPr lang="en-US" dirty="0" smtClean="0"/>
              <a:t>leaning </a:t>
            </a:r>
            <a:r>
              <a:rPr lang="en-US" dirty="0"/>
              <a:t>or disinfecting </a:t>
            </a:r>
            <a:r>
              <a:rPr lang="en-US" dirty="0" smtClean="0"/>
              <a:t>tomatoes is </a:t>
            </a:r>
            <a:r>
              <a:rPr lang="en-US" dirty="0"/>
              <a:t>not a common practice </a:t>
            </a:r>
            <a:r>
              <a:rPr lang="en-US" dirty="0" smtClean="0"/>
              <a:t>in </a:t>
            </a:r>
            <a:r>
              <a:rPr lang="en-US" dirty="0"/>
              <a:t>developing countries especially </a:t>
            </a:r>
            <a:r>
              <a:rPr lang="en-US" dirty="0" smtClean="0"/>
              <a:t>Pakistan. </a:t>
            </a:r>
          </a:p>
          <a:p>
            <a:r>
              <a:rPr lang="en-US" dirty="0" smtClean="0"/>
              <a:t> </a:t>
            </a:r>
            <a:r>
              <a:rPr lang="en-US" dirty="0"/>
              <a:t>This practice may be </a:t>
            </a:r>
            <a:r>
              <a:rPr lang="en-US" dirty="0" smtClean="0"/>
              <a:t>due to unavailability </a:t>
            </a:r>
            <a:r>
              <a:rPr lang="en-US" dirty="0"/>
              <a:t>of portable water at the production sites or </a:t>
            </a:r>
            <a:r>
              <a:rPr lang="en-US"/>
              <a:t>the </a:t>
            </a:r>
            <a:r>
              <a:rPr lang="en-US" smtClean="0"/>
              <a:t>ignorance </a:t>
            </a:r>
            <a:r>
              <a:rPr lang="en-US" dirty="0"/>
              <a:t>of the </a:t>
            </a:r>
            <a:r>
              <a:rPr lang="en-US" dirty="0" smtClean="0"/>
              <a:t>practice</a:t>
            </a:r>
          </a:p>
          <a:p>
            <a:r>
              <a:rPr lang="en-US" dirty="0"/>
              <a:t>A cheap and effective way of precooling tomatoes is dipping fruit in cold water</a:t>
            </a:r>
          </a:p>
        </p:txBody>
      </p:sp>
    </p:spTree>
    <p:extLst>
      <p:ext uri="{BB962C8B-B14F-4D97-AF65-F5344CB8AC3E}">
        <p14:creationId xmlns:p14="http://schemas.microsoft.com/office/powerpoint/2010/main" val="3057102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Arial Black" pitchFamily="34" charset="0"/>
              </a:rPr>
              <a:t>Method of precooling</a:t>
            </a:r>
            <a:endParaRPr lang="en-US" dirty="0">
              <a:latin typeface="Arial Black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It </a:t>
            </a:r>
            <a:r>
              <a:rPr lang="en-US" dirty="0"/>
              <a:t>is also called hydro cooling</a:t>
            </a:r>
          </a:p>
          <a:p>
            <a:r>
              <a:rPr lang="en-US" dirty="0"/>
              <a:t>Disinfectants such as </a:t>
            </a:r>
            <a:r>
              <a:rPr lang="en-US" b="1" dirty="0" err="1"/>
              <a:t>thia</a:t>
            </a:r>
            <a:r>
              <a:rPr lang="en-US" b="1" dirty="0"/>
              <a:t> </a:t>
            </a:r>
            <a:r>
              <a:rPr lang="en-US" b="1" dirty="0" err="1"/>
              <a:t>bendazole</a:t>
            </a:r>
            <a:r>
              <a:rPr lang="en-US" b="1" dirty="0"/>
              <a:t> </a:t>
            </a:r>
            <a:r>
              <a:rPr lang="en-US" dirty="0"/>
              <a:t>and </a:t>
            </a:r>
            <a:r>
              <a:rPr lang="en-US" b="1" dirty="0"/>
              <a:t>sodium </a:t>
            </a:r>
            <a:r>
              <a:rPr lang="en-US" b="1" dirty="0" smtClean="0"/>
              <a:t>hypochlorite</a:t>
            </a:r>
            <a:r>
              <a:rPr lang="en-US" dirty="0" smtClean="0"/>
              <a:t> (5-10ppm) </a:t>
            </a:r>
            <a:r>
              <a:rPr lang="en-US" dirty="0"/>
              <a:t>are added in </a:t>
            </a:r>
            <a:r>
              <a:rPr lang="en-US" dirty="0" smtClean="0"/>
              <a:t>water </a:t>
            </a:r>
          </a:p>
          <a:p>
            <a:r>
              <a:rPr lang="en-US" dirty="0" err="1" smtClean="0"/>
              <a:t>Thia</a:t>
            </a:r>
            <a:r>
              <a:rPr lang="en-US" dirty="0" smtClean="0"/>
              <a:t> </a:t>
            </a:r>
            <a:r>
              <a:rPr lang="en-US" dirty="0" err="1" smtClean="0"/>
              <a:t>bendazole</a:t>
            </a:r>
            <a:r>
              <a:rPr lang="en-US" dirty="0" smtClean="0"/>
              <a:t> reduces microbial load </a:t>
            </a:r>
          </a:p>
          <a:p>
            <a:r>
              <a:rPr lang="en-US" dirty="0" smtClean="0"/>
              <a:t>Sodium hypochlorite reduces the fungal infections</a:t>
            </a:r>
          </a:p>
          <a:p>
            <a:r>
              <a:rPr lang="en-US" dirty="0"/>
              <a:t>T</a:t>
            </a:r>
            <a:r>
              <a:rPr lang="en-US" dirty="0" smtClean="0"/>
              <a:t>he water used should be non contaminating</a:t>
            </a:r>
          </a:p>
          <a:p>
            <a:r>
              <a:rPr lang="en-US" dirty="0" smtClean="0"/>
              <a:t>It also reduces the microbial load on tomatoes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731938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Continued . . .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Cleaning and disinfection also results in  the partial removal of the wax coated naturally on tomato surface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705482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ial Black" pitchFamily="34" charset="0"/>
              </a:rPr>
              <a:t>Sorting </a:t>
            </a:r>
            <a:endParaRPr lang="en-US" dirty="0">
              <a:latin typeface="Arial Black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Sorting &amp; grading is one of most important factor in marketing.</a:t>
            </a:r>
          </a:p>
          <a:p>
            <a:r>
              <a:rPr lang="en-US" dirty="0" smtClean="0"/>
              <a:t>Sorting </a:t>
            </a:r>
            <a:r>
              <a:rPr lang="en-US" dirty="0"/>
              <a:t>is the removal of rotten, damaged, or diseased fruits from the healthy and clean ones. </a:t>
            </a:r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/>
              <a:t>damaged or diseased fruits can produce ethylene in substantial amounts which can affect the adjacent fruits</a:t>
            </a:r>
          </a:p>
        </p:txBody>
      </p:sp>
    </p:spTree>
    <p:extLst>
      <p:ext uri="{BB962C8B-B14F-4D97-AF65-F5344CB8AC3E}">
        <p14:creationId xmlns:p14="http://schemas.microsoft.com/office/powerpoint/2010/main" val="222333099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ial Black" pitchFamily="34" charset="0"/>
              </a:rPr>
              <a:t>Grading </a:t>
            </a:r>
            <a:endParaRPr lang="en-US" dirty="0">
              <a:latin typeface="Arial Black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Tomatoes are graded on </a:t>
            </a:r>
            <a:r>
              <a:rPr lang="en-US" dirty="0"/>
              <a:t>the basis of </a:t>
            </a:r>
            <a:r>
              <a:rPr lang="en-US" dirty="0" err="1"/>
              <a:t>colour</a:t>
            </a:r>
            <a:r>
              <a:rPr lang="en-US" dirty="0"/>
              <a:t>, size, stage of maturity, or degree of </a:t>
            </a:r>
            <a:r>
              <a:rPr lang="en-US" dirty="0" smtClean="0"/>
              <a:t>ripening</a:t>
            </a:r>
          </a:p>
          <a:p>
            <a:r>
              <a:rPr lang="en-US" dirty="0" smtClean="0"/>
              <a:t>Grading fetch high price in market</a:t>
            </a:r>
          </a:p>
          <a:p>
            <a:r>
              <a:rPr lang="en-US" dirty="0" smtClean="0"/>
              <a:t>It is identified as </a:t>
            </a:r>
          </a:p>
          <a:p>
            <a:pPr marL="514350" indent="-514350" algn="ctr">
              <a:buFont typeface="+mj-lt"/>
              <a:buAutoNum type="arabicPeriod"/>
            </a:pPr>
            <a:r>
              <a:rPr lang="en-US" dirty="0" smtClean="0"/>
              <a:t>Local market </a:t>
            </a:r>
          </a:p>
          <a:p>
            <a:pPr marL="514350" indent="-514350" algn="ctr">
              <a:buFont typeface="+mj-lt"/>
              <a:buAutoNum type="arabicPeriod"/>
            </a:pPr>
            <a:r>
              <a:rPr lang="en-US" dirty="0" smtClean="0"/>
              <a:t>Industrial purpose </a:t>
            </a:r>
          </a:p>
          <a:p>
            <a:pPr marL="514350" indent="-514350" algn="ctr">
              <a:buFont typeface="+mj-lt"/>
              <a:buAutoNum type="arabicPeriod"/>
            </a:pPr>
            <a:r>
              <a:rPr lang="en-US" dirty="0" smtClean="0"/>
              <a:t>Table purpose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382496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ial Black" pitchFamily="34" charset="0"/>
              </a:rPr>
              <a:t>Packaging </a:t>
            </a:r>
            <a:endParaRPr lang="en-US" dirty="0">
              <a:latin typeface="Arial Black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5029200"/>
          </a:xfrm>
        </p:spPr>
        <p:txBody>
          <a:bodyPr>
            <a:normAutofit fontScale="77500" lnSpcReduction="20000"/>
          </a:bodyPr>
          <a:lstStyle/>
          <a:p>
            <a:r>
              <a:rPr lang="en-US" dirty="0">
                <a:cs typeface="Times New Roman" pitchFamily="18" charset="0"/>
              </a:rPr>
              <a:t>Some common packaging materials </a:t>
            </a:r>
            <a:r>
              <a:rPr lang="en-US" dirty="0" smtClean="0">
                <a:cs typeface="Times New Roman" pitchFamily="18" charset="0"/>
              </a:rPr>
              <a:t>used are wooden </a:t>
            </a:r>
            <a:r>
              <a:rPr lang="en-US" dirty="0">
                <a:cs typeface="Times New Roman" pitchFamily="18" charset="0"/>
              </a:rPr>
              <a:t>crates, cardboard boxes, woven palm baskets, plastic crates, nylon sacks, jute sacks, and polythene bags </a:t>
            </a:r>
            <a:endParaRPr lang="en-US" dirty="0" smtClean="0">
              <a:cs typeface="Times New Roman" pitchFamily="18" charset="0"/>
            </a:endParaRPr>
          </a:p>
          <a:p>
            <a:r>
              <a:rPr lang="en-US" dirty="0">
                <a:cs typeface="Times New Roman" pitchFamily="18" charset="0"/>
              </a:rPr>
              <a:t>Packaging as a postharvest handling </a:t>
            </a:r>
            <a:r>
              <a:rPr lang="en-US" dirty="0" smtClean="0">
                <a:cs typeface="Times New Roman" pitchFamily="18" charset="0"/>
              </a:rPr>
              <a:t>practice is putting </a:t>
            </a:r>
            <a:r>
              <a:rPr lang="en-US" dirty="0">
                <a:cs typeface="Times New Roman" pitchFamily="18" charset="0"/>
              </a:rPr>
              <a:t>the produce into sizeable portions for easy </a:t>
            </a:r>
            <a:r>
              <a:rPr lang="en-US" dirty="0" smtClean="0">
                <a:cs typeface="Times New Roman" pitchFamily="18" charset="0"/>
              </a:rPr>
              <a:t>handling.</a:t>
            </a:r>
          </a:p>
          <a:p>
            <a:r>
              <a:rPr lang="en-US" dirty="0">
                <a:cs typeface="Times New Roman" pitchFamily="18" charset="0"/>
              </a:rPr>
              <a:t>U</a:t>
            </a:r>
            <a:r>
              <a:rPr lang="en-US" dirty="0" smtClean="0">
                <a:cs typeface="Times New Roman" pitchFamily="18" charset="0"/>
              </a:rPr>
              <a:t>sing </a:t>
            </a:r>
            <a:r>
              <a:rPr lang="en-US" dirty="0">
                <a:cs typeface="Times New Roman" pitchFamily="18" charset="0"/>
              </a:rPr>
              <a:t>unsuitable packaging can cause fruit damage resulting in </a:t>
            </a:r>
            <a:r>
              <a:rPr lang="en-US" dirty="0" smtClean="0">
                <a:cs typeface="Times New Roman" pitchFamily="18" charset="0"/>
              </a:rPr>
              <a:t>losses</a:t>
            </a:r>
          </a:p>
          <a:p>
            <a:r>
              <a:rPr lang="en-US" dirty="0">
                <a:cs typeface="Times New Roman" pitchFamily="18" charset="0"/>
              </a:rPr>
              <a:t>The wooden crate and the woven palm basket are some of the common packaging materials used in many developing countries </a:t>
            </a:r>
            <a:endParaRPr lang="en-US" dirty="0" smtClean="0">
              <a:cs typeface="Times New Roman" pitchFamily="18" charset="0"/>
            </a:endParaRPr>
          </a:p>
          <a:p>
            <a:r>
              <a:rPr lang="en-US" dirty="0">
                <a:cs typeface="Times New Roman" pitchFamily="18" charset="0"/>
              </a:rPr>
              <a:t>N</a:t>
            </a:r>
            <a:r>
              <a:rPr lang="en-US" dirty="0" smtClean="0">
                <a:cs typeface="Times New Roman" pitchFamily="18" charset="0"/>
              </a:rPr>
              <a:t>ylon </a:t>
            </a:r>
            <a:r>
              <a:rPr lang="en-US" dirty="0">
                <a:cs typeface="Times New Roman" pitchFamily="18" charset="0"/>
              </a:rPr>
              <a:t>sacks do not allow good aeration within the packaged commodity causing a build-up of heat due to respiration, others like the woven basket have rough surfaces and edges which cause mechanical injuries to the produce</a:t>
            </a:r>
          </a:p>
        </p:txBody>
      </p:sp>
    </p:spTree>
    <p:extLst>
      <p:ext uri="{BB962C8B-B14F-4D97-AF65-F5344CB8AC3E}">
        <p14:creationId xmlns:p14="http://schemas.microsoft.com/office/powerpoint/2010/main" val="151137436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ial Black" pitchFamily="34" charset="0"/>
              </a:rPr>
              <a:t>Storage </a:t>
            </a:r>
            <a:endParaRPr lang="en-US" dirty="0">
              <a:latin typeface="Arial Black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400" dirty="0"/>
              <a:t>Tomato has very high moisture content and therefore is very difficult to store at ambient temperatures for a long </a:t>
            </a:r>
            <a:r>
              <a:rPr lang="en-US" sz="2400" dirty="0" smtClean="0"/>
              <a:t>time</a:t>
            </a:r>
          </a:p>
          <a:p>
            <a:r>
              <a:rPr lang="en-US" sz="2400" dirty="0"/>
              <a:t>short-term storage (up to a week), tomato fruits can be stored at ambient </a:t>
            </a:r>
            <a:r>
              <a:rPr lang="en-US" sz="2400" dirty="0" smtClean="0"/>
              <a:t>conditions </a:t>
            </a:r>
            <a:r>
              <a:rPr lang="en-US" sz="2400" dirty="0"/>
              <a:t>if there is enough ventilation to reduce the accumulation of heat from </a:t>
            </a:r>
            <a:r>
              <a:rPr lang="en-US" sz="2400" dirty="0" smtClean="0"/>
              <a:t>respiration</a:t>
            </a:r>
          </a:p>
          <a:p>
            <a:r>
              <a:rPr lang="en-US" sz="2400" dirty="0"/>
              <a:t>For longer-term storage, ripe tomatoes can be stored at temperatures of about 10–15°C and 85–95% relative humidity </a:t>
            </a:r>
            <a:endParaRPr lang="en-US" sz="2400" dirty="0" smtClean="0"/>
          </a:p>
          <a:p>
            <a:r>
              <a:rPr lang="en-US" sz="2400" dirty="0"/>
              <a:t>Very low temperature storage too is detrimental to the shelf life and quality of many tropical fruits like </a:t>
            </a:r>
            <a:r>
              <a:rPr lang="en-US" sz="2400" dirty="0" smtClean="0"/>
              <a:t>tomatoes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61690179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Continued . . .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Refrigerating </a:t>
            </a:r>
            <a:r>
              <a:rPr lang="en-US" dirty="0"/>
              <a:t>a tomato will reduce its </a:t>
            </a:r>
            <a:r>
              <a:rPr lang="en-US" dirty="0" smtClean="0"/>
              <a:t>flavor and quality trait</a:t>
            </a:r>
          </a:p>
          <a:p>
            <a:r>
              <a:rPr lang="en-US" dirty="0" smtClean="0"/>
              <a:t>which </a:t>
            </a:r>
            <a:r>
              <a:rPr lang="en-US" dirty="0"/>
              <a:t>is largely determined by the total soluble solids (TSS) and pH of the </a:t>
            </a:r>
            <a:r>
              <a:rPr lang="en-US" dirty="0" smtClean="0"/>
              <a:t>fruit</a:t>
            </a:r>
          </a:p>
          <a:p>
            <a:r>
              <a:rPr lang="en-US" dirty="0" smtClean="0"/>
              <a:t>An </a:t>
            </a:r>
            <a:r>
              <a:rPr lang="en-US" dirty="0"/>
              <a:t>understanding of the correct temperature management during storage of tomatoes is vital in extending the shelf life of the </a:t>
            </a:r>
            <a:r>
              <a:rPr lang="en-US" dirty="0" smtClean="0"/>
              <a:t>fruit and </a:t>
            </a:r>
            <a:r>
              <a:rPr lang="en-US" dirty="0"/>
              <a:t>maintaining fruit qualities. </a:t>
            </a:r>
            <a:endParaRPr lang="en-US" dirty="0" smtClean="0"/>
          </a:p>
          <a:p>
            <a:r>
              <a:rPr lang="en-US" dirty="0" smtClean="0"/>
              <a:t>Tomato </a:t>
            </a:r>
            <a:r>
              <a:rPr lang="en-US" dirty="0"/>
              <a:t>handlers in tropical countries can store tomatoes for short to intermediate time by using evaporative cooling system made from woven jute sacks.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7097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Arial Black" pitchFamily="34" charset="0"/>
              </a:rPr>
              <a:t>Tomato </a:t>
            </a:r>
            <a:endParaRPr lang="en-US" b="1" dirty="0">
              <a:latin typeface="Arial Black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It is a climacteric fruit</a:t>
            </a:r>
          </a:p>
          <a:p>
            <a:r>
              <a:rPr lang="en-US" dirty="0" smtClean="0"/>
              <a:t>Tomato </a:t>
            </a:r>
            <a:r>
              <a:rPr lang="en-US" dirty="0"/>
              <a:t>provide a wide variety of nutrients and many health-related benefits to the </a:t>
            </a:r>
            <a:r>
              <a:rPr lang="en-US" dirty="0" smtClean="0"/>
              <a:t>body</a:t>
            </a:r>
          </a:p>
          <a:p>
            <a:r>
              <a:rPr lang="en-US" dirty="0"/>
              <a:t>In regions where it is being cultivated and consumed, it constitutes a very essential part of the people’s diet.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894456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ial Black" pitchFamily="34" charset="0"/>
              </a:rPr>
              <a:t>Transportation</a:t>
            </a:r>
            <a:endParaRPr lang="en-US" dirty="0">
              <a:latin typeface="Arial Black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Tomatoes are highly perishable in nature hence quick means of transportation is </a:t>
            </a:r>
            <a:r>
              <a:rPr lang="en-US" sz="2800" dirty="0" smtClean="0"/>
              <a:t>necessary</a:t>
            </a:r>
          </a:p>
          <a:p>
            <a:r>
              <a:rPr lang="en-US" sz="2800" dirty="0"/>
              <a:t> Tomatoes are transported by road through tractors, trucks and also by rail and air to distant markets. </a:t>
            </a:r>
            <a:endParaRPr lang="en-US" sz="2800" dirty="0" smtClean="0"/>
          </a:p>
          <a:p>
            <a:r>
              <a:rPr lang="en-US" sz="2800" dirty="0" smtClean="0"/>
              <a:t>Village </a:t>
            </a:r>
            <a:r>
              <a:rPr lang="en-US" sz="2800" dirty="0"/>
              <a:t>produce is transported to the near by towns and city market only by road</a:t>
            </a:r>
            <a:r>
              <a:rPr lang="en-US" sz="2800" dirty="0" smtClean="0"/>
              <a:t>.</a:t>
            </a:r>
          </a:p>
          <a:p>
            <a:r>
              <a:rPr lang="en-US" sz="2800" dirty="0"/>
              <a:t>Producers targeting distant markets must harvest their tomatoes in a matured green state </a:t>
            </a:r>
          </a:p>
        </p:txBody>
      </p:sp>
    </p:spTree>
    <p:extLst>
      <p:ext uri="{BB962C8B-B14F-4D97-AF65-F5344CB8AC3E}">
        <p14:creationId xmlns:p14="http://schemas.microsoft.com/office/powerpoint/2010/main" val="199411196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ial Black" pitchFamily="34" charset="0"/>
              </a:rPr>
              <a:t>References </a:t>
            </a:r>
            <a:endParaRPr lang="en-US" dirty="0">
              <a:latin typeface="Arial Black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0"/>
            <a:r>
              <a:rPr lang="en-US" dirty="0"/>
              <a:t>J. K. </a:t>
            </a:r>
            <a:r>
              <a:rPr lang="en-US" dirty="0" err="1"/>
              <a:t>Willcox</a:t>
            </a:r>
            <a:r>
              <a:rPr lang="en-US" dirty="0"/>
              <a:t>, G. L. </a:t>
            </a:r>
            <a:r>
              <a:rPr lang="en-US" dirty="0" err="1"/>
              <a:t>Catignani</a:t>
            </a:r>
            <a:r>
              <a:rPr lang="en-US" dirty="0"/>
              <a:t>, and S. Lazarus, “Tomatoes and cardiovascular health,” </a:t>
            </a:r>
            <a:r>
              <a:rPr lang="en-US" i="1" dirty="0"/>
              <a:t>Critical Reviews in Food Science and Nutrition</a:t>
            </a:r>
            <a:r>
              <a:rPr lang="en-US" dirty="0"/>
              <a:t>, vol. 43, no. 1, pp. 1–18, 2003.View at: </a:t>
            </a:r>
            <a:r>
              <a:rPr lang="en-US" dirty="0">
                <a:hlinkClick r:id="rId2"/>
              </a:rPr>
              <a:t>Publisher Site</a:t>
            </a:r>
            <a:r>
              <a:rPr lang="en-US" dirty="0"/>
              <a:t> | </a:t>
            </a:r>
            <a:r>
              <a:rPr lang="en-US" dirty="0">
                <a:hlinkClick r:id="rId3"/>
              </a:rPr>
              <a:t>Google Scholar</a:t>
            </a:r>
            <a:endParaRPr lang="en-US" dirty="0"/>
          </a:p>
          <a:p>
            <a:pPr lvl="0"/>
            <a:r>
              <a:rPr lang="en-US" dirty="0"/>
              <a:t>L. Arab and S. </a:t>
            </a:r>
            <a:r>
              <a:rPr lang="en-US" dirty="0" err="1"/>
              <a:t>Steck</a:t>
            </a:r>
            <a:r>
              <a:rPr lang="en-US" dirty="0"/>
              <a:t>, “Lycopene and cardiovascular disease,” </a:t>
            </a:r>
            <a:r>
              <a:rPr lang="en-US" i="1" dirty="0"/>
              <a:t>The American Journal of Clinical Nutrition</a:t>
            </a:r>
            <a:r>
              <a:rPr lang="en-US" dirty="0"/>
              <a:t>, vol. 71, no. 6, pp. 1691S–1695S, 2000.View at: </a:t>
            </a:r>
            <a:r>
              <a:rPr lang="en-US" dirty="0">
                <a:hlinkClick r:id="rId4"/>
              </a:rPr>
              <a:t>Google Scholar</a:t>
            </a:r>
            <a:endParaRPr lang="en-US" dirty="0"/>
          </a:p>
          <a:p>
            <a:pPr lvl="0"/>
            <a:r>
              <a:rPr lang="en-US" dirty="0"/>
              <a:t>A. </a:t>
            </a:r>
            <a:r>
              <a:rPr lang="en-US" dirty="0" err="1"/>
              <a:t>Basu</a:t>
            </a:r>
            <a:r>
              <a:rPr lang="en-US" dirty="0"/>
              <a:t> and V. </a:t>
            </a:r>
            <a:r>
              <a:rPr lang="en-US" dirty="0" err="1"/>
              <a:t>Imrhan</a:t>
            </a:r>
            <a:r>
              <a:rPr lang="en-US" dirty="0"/>
              <a:t>, “Tomatoes versus lycopene in oxidative stress and carcinogenesis: conclusions from clinical trials,” </a:t>
            </a:r>
            <a:r>
              <a:rPr lang="en-US" i="1" dirty="0"/>
              <a:t>European Journal of Clinical Nutrition</a:t>
            </a:r>
            <a:r>
              <a:rPr lang="en-US" dirty="0"/>
              <a:t>, vol. 61, no. 3, pp. 295–303, 2007.View at: </a:t>
            </a:r>
            <a:r>
              <a:rPr lang="en-US" dirty="0">
                <a:hlinkClick r:id="rId5"/>
              </a:rPr>
              <a:t>Publisher Site</a:t>
            </a:r>
            <a:r>
              <a:rPr lang="en-US" dirty="0"/>
              <a:t> | </a:t>
            </a:r>
            <a:r>
              <a:rPr lang="en-US" dirty="0">
                <a:hlinkClick r:id="rId6"/>
              </a:rPr>
              <a:t>Google Scholar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911160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ial Black" pitchFamily="34" charset="0"/>
              </a:rPr>
              <a:t>References </a:t>
            </a:r>
            <a:endParaRPr lang="en-US" dirty="0">
              <a:latin typeface="Arial Black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lvl="0"/>
            <a:r>
              <a:rPr lang="en-US" dirty="0"/>
              <a:t>P. Prasad and A. </a:t>
            </a:r>
            <a:r>
              <a:rPr lang="en-US" dirty="0" err="1"/>
              <a:t>Kochhar</a:t>
            </a:r>
            <a:r>
              <a:rPr lang="en-US" dirty="0"/>
              <a:t>, “Active packaging in food industry: a review,” </a:t>
            </a:r>
            <a:r>
              <a:rPr lang="en-US" i="1" dirty="0"/>
              <a:t>Journal of Environmental Science, Toxicology and Food Technology</a:t>
            </a:r>
            <a:r>
              <a:rPr lang="en-US" dirty="0"/>
              <a:t>, vol. 8, no. 5, pp. 1–7, 2014.View at: </a:t>
            </a:r>
            <a:r>
              <a:rPr lang="en-US" dirty="0">
                <a:hlinkClick r:id="rId2"/>
              </a:rPr>
              <a:t>Google Scholar</a:t>
            </a:r>
            <a:endParaRPr lang="en-US" dirty="0"/>
          </a:p>
          <a:p>
            <a:pPr lvl="0"/>
            <a:r>
              <a:rPr lang="en-US" dirty="0"/>
              <a:t>P. A. </a:t>
            </a:r>
            <a:r>
              <a:rPr lang="en-US" dirty="0" err="1"/>
              <a:t>Idah</a:t>
            </a:r>
            <a:r>
              <a:rPr lang="en-US" dirty="0"/>
              <a:t>, E. S. A. </a:t>
            </a:r>
            <a:r>
              <a:rPr lang="en-US" dirty="0" err="1"/>
              <a:t>Ajisegiri</a:t>
            </a:r>
            <a:r>
              <a:rPr lang="en-US" dirty="0"/>
              <a:t>, and M. G. </a:t>
            </a:r>
            <a:r>
              <a:rPr lang="en-US" dirty="0" err="1"/>
              <a:t>Yisa</a:t>
            </a:r>
            <a:r>
              <a:rPr lang="en-US" dirty="0"/>
              <a:t>, “Fruits and vegetables handling and transportation in Nigeria,” </a:t>
            </a:r>
            <a:r>
              <a:rPr lang="en-US" i="1" dirty="0"/>
              <a:t>AU Journal of Technology</a:t>
            </a:r>
            <a:r>
              <a:rPr lang="en-US" dirty="0"/>
              <a:t>, vol. 10, no. 3, pp. 175–183, 2007.View at: </a:t>
            </a:r>
            <a:r>
              <a:rPr lang="en-US" dirty="0">
                <a:hlinkClick r:id="rId3"/>
              </a:rPr>
              <a:t>Google Scholar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60668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Arial Black" pitchFamily="34" charset="0"/>
              </a:rPr>
              <a:t>Botanical Explanation</a:t>
            </a:r>
            <a:endParaRPr lang="en-US" b="1" dirty="0">
              <a:latin typeface="Arial Black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Botanical name</a:t>
            </a:r>
          </a:p>
          <a:p>
            <a:pPr marL="0" indent="0" algn="ctr">
              <a:buNone/>
            </a:pPr>
            <a:r>
              <a:rPr lang="en-US" dirty="0" err="1" smtClean="0"/>
              <a:t>Solanum</a:t>
            </a:r>
            <a:r>
              <a:rPr lang="en-US" dirty="0" smtClean="0"/>
              <a:t> </a:t>
            </a:r>
            <a:r>
              <a:rPr lang="en-US" dirty="0" err="1" smtClean="0"/>
              <a:t>Lycopersicum</a:t>
            </a:r>
            <a:r>
              <a:rPr lang="en-US" dirty="0" smtClean="0"/>
              <a:t> L.</a:t>
            </a:r>
          </a:p>
          <a:p>
            <a:r>
              <a:rPr lang="en-US" b="1" dirty="0" smtClean="0"/>
              <a:t>Order</a:t>
            </a:r>
          </a:p>
          <a:p>
            <a:pPr marL="0" indent="0" algn="ctr">
              <a:buNone/>
            </a:pPr>
            <a:r>
              <a:rPr lang="en-US" dirty="0" err="1" smtClean="0"/>
              <a:t>Solanales</a:t>
            </a:r>
            <a:endParaRPr lang="en-US" dirty="0" smtClean="0"/>
          </a:p>
          <a:p>
            <a:r>
              <a:rPr lang="en-US" b="1" dirty="0" smtClean="0"/>
              <a:t>Family</a:t>
            </a:r>
          </a:p>
          <a:p>
            <a:pPr marL="0" indent="0" algn="ctr">
              <a:buNone/>
            </a:pPr>
            <a:r>
              <a:rPr lang="en-US" dirty="0" err="1" smtClean="0"/>
              <a:t>Solanaceae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4926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ial Black" pitchFamily="34" charset="0"/>
              </a:rPr>
              <a:t>Nutritional facts</a:t>
            </a:r>
            <a:endParaRPr lang="en-US" dirty="0">
              <a:latin typeface="Arial Black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Tomato </a:t>
            </a:r>
            <a:r>
              <a:rPr lang="en-US" dirty="0"/>
              <a:t>contains higher amounts of lycopene, a type of carotenoid with antioxidant </a:t>
            </a:r>
            <a:r>
              <a:rPr lang="en-US" dirty="0" smtClean="0"/>
              <a:t>properties </a:t>
            </a:r>
          </a:p>
          <a:p>
            <a:r>
              <a:rPr lang="en-US" dirty="0" smtClean="0"/>
              <a:t>it </a:t>
            </a:r>
            <a:r>
              <a:rPr lang="en-US" dirty="0"/>
              <a:t>is beneficial in reducing the incidence of some chronic </a:t>
            </a:r>
            <a:r>
              <a:rPr lang="en-US" dirty="0" smtClean="0"/>
              <a:t>diseases like </a:t>
            </a:r>
            <a:r>
              <a:rPr lang="en-US" dirty="0"/>
              <a:t>cancer and many other cardiovascular disorders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4911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ial Black" pitchFamily="34" charset="0"/>
              </a:rPr>
              <a:t>Varieties </a:t>
            </a:r>
            <a:endParaRPr lang="en-US" dirty="0">
              <a:latin typeface="Arial Black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>
              <a:buFont typeface="Arial" pitchFamily="34" charset="0"/>
              <a:buChar char="•"/>
            </a:pPr>
            <a:r>
              <a:rPr lang="en-US" dirty="0" smtClean="0"/>
              <a:t>T-10, T-43, 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Roma, 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Red top, </a:t>
            </a:r>
            <a:r>
              <a:rPr lang="en-US" dirty="0" err="1" smtClean="0"/>
              <a:t>nagina</a:t>
            </a:r>
            <a:r>
              <a:rPr lang="en-US" dirty="0" smtClean="0"/>
              <a:t>, </a:t>
            </a:r>
          </a:p>
          <a:p>
            <a:pPr lvl="1">
              <a:buFont typeface="Arial" pitchFamily="34" charset="0"/>
              <a:buChar char="•"/>
            </a:pPr>
            <a:r>
              <a:rPr lang="en-US" dirty="0" err="1" smtClean="0"/>
              <a:t>Pakit</a:t>
            </a:r>
            <a:r>
              <a:rPr lang="en-US" dirty="0" smtClean="0"/>
              <a:t>, </a:t>
            </a:r>
            <a:r>
              <a:rPr lang="en-US" dirty="0" err="1" smtClean="0"/>
              <a:t>Salaar</a:t>
            </a:r>
            <a:r>
              <a:rPr lang="en-US" dirty="0" smtClean="0"/>
              <a:t>- F1, </a:t>
            </a:r>
          </a:p>
          <a:p>
            <a:pPr lvl="1">
              <a:buFont typeface="Arial" pitchFamily="34" charset="0"/>
              <a:buChar char="•"/>
            </a:pPr>
            <a:r>
              <a:rPr lang="en-US" dirty="0" err="1" smtClean="0"/>
              <a:t>Naqeeb</a:t>
            </a:r>
            <a:r>
              <a:rPr lang="en-US" dirty="0" smtClean="0"/>
              <a:t>, Sandal F1, </a:t>
            </a:r>
          </a:p>
          <a:p>
            <a:pPr lvl="1">
              <a:buFont typeface="Arial" pitchFamily="34" charset="0"/>
              <a:buChar char="•"/>
            </a:pPr>
            <a:r>
              <a:rPr lang="en-US" dirty="0" err="1" smtClean="0"/>
              <a:t>Sundar</a:t>
            </a:r>
            <a:r>
              <a:rPr lang="en-US" dirty="0" smtClean="0"/>
              <a:t> Hybrid,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en-US" dirty="0" err="1" smtClean="0"/>
              <a:t>Ahmer</a:t>
            </a:r>
            <a:r>
              <a:rPr lang="en-US" dirty="0" smtClean="0"/>
              <a:t> Hybrid, 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Nadir, </a:t>
            </a:r>
            <a:r>
              <a:rPr lang="en-US" dirty="0" err="1" smtClean="0"/>
              <a:t>Surkhail</a:t>
            </a:r>
            <a:r>
              <a:rPr lang="en-US" dirty="0" smtClean="0"/>
              <a:t> F1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35913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Arial Black" pitchFamily="34" charset="0"/>
              </a:rPr>
              <a:t>Maturity Indices</a:t>
            </a:r>
            <a:br>
              <a:rPr lang="en-US" dirty="0" smtClean="0">
                <a:latin typeface="Arial Black" pitchFamily="34" charset="0"/>
              </a:rPr>
            </a:br>
            <a:endParaRPr lang="en-US" dirty="0">
              <a:latin typeface="Arial Black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Tomatoes destined for fresh market are hand </a:t>
            </a:r>
            <a:r>
              <a:rPr lang="en-US" sz="2800" dirty="0" smtClean="0"/>
              <a:t>harvested</a:t>
            </a:r>
          </a:p>
          <a:p>
            <a:r>
              <a:rPr lang="en-US" sz="2800" dirty="0"/>
              <a:t>In the field, it is often difficult for </a:t>
            </a:r>
            <a:r>
              <a:rPr lang="en-US" sz="2800" dirty="0" err="1" smtClean="0"/>
              <a:t>unexperienced</a:t>
            </a:r>
            <a:r>
              <a:rPr lang="en-US" sz="2800" dirty="0" smtClean="0"/>
              <a:t> </a:t>
            </a:r>
            <a:r>
              <a:rPr lang="en-US" sz="2800" dirty="0"/>
              <a:t>pickers to judge between immature and mature green tomatoes</a:t>
            </a:r>
            <a:endParaRPr lang="en-US" sz="2800" dirty="0" smtClean="0"/>
          </a:p>
          <a:p>
            <a:r>
              <a:rPr lang="en-US" sz="2800" dirty="0"/>
              <a:t>Immature green tomatoes will ripen poorly and be of low </a:t>
            </a:r>
            <a:r>
              <a:rPr lang="en-US" sz="2800" dirty="0" smtClean="0"/>
              <a:t>quality</a:t>
            </a:r>
          </a:p>
          <a:p>
            <a:r>
              <a:rPr lang="en-US" sz="2800" dirty="0" smtClean="0"/>
              <a:t>To avoid </a:t>
            </a:r>
            <a:r>
              <a:rPr lang="en-US" sz="2800" dirty="0" err="1" smtClean="0"/>
              <a:t>unriped</a:t>
            </a:r>
            <a:r>
              <a:rPr lang="en-US" sz="2800" dirty="0" smtClean="0"/>
              <a:t> tomato harvest, harvested at yellow stage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223545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ial Black" pitchFamily="34" charset="0"/>
              </a:rPr>
              <a:t>Maturity Indices</a:t>
            </a:r>
            <a:endParaRPr lang="en-US" dirty="0">
              <a:latin typeface="Arial Black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Tomatoes can be harvested in either matured green, partially ripe, or ripe state</a:t>
            </a:r>
            <a:r>
              <a:rPr lang="en-US" dirty="0" smtClean="0"/>
              <a:t>.</a:t>
            </a:r>
          </a:p>
          <a:p>
            <a:r>
              <a:rPr lang="en-US" dirty="0" smtClean="0"/>
              <a:t>It includes TSS, pH, Acidity, Pulp content and lycopene content</a:t>
            </a:r>
          </a:p>
          <a:p>
            <a:r>
              <a:rPr lang="en-US" dirty="0" smtClean="0"/>
              <a:t>A </a:t>
            </a:r>
            <a:r>
              <a:rPr lang="en-US" dirty="0"/>
              <a:t>simple way to determine maturity is to slice the tomato with a sharp knife. If seeds are cut, the fruit is too immature for harvest and will not ripen properly.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0671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62000"/>
          </a:xfrm>
        </p:spPr>
        <p:txBody>
          <a:bodyPr>
            <a:normAutofit/>
          </a:bodyPr>
          <a:lstStyle/>
          <a:p>
            <a:r>
              <a:rPr lang="en-US" dirty="0" smtClean="0"/>
              <a:t>Uses of Tomato</a:t>
            </a:r>
            <a:endParaRPr 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1066800"/>
            <a:ext cx="7086600" cy="53205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657103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/>
          <a:lstStyle/>
          <a:p>
            <a:r>
              <a:rPr lang="en-US" dirty="0" smtClean="0"/>
              <a:t>Tomato are used as raw, in salad, for making gravies</a:t>
            </a:r>
          </a:p>
          <a:p>
            <a:r>
              <a:rPr lang="en-US" dirty="0" smtClean="0"/>
              <a:t>On industrial scale tomato puree and tomato ketchup are made </a:t>
            </a:r>
          </a:p>
          <a:p>
            <a:r>
              <a:rPr lang="en-US" dirty="0" smtClean="0"/>
              <a:t>Tomato soups and so many other dishes are made from raw tomatoes.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8834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386</TotalTime>
  <Words>927</Words>
  <Application>Microsoft Office PowerPoint</Application>
  <PresentationFormat>On-screen Show (4:3)</PresentationFormat>
  <Paragraphs>101</Paragraphs>
  <Slides>22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Office Theme</vt:lpstr>
      <vt:lpstr>Post harvest handling of tomato</vt:lpstr>
      <vt:lpstr>Tomato </vt:lpstr>
      <vt:lpstr>Botanical Explanation</vt:lpstr>
      <vt:lpstr>Nutritional facts</vt:lpstr>
      <vt:lpstr>Varieties </vt:lpstr>
      <vt:lpstr>Maturity Indices </vt:lpstr>
      <vt:lpstr>Maturity Indices</vt:lpstr>
      <vt:lpstr>Uses of Tomato</vt:lpstr>
      <vt:lpstr>PowerPoint Presentation</vt:lpstr>
      <vt:lpstr>Post Harvest</vt:lpstr>
      <vt:lpstr>Pre cooling </vt:lpstr>
      <vt:lpstr>Continued . . . .</vt:lpstr>
      <vt:lpstr>Method of precooling</vt:lpstr>
      <vt:lpstr>Continued . . . </vt:lpstr>
      <vt:lpstr>Sorting </vt:lpstr>
      <vt:lpstr>Grading </vt:lpstr>
      <vt:lpstr>Packaging </vt:lpstr>
      <vt:lpstr>Storage </vt:lpstr>
      <vt:lpstr>Continued . . . </vt:lpstr>
      <vt:lpstr>Transportation</vt:lpstr>
      <vt:lpstr>References </vt:lpstr>
      <vt:lpstr>References 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Dr Sarfaraz Hussain</dc:creator>
  <cp:lastModifiedBy>Dr Sarfaraz Hussain</cp:lastModifiedBy>
  <cp:revision>110</cp:revision>
  <dcterms:created xsi:type="dcterms:W3CDTF">2006-08-16T00:00:00Z</dcterms:created>
  <dcterms:modified xsi:type="dcterms:W3CDTF">2020-05-02T18:48:48Z</dcterms:modified>
</cp:coreProperties>
</file>