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60" r:id="rId5"/>
    <p:sldId id="261" r:id="rId6"/>
    <p:sldId id="262" r:id="rId7"/>
    <p:sldId id="259"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100" d="100"/>
          <a:sy n="100" d="100"/>
        </p:scale>
        <p:origin x="-516" y="60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FB1792-4DBA-46EF-B46D-916583FFC34B}" type="doc">
      <dgm:prSet loTypeId="urn:microsoft.com/office/officeart/2005/8/layout/lProcess3" loCatId="process" qsTypeId="urn:microsoft.com/office/officeart/2005/8/quickstyle/3d2" qsCatId="3D" csTypeId="urn:microsoft.com/office/officeart/2005/8/colors/accent1_2" csCatId="accent1" phldr="1"/>
      <dgm:spPr/>
      <dgm:t>
        <a:bodyPr/>
        <a:lstStyle/>
        <a:p>
          <a:endParaRPr lang="en-US"/>
        </a:p>
      </dgm:t>
    </dgm:pt>
    <dgm:pt modelId="{86A920A0-0C82-4DC9-8018-C7749C6ABED8}">
      <dgm:prSet/>
      <dgm:spPr/>
      <dgm:t>
        <a:bodyPr/>
        <a:lstStyle/>
        <a:p>
          <a:pPr rtl="0"/>
          <a:r>
            <a:rPr lang="en-US" b="1" dirty="0" smtClean="0"/>
            <a:t>Causes of Floods</a:t>
          </a:r>
          <a:endParaRPr lang="en-US" dirty="0"/>
        </a:p>
      </dgm:t>
    </dgm:pt>
    <dgm:pt modelId="{5747A1CA-344E-4A4D-91D7-D69EBD3FA818}" type="parTrans" cxnId="{289C011F-6BCF-41F6-B7B5-CCD58A18758F}">
      <dgm:prSet/>
      <dgm:spPr/>
      <dgm:t>
        <a:bodyPr/>
        <a:lstStyle/>
        <a:p>
          <a:endParaRPr lang="en-US"/>
        </a:p>
      </dgm:t>
    </dgm:pt>
    <dgm:pt modelId="{7C08E629-100C-4524-A3F7-B9E7FDB3B2A1}" type="sibTrans" cxnId="{289C011F-6BCF-41F6-B7B5-CCD58A18758F}">
      <dgm:prSet/>
      <dgm:spPr/>
      <dgm:t>
        <a:bodyPr/>
        <a:lstStyle/>
        <a:p>
          <a:endParaRPr lang="en-US"/>
        </a:p>
      </dgm:t>
    </dgm:pt>
    <dgm:pt modelId="{513B2A45-25F9-4DFF-B751-9F657FE824C2}">
      <dgm:prSet>
        <dgm:style>
          <a:lnRef idx="2">
            <a:schemeClr val="accent1">
              <a:shade val="50000"/>
            </a:schemeClr>
          </a:lnRef>
          <a:fillRef idx="1">
            <a:schemeClr val="accent1"/>
          </a:fillRef>
          <a:effectRef idx="0">
            <a:schemeClr val="accent1"/>
          </a:effectRef>
          <a:fontRef idx="minor">
            <a:schemeClr val="lt1"/>
          </a:fontRef>
        </dgm:style>
      </dgm:prSet>
      <dgm:spPr/>
      <dgm:t>
        <a:bodyPr/>
        <a:lstStyle/>
        <a:p>
          <a:pPr rtl="0"/>
          <a:r>
            <a:rPr lang="en-US" dirty="0" smtClean="0"/>
            <a:t>Rains </a:t>
          </a:r>
          <a:endParaRPr lang="en-US" dirty="0"/>
        </a:p>
      </dgm:t>
    </dgm:pt>
    <dgm:pt modelId="{B3C97D03-748D-4D93-9C64-56FFCE130557}" type="parTrans" cxnId="{29B84952-F8FD-422A-81A6-8073C744E7E4}">
      <dgm:prSet/>
      <dgm:spPr/>
      <dgm:t>
        <a:bodyPr/>
        <a:lstStyle/>
        <a:p>
          <a:endParaRPr lang="en-US"/>
        </a:p>
      </dgm:t>
    </dgm:pt>
    <dgm:pt modelId="{EF1886F6-D052-463A-A81D-9AE03DF72CD7}" type="sibTrans" cxnId="{29B84952-F8FD-422A-81A6-8073C744E7E4}">
      <dgm:prSet/>
      <dgm:spPr/>
      <dgm:t>
        <a:bodyPr/>
        <a:lstStyle/>
        <a:p>
          <a:endParaRPr lang="en-US"/>
        </a:p>
      </dgm:t>
    </dgm:pt>
    <dgm:pt modelId="{BEEC0688-7C2D-4197-A355-F1C4C7C843C6}">
      <dgm:prSet/>
      <dgm:spPr/>
      <dgm:t>
        <a:bodyPr/>
        <a:lstStyle/>
        <a:p>
          <a:pPr rtl="0"/>
          <a:r>
            <a:rPr lang="en-US" dirty="0" smtClean="0"/>
            <a:t>River overflow </a:t>
          </a:r>
          <a:endParaRPr lang="en-US" dirty="0"/>
        </a:p>
      </dgm:t>
    </dgm:pt>
    <dgm:pt modelId="{2DDBD9BD-84CA-4B44-8BB9-79D43B2E6962}" type="parTrans" cxnId="{B30484A9-19D4-4551-BB67-008509B17846}">
      <dgm:prSet/>
      <dgm:spPr/>
      <dgm:t>
        <a:bodyPr/>
        <a:lstStyle/>
        <a:p>
          <a:endParaRPr lang="en-US"/>
        </a:p>
      </dgm:t>
    </dgm:pt>
    <dgm:pt modelId="{25A4B7BA-452A-4A2D-BFC4-D37222B05C07}" type="sibTrans" cxnId="{B30484A9-19D4-4551-BB67-008509B17846}">
      <dgm:prSet/>
      <dgm:spPr/>
      <dgm:t>
        <a:bodyPr/>
        <a:lstStyle/>
        <a:p>
          <a:endParaRPr lang="en-US"/>
        </a:p>
      </dgm:t>
    </dgm:pt>
    <dgm:pt modelId="{3B803407-6908-403A-8733-A34D84C9808A}">
      <dgm:prSet/>
      <dgm:spPr/>
      <dgm:t>
        <a:bodyPr/>
        <a:lstStyle/>
        <a:p>
          <a:pPr rtl="0"/>
          <a:r>
            <a:rPr lang="en-US" dirty="0" smtClean="0"/>
            <a:t>Strong winds in coastal areas</a:t>
          </a:r>
          <a:endParaRPr lang="en-US" dirty="0"/>
        </a:p>
      </dgm:t>
    </dgm:pt>
    <dgm:pt modelId="{B4420289-2148-49CC-979D-8F6162990B04}" type="parTrans" cxnId="{F1DD1F7A-179E-43E9-9580-57D5A3068A56}">
      <dgm:prSet/>
      <dgm:spPr/>
      <dgm:t>
        <a:bodyPr/>
        <a:lstStyle/>
        <a:p>
          <a:endParaRPr lang="en-US"/>
        </a:p>
      </dgm:t>
    </dgm:pt>
    <dgm:pt modelId="{EE37F160-402F-497F-9FEE-6CC2EDC44FE8}" type="sibTrans" cxnId="{F1DD1F7A-179E-43E9-9580-57D5A3068A56}">
      <dgm:prSet/>
      <dgm:spPr/>
      <dgm:t>
        <a:bodyPr/>
        <a:lstStyle/>
        <a:p>
          <a:endParaRPr lang="en-US"/>
        </a:p>
      </dgm:t>
    </dgm:pt>
    <dgm:pt modelId="{4ED9535C-B00A-4B8B-80F1-939544A1A856}" type="pres">
      <dgm:prSet presAssocID="{A9FB1792-4DBA-46EF-B46D-916583FFC34B}" presName="Name0" presStyleCnt="0">
        <dgm:presLayoutVars>
          <dgm:chPref val="3"/>
          <dgm:dir/>
          <dgm:animLvl val="lvl"/>
          <dgm:resizeHandles/>
        </dgm:presLayoutVars>
      </dgm:prSet>
      <dgm:spPr/>
      <dgm:t>
        <a:bodyPr/>
        <a:lstStyle/>
        <a:p>
          <a:endParaRPr lang="en-US"/>
        </a:p>
      </dgm:t>
    </dgm:pt>
    <dgm:pt modelId="{31623929-FBE7-481B-AFE8-69421459A673}" type="pres">
      <dgm:prSet presAssocID="{86A920A0-0C82-4DC9-8018-C7749C6ABED8}" presName="horFlow" presStyleCnt="0"/>
      <dgm:spPr/>
    </dgm:pt>
    <dgm:pt modelId="{9A222CFB-3D27-4843-9F37-FE0292BDA3FD}" type="pres">
      <dgm:prSet presAssocID="{86A920A0-0C82-4DC9-8018-C7749C6ABED8}" presName="bigChev" presStyleLbl="node1" presStyleIdx="0" presStyleCnt="4" custScaleX="521653"/>
      <dgm:spPr/>
      <dgm:t>
        <a:bodyPr/>
        <a:lstStyle/>
        <a:p>
          <a:endParaRPr lang="en-US"/>
        </a:p>
      </dgm:t>
    </dgm:pt>
    <dgm:pt modelId="{0800BD92-B47A-4042-A12A-B49B93EF2E3C}" type="pres">
      <dgm:prSet presAssocID="{86A920A0-0C82-4DC9-8018-C7749C6ABED8}" presName="vSp" presStyleCnt="0"/>
      <dgm:spPr/>
    </dgm:pt>
    <dgm:pt modelId="{19E8858C-F6FF-4E9A-B6B8-67128FC52A0D}" type="pres">
      <dgm:prSet presAssocID="{513B2A45-25F9-4DFF-B751-9F657FE824C2}" presName="horFlow" presStyleCnt="0"/>
      <dgm:spPr/>
    </dgm:pt>
    <dgm:pt modelId="{C7E3F0A7-FF3A-4B4A-87A4-23714421AA43}" type="pres">
      <dgm:prSet presAssocID="{513B2A45-25F9-4DFF-B751-9F657FE824C2}" presName="bigChev" presStyleLbl="node1" presStyleIdx="1" presStyleCnt="4" custScaleX="517671"/>
      <dgm:spPr/>
      <dgm:t>
        <a:bodyPr/>
        <a:lstStyle/>
        <a:p>
          <a:endParaRPr lang="en-US"/>
        </a:p>
      </dgm:t>
    </dgm:pt>
    <dgm:pt modelId="{E31CA26A-E912-4B17-88DA-D1399B1D6B4F}" type="pres">
      <dgm:prSet presAssocID="{513B2A45-25F9-4DFF-B751-9F657FE824C2}" presName="vSp" presStyleCnt="0"/>
      <dgm:spPr/>
    </dgm:pt>
    <dgm:pt modelId="{90F67E7E-CB18-4640-9267-E078B452E1A4}" type="pres">
      <dgm:prSet presAssocID="{BEEC0688-7C2D-4197-A355-F1C4C7C843C6}" presName="horFlow" presStyleCnt="0"/>
      <dgm:spPr/>
    </dgm:pt>
    <dgm:pt modelId="{19E71BF1-5764-46D4-B5BF-816CDFD2B6B9}" type="pres">
      <dgm:prSet presAssocID="{BEEC0688-7C2D-4197-A355-F1C4C7C843C6}" presName="bigChev" presStyleLbl="node1" presStyleIdx="2" presStyleCnt="4" custScaleX="521653" custLinFactNeighborX="-2545" custLinFactNeighborY="-7000"/>
      <dgm:spPr/>
      <dgm:t>
        <a:bodyPr/>
        <a:lstStyle/>
        <a:p>
          <a:endParaRPr lang="en-US"/>
        </a:p>
      </dgm:t>
    </dgm:pt>
    <dgm:pt modelId="{F9F34CB0-CD4C-4863-B88E-FFA8E0D233FA}" type="pres">
      <dgm:prSet presAssocID="{BEEC0688-7C2D-4197-A355-F1C4C7C843C6}" presName="vSp" presStyleCnt="0"/>
      <dgm:spPr/>
    </dgm:pt>
    <dgm:pt modelId="{9AE439E6-BCDB-49F1-A982-2E35B2414871}" type="pres">
      <dgm:prSet presAssocID="{3B803407-6908-403A-8733-A34D84C9808A}" presName="horFlow" presStyleCnt="0"/>
      <dgm:spPr/>
    </dgm:pt>
    <dgm:pt modelId="{76710430-AAB8-4B25-B7B2-8F8B18E87B3A}" type="pres">
      <dgm:prSet presAssocID="{3B803407-6908-403A-8733-A34D84C9808A}" presName="bigChev" presStyleLbl="node1" presStyleIdx="3" presStyleCnt="4" custScaleX="521653"/>
      <dgm:spPr/>
      <dgm:t>
        <a:bodyPr/>
        <a:lstStyle/>
        <a:p>
          <a:endParaRPr lang="en-US"/>
        </a:p>
      </dgm:t>
    </dgm:pt>
  </dgm:ptLst>
  <dgm:cxnLst>
    <dgm:cxn modelId="{DA0C1AFF-6242-4CAC-B21E-829EF5779698}" type="presOf" srcId="{3B803407-6908-403A-8733-A34D84C9808A}" destId="{76710430-AAB8-4B25-B7B2-8F8B18E87B3A}" srcOrd="0" destOrd="0" presId="urn:microsoft.com/office/officeart/2005/8/layout/lProcess3"/>
    <dgm:cxn modelId="{29B84952-F8FD-422A-81A6-8073C744E7E4}" srcId="{A9FB1792-4DBA-46EF-B46D-916583FFC34B}" destId="{513B2A45-25F9-4DFF-B751-9F657FE824C2}" srcOrd="1" destOrd="0" parTransId="{B3C97D03-748D-4D93-9C64-56FFCE130557}" sibTransId="{EF1886F6-D052-463A-A81D-9AE03DF72CD7}"/>
    <dgm:cxn modelId="{8CD01D56-5F63-46A0-BEA4-176B69557738}" type="presOf" srcId="{BEEC0688-7C2D-4197-A355-F1C4C7C843C6}" destId="{19E71BF1-5764-46D4-B5BF-816CDFD2B6B9}" srcOrd="0" destOrd="0" presId="urn:microsoft.com/office/officeart/2005/8/layout/lProcess3"/>
    <dgm:cxn modelId="{B30484A9-19D4-4551-BB67-008509B17846}" srcId="{A9FB1792-4DBA-46EF-B46D-916583FFC34B}" destId="{BEEC0688-7C2D-4197-A355-F1C4C7C843C6}" srcOrd="2" destOrd="0" parTransId="{2DDBD9BD-84CA-4B44-8BB9-79D43B2E6962}" sibTransId="{25A4B7BA-452A-4A2D-BFC4-D37222B05C07}"/>
    <dgm:cxn modelId="{15E8B071-416B-4138-827B-5327AA1B3270}" type="presOf" srcId="{A9FB1792-4DBA-46EF-B46D-916583FFC34B}" destId="{4ED9535C-B00A-4B8B-80F1-939544A1A856}" srcOrd="0" destOrd="0" presId="urn:microsoft.com/office/officeart/2005/8/layout/lProcess3"/>
    <dgm:cxn modelId="{289C011F-6BCF-41F6-B7B5-CCD58A18758F}" srcId="{A9FB1792-4DBA-46EF-B46D-916583FFC34B}" destId="{86A920A0-0C82-4DC9-8018-C7749C6ABED8}" srcOrd="0" destOrd="0" parTransId="{5747A1CA-344E-4A4D-91D7-D69EBD3FA818}" sibTransId="{7C08E629-100C-4524-A3F7-B9E7FDB3B2A1}"/>
    <dgm:cxn modelId="{F1DD1F7A-179E-43E9-9580-57D5A3068A56}" srcId="{A9FB1792-4DBA-46EF-B46D-916583FFC34B}" destId="{3B803407-6908-403A-8733-A34D84C9808A}" srcOrd="3" destOrd="0" parTransId="{B4420289-2148-49CC-979D-8F6162990B04}" sibTransId="{EE37F160-402F-497F-9FEE-6CC2EDC44FE8}"/>
    <dgm:cxn modelId="{36C53FEA-68BC-4BB9-B9F9-9F59CBE41CF6}" type="presOf" srcId="{513B2A45-25F9-4DFF-B751-9F657FE824C2}" destId="{C7E3F0A7-FF3A-4B4A-87A4-23714421AA43}" srcOrd="0" destOrd="0" presId="urn:microsoft.com/office/officeart/2005/8/layout/lProcess3"/>
    <dgm:cxn modelId="{0FF45D82-8E85-4213-83B6-2685C0D09CB2}" type="presOf" srcId="{86A920A0-0C82-4DC9-8018-C7749C6ABED8}" destId="{9A222CFB-3D27-4843-9F37-FE0292BDA3FD}" srcOrd="0" destOrd="0" presId="urn:microsoft.com/office/officeart/2005/8/layout/lProcess3"/>
    <dgm:cxn modelId="{20993F3A-2A49-4B0E-811C-FA55E26A3209}" type="presParOf" srcId="{4ED9535C-B00A-4B8B-80F1-939544A1A856}" destId="{31623929-FBE7-481B-AFE8-69421459A673}" srcOrd="0" destOrd="0" presId="urn:microsoft.com/office/officeart/2005/8/layout/lProcess3"/>
    <dgm:cxn modelId="{87CFF708-E0E9-4541-8C1E-536AD989586F}" type="presParOf" srcId="{31623929-FBE7-481B-AFE8-69421459A673}" destId="{9A222CFB-3D27-4843-9F37-FE0292BDA3FD}" srcOrd="0" destOrd="0" presId="urn:microsoft.com/office/officeart/2005/8/layout/lProcess3"/>
    <dgm:cxn modelId="{50A8053A-B8D7-40AF-B792-B60288730010}" type="presParOf" srcId="{4ED9535C-B00A-4B8B-80F1-939544A1A856}" destId="{0800BD92-B47A-4042-A12A-B49B93EF2E3C}" srcOrd="1" destOrd="0" presId="urn:microsoft.com/office/officeart/2005/8/layout/lProcess3"/>
    <dgm:cxn modelId="{AB7F24E2-DA74-42D9-B3CC-95F771EF3CB9}" type="presParOf" srcId="{4ED9535C-B00A-4B8B-80F1-939544A1A856}" destId="{19E8858C-F6FF-4E9A-B6B8-67128FC52A0D}" srcOrd="2" destOrd="0" presId="urn:microsoft.com/office/officeart/2005/8/layout/lProcess3"/>
    <dgm:cxn modelId="{90A97938-2F51-4C86-83F2-3AB07AE01F75}" type="presParOf" srcId="{19E8858C-F6FF-4E9A-B6B8-67128FC52A0D}" destId="{C7E3F0A7-FF3A-4B4A-87A4-23714421AA43}" srcOrd="0" destOrd="0" presId="urn:microsoft.com/office/officeart/2005/8/layout/lProcess3"/>
    <dgm:cxn modelId="{D3B24222-81D5-4889-96B3-B192F264B1F2}" type="presParOf" srcId="{4ED9535C-B00A-4B8B-80F1-939544A1A856}" destId="{E31CA26A-E912-4B17-88DA-D1399B1D6B4F}" srcOrd="3" destOrd="0" presId="urn:microsoft.com/office/officeart/2005/8/layout/lProcess3"/>
    <dgm:cxn modelId="{634447C4-3C43-4654-AC4B-07B95499151C}" type="presParOf" srcId="{4ED9535C-B00A-4B8B-80F1-939544A1A856}" destId="{90F67E7E-CB18-4640-9267-E078B452E1A4}" srcOrd="4" destOrd="0" presId="urn:microsoft.com/office/officeart/2005/8/layout/lProcess3"/>
    <dgm:cxn modelId="{67D71B2E-CA09-4C9E-B2D5-FD46F6D6A9D0}" type="presParOf" srcId="{90F67E7E-CB18-4640-9267-E078B452E1A4}" destId="{19E71BF1-5764-46D4-B5BF-816CDFD2B6B9}" srcOrd="0" destOrd="0" presId="urn:microsoft.com/office/officeart/2005/8/layout/lProcess3"/>
    <dgm:cxn modelId="{454112D3-57E2-41C3-90BA-548A52449295}" type="presParOf" srcId="{4ED9535C-B00A-4B8B-80F1-939544A1A856}" destId="{F9F34CB0-CD4C-4863-B88E-FFA8E0D233FA}" srcOrd="5" destOrd="0" presId="urn:microsoft.com/office/officeart/2005/8/layout/lProcess3"/>
    <dgm:cxn modelId="{FAD4F092-4D12-4D5D-BCA7-41BDC3D77936}" type="presParOf" srcId="{4ED9535C-B00A-4B8B-80F1-939544A1A856}" destId="{9AE439E6-BCDB-49F1-A982-2E35B2414871}" srcOrd="6" destOrd="0" presId="urn:microsoft.com/office/officeart/2005/8/layout/lProcess3"/>
    <dgm:cxn modelId="{3FA44282-4741-4C29-87A1-B55E1E453CC8}" type="presParOf" srcId="{9AE439E6-BCDB-49F1-A982-2E35B2414871}" destId="{76710430-AAB8-4B25-B7B2-8F8B18E87B3A}" srcOrd="0" destOrd="0" presId="urn:microsoft.com/office/officeart/2005/8/layout/lProcess3"/>
  </dgm:cxnLst>
  <dgm:bg/>
  <dgm:whole/>
</dgm:dataModel>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948117-6046-46B1-BBDB-E516623BD7FD}" type="datetimeFigureOut">
              <a:rPr lang="en-US" smtClean="0"/>
              <a:pPr/>
              <a:t>3/25/2020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00E7A9-0841-4406-8DD0-62E70228434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00E7A9-0841-4406-8DD0-62E70228434F}"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9444AB-4503-462B-82DD-23EEA8D2A544}"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1EC24F-51AD-4B73-B4F7-98DFC35C2AB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9444AB-4503-462B-82DD-23EEA8D2A544}"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1EC24F-51AD-4B73-B4F7-98DFC35C2AB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9444AB-4503-462B-82DD-23EEA8D2A544}"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1EC24F-51AD-4B73-B4F7-98DFC35C2AB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9444AB-4503-462B-82DD-23EEA8D2A544}"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1EC24F-51AD-4B73-B4F7-98DFC35C2AB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9444AB-4503-462B-82DD-23EEA8D2A544}"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1EC24F-51AD-4B73-B4F7-98DFC35C2AB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9444AB-4503-462B-82DD-23EEA8D2A544}"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1EC24F-51AD-4B73-B4F7-98DFC35C2AB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9444AB-4503-462B-82DD-23EEA8D2A544}" type="datetimeFigureOut">
              <a:rPr lang="en-US" smtClean="0"/>
              <a:pPr/>
              <a:t>3/25/2020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1EC24F-51AD-4B73-B4F7-98DFC35C2AB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9444AB-4503-462B-82DD-23EEA8D2A544}" type="datetimeFigureOut">
              <a:rPr lang="en-US" smtClean="0"/>
              <a:pPr/>
              <a:t>3/25/2020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1EC24F-51AD-4B73-B4F7-98DFC35C2AB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9444AB-4503-462B-82DD-23EEA8D2A544}" type="datetimeFigureOut">
              <a:rPr lang="en-US" smtClean="0"/>
              <a:pPr/>
              <a:t>3/25/2020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1EC24F-51AD-4B73-B4F7-98DFC35C2AB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9444AB-4503-462B-82DD-23EEA8D2A544}"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1EC24F-51AD-4B73-B4F7-98DFC35C2AB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9444AB-4503-462B-82DD-23EEA8D2A544}"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1EC24F-51AD-4B73-B4F7-98DFC35C2AB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9444AB-4503-462B-82DD-23EEA8D2A544}" type="datetimeFigureOut">
              <a:rPr lang="en-US" smtClean="0"/>
              <a:pPr/>
              <a:t>3/25/2020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1EC24F-51AD-4B73-B4F7-98DFC35C2AB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282" y="571480"/>
            <a:ext cx="8643998" cy="2643206"/>
          </a:xfrm>
        </p:spPr>
        <p:style>
          <a:lnRef idx="1">
            <a:schemeClr val="accent1"/>
          </a:lnRef>
          <a:fillRef idx="2">
            <a:schemeClr val="accent1"/>
          </a:fillRef>
          <a:effectRef idx="1">
            <a:schemeClr val="accent1"/>
          </a:effectRef>
          <a:fontRef idx="minor">
            <a:schemeClr val="dk1"/>
          </a:fontRef>
        </p:style>
        <p:txBody>
          <a:bodyPr>
            <a:normAutofit/>
          </a:bodyPr>
          <a:lstStyle/>
          <a:p>
            <a:r>
              <a:rPr lang="en-US" sz="2400" b="1" dirty="0" smtClean="0">
                <a:latin typeface="Times New Roman" pitchFamily="18" charset="0"/>
                <a:cs typeface="Times New Roman" pitchFamily="18" charset="0"/>
              </a:rPr>
              <a:t>Lecture Series                         Online (2020)                                 Hydro-Geography            MSC 4</a:t>
            </a:r>
            <a:r>
              <a:rPr lang="en-US" sz="2400" b="1" baseline="30000" dirty="0" smtClean="0">
                <a:latin typeface="Times New Roman" pitchFamily="18" charset="0"/>
                <a:cs typeface="Times New Roman" pitchFamily="18" charset="0"/>
              </a:rPr>
              <a:t>th</a:t>
            </a:r>
            <a:r>
              <a:rPr lang="en-US" sz="2400" b="1" dirty="0" smtClean="0">
                <a:latin typeface="Times New Roman" pitchFamily="18" charset="0"/>
                <a:cs typeface="Times New Roman" pitchFamily="18" charset="0"/>
              </a:rPr>
              <a:t> + BS 8</a:t>
            </a:r>
            <a:r>
              <a:rPr lang="en-US" sz="2400" b="1" baseline="30000" dirty="0" smtClean="0">
                <a:latin typeface="Times New Roman" pitchFamily="18" charset="0"/>
                <a:cs typeface="Times New Roman" pitchFamily="18" charset="0"/>
              </a:rPr>
              <a:t>th</a:t>
            </a:r>
            <a:r>
              <a:rPr lang="en-US" sz="2400" b="1" dirty="0" smtClean="0">
                <a:latin typeface="Times New Roman" pitchFamily="18" charset="0"/>
                <a:cs typeface="Times New Roman" pitchFamily="18" charset="0"/>
              </a:rPr>
              <a:t>                              Lecture# 2: Date:    17-03-2020</a:t>
            </a:r>
            <a:br>
              <a:rPr lang="en-US" sz="2400" b="1"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(Taswar Abbas) </a:t>
            </a:r>
            <a:endParaRPr lang="en-US" sz="2400" dirty="0"/>
          </a:p>
        </p:txBody>
      </p:sp>
      <p:sp>
        <p:nvSpPr>
          <p:cNvPr id="3" name="Subtitle 2"/>
          <p:cNvSpPr>
            <a:spLocks noGrp="1"/>
          </p:cNvSpPr>
          <p:nvPr>
            <p:ph type="subTitle" idx="1"/>
          </p:nvPr>
        </p:nvSpPr>
        <p:spPr>
          <a:xfrm>
            <a:off x="1371600" y="3714752"/>
            <a:ext cx="6400800" cy="2500330"/>
          </a:xfrm>
        </p:spPr>
        <p:style>
          <a:lnRef idx="3">
            <a:schemeClr val="lt1"/>
          </a:lnRef>
          <a:fillRef idx="1">
            <a:schemeClr val="accent2"/>
          </a:fillRef>
          <a:effectRef idx="1">
            <a:schemeClr val="accent2"/>
          </a:effectRef>
          <a:fontRef idx="minor">
            <a:schemeClr val="lt1"/>
          </a:fontRef>
        </p:style>
        <p:txBody>
          <a:bodyPr>
            <a:normAutofit/>
          </a:bodyPr>
          <a:lstStyle/>
          <a:p>
            <a:pPr algn="just">
              <a:lnSpc>
                <a:spcPct val="150000"/>
              </a:lnSpc>
            </a:pPr>
            <a:r>
              <a:rPr lang="en-US" b="1" dirty="0" smtClean="0">
                <a:solidFill>
                  <a:schemeClr val="tx1"/>
                </a:solidFill>
                <a:latin typeface="Times New Roman" pitchFamily="18" charset="0"/>
                <a:cs typeface="Times New Roman" pitchFamily="18" charset="0"/>
              </a:rPr>
              <a:t>		     </a:t>
            </a:r>
            <a:r>
              <a:rPr lang="en-US" sz="2400" b="1" dirty="0" smtClean="0">
                <a:solidFill>
                  <a:schemeClr val="tx1"/>
                </a:solidFill>
                <a:latin typeface="Times New Roman" pitchFamily="18" charset="0"/>
                <a:cs typeface="Times New Roman" pitchFamily="18" charset="0"/>
              </a:rPr>
              <a:t>Flood</a:t>
            </a:r>
          </a:p>
          <a:p>
            <a:pPr algn="just">
              <a:lnSpc>
                <a:spcPct val="150000"/>
              </a:lnSpc>
            </a:pPr>
            <a:r>
              <a:rPr lang="en-US" sz="2400" b="1" dirty="0" smtClean="0">
                <a:solidFill>
                  <a:schemeClr val="tx1"/>
                </a:solidFill>
                <a:latin typeface="Times New Roman" pitchFamily="18" charset="0"/>
                <a:cs typeface="Times New Roman" pitchFamily="18" charset="0"/>
              </a:rPr>
              <a:t>  	           Causes and Factors</a:t>
            </a:r>
          </a:p>
          <a:p>
            <a:pPr algn="just">
              <a:lnSpc>
                <a:spcPct val="150000"/>
              </a:lnSpc>
            </a:pPr>
            <a:r>
              <a:rPr lang="en-US" sz="2400" b="1" dirty="0" smtClean="0">
                <a:solidFill>
                  <a:schemeClr val="tx1"/>
                </a:solidFill>
                <a:latin typeface="Times New Roman" pitchFamily="18" charset="0"/>
                <a:cs typeface="Times New Roman" pitchFamily="18" charset="0"/>
              </a:rPr>
              <a:t>	           Effects and its Impacts</a:t>
            </a: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214422"/>
            <a:ext cx="8229600" cy="4071966"/>
          </a:xfrm>
        </p:spPr>
        <p:style>
          <a:lnRef idx="2">
            <a:schemeClr val="dk1"/>
          </a:lnRef>
          <a:fillRef idx="1">
            <a:schemeClr val="lt1"/>
          </a:fillRef>
          <a:effectRef idx="0">
            <a:schemeClr val="dk1"/>
          </a:effectRef>
          <a:fontRef idx="minor">
            <a:schemeClr val="dk1"/>
          </a:fontRef>
        </p:style>
        <p:txBody>
          <a:bodyPr>
            <a:normAutofit/>
          </a:bodyPr>
          <a:lstStyle/>
          <a:p>
            <a:pPr marL="342900" lvl="7" indent="-342900" algn="just">
              <a:lnSpc>
                <a:spcPct val="150000"/>
              </a:lnSpc>
              <a:buFont typeface="Wingdings" pitchFamily="2" charset="2"/>
              <a:buChar char="q"/>
            </a:pPr>
            <a:r>
              <a:rPr lang="en-US" sz="1600" b="1" dirty="0" smtClean="0">
                <a:latin typeface="Times New Roman" pitchFamily="18" charset="0"/>
                <a:cs typeface="Times New Roman" pitchFamily="18" charset="0"/>
              </a:rPr>
              <a:t>Environmental Impact</a:t>
            </a:r>
          </a:p>
          <a:p>
            <a:pPr algn="just">
              <a:lnSpc>
                <a:spcPct val="150000"/>
              </a:lnSpc>
            </a:pPr>
            <a:r>
              <a:rPr lang="en-US" sz="1600" dirty="0" smtClean="0">
                <a:latin typeface="Times New Roman" pitchFamily="18" charset="0"/>
                <a:cs typeface="Times New Roman" pitchFamily="18" charset="0"/>
              </a:rPr>
              <a:t>It effects the :</a:t>
            </a:r>
          </a:p>
          <a:p>
            <a:pPr algn="just">
              <a:lnSpc>
                <a:spcPct val="150000"/>
              </a:lnSpc>
            </a:pPr>
            <a:r>
              <a:rPr lang="en-US" sz="1600" dirty="0" smtClean="0">
                <a:latin typeface="Times New Roman" pitchFamily="18" charset="0"/>
                <a:cs typeface="Times New Roman" pitchFamily="18" charset="0"/>
              </a:rPr>
              <a:t>the health and wellbeing of wildlife and livestock </a:t>
            </a:r>
          </a:p>
          <a:p>
            <a:pPr algn="just">
              <a:lnSpc>
                <a:spcPct val="150000"/>
              </a:lnSpc>
            </a:pPr>
            <a:r>
              <a:rPr lang="en-US" sz="1600" dirty="0" smtClean="0">
                <a:latin typeface="Times New Roman" pitchFamily="18" charset="0"/>
                <a:cs typeface="Times New Roman" pitchFamily="18" charset="0"/>
              </a:rPr>
              <a:t>riverbank erosion and sedimentation </a:t>
            </a:r>
          </a:p>
          <a:p>
            <a:pPr algn="just">
              <a:lnSpc>
                <a:spcPct val="150000"/>
              </a:lnSpc>
            </a:pPr>
            <a:r>
              <a:rPr lang="en-US" sz="1600" dirty="0" smtClean="0">
                <a:latin typeface="Times New Roman" pitchFamily="18" charset="0"/>
                <a:cs typeface="Times New Roman" pitchFamily="18" charset="0"/>
              </a:rPr>
              <a:t>the dispersal of nutrients and pollutants </a:t>
            </a:r>
          </a:p>
          <a:p>
            <a:pPr algn="just">
              <a:lnSpc>
                <a:spcPct val="150000"/>
              </a:lnSpc>
            </a:pPr>
            <a:r>
              <a:rPr lang="en-US" sz="1600" dirty="0" smtClean="0">
                <a:latin typeface="Times New Roman" pitchFamily="18" charset="0"/>
                <a:cs typeface="Times New Roman" pitchFamily="18" charset="0"/>
              </a:rPr>
              <a:t>surface and groundwater supplies</a:t>
            </a:r>
          </a:p>
          <a:p>
            <a:pPr algn="just">
              <a:lnSpc>
                <a:spcPct val="150000"/>
              </a:lnSpc>
            </a:pPr>
            <a:r>
              <a:rPr lang="en-US" sz="1600" dirty="0" smtClean="0">
                <a:latin typeface="Times New Roman" pitchFamily="18" charset="0"/>
                <a:cs typeface="Times New Roman" pitchFamily="18" charset="0"/>
              </a:rPr>
              <a:t> and local landscapes and habitats</a:t>
            </a:r>
            <a:endParaRPr lang="en-US" sz="16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3500461"/>
          </a:xfrm>
        </p:spPr>
        <p:style>
          <a:lnRef idx="2">
            <a:schemeClr val="dk1"/>
          </a:lnRef>
          <a:fillRef idx="1">
            <a:schemeClr val="lt1"/>
          </a:fillRef>
          <a:effectRef idx="0">
            <a:schemeClr val="dk1"/>
          </a:effectRef>
          <a:fontRef idx="minor">
            <a:schemeClr val="dk1"/>
          </a:fontRef>
        </p:style>
        <p:txBody>
          <a:bodyPr>
            <a:normAutofit/>
          </a:bodyPr>
          <a:lstStyle/>
          <a:p>
            <a:pPr algn="just">
              <a:lnSpc>
                <a:spcPct val="150000"/>
              </a:lnSpc>
            </a:pPr>
            <a:r>
              <a:rPr lang="en-US" sz="1600" b="1" dirty="0" smtClean="0">
                <a:latin typeface="Times New Roman" pitchFamily="18" charset="0"/>
                <a:cs typeface="Times New Roman" pitchFamily="18" charset="0"/>
              </a:rPr>
              <a:t>Wildlife and Livestock Health and Well-being</a:t>
            </a:r>
          </a:p>
          <a:p>
            <a:pPr algn="just">
              <a:lnSpc>
                <a:spcPct val="150000"/>
              </a:lnSpc>
            </a:pPr>
            <a:r>
              <a:rPr lang="en-US" sz="1600" dirty="0" smtClean="0">
                <a:latin typeface="Times New Roman" pitchFamily="18" charset="0"/>
                <a:cs typeface="Times New Roman" pitchFamily="18" charset="0"/>
              </a:rPr>
              <a:t>livestock unable to relocate to higher ground in time were washed away by flood waters or forced to stand in polluted water until rescued.</a:t>
            </a:r>
          </a:p>
          <a:p>
            <a:pPr algn="just">
              <a:lnSpc>
                <a:spcPct val="150000"/>
              </a:lnSpc>
            </a:pPr>
            <a:r>
              <a:rPr lang="en-US" sz="1600" dirty="0" smtClean="0">
                <a:latin typeface="Times New Roman" pitchFamily="18" charset="0"/>
                <a:cs typeface="Times New Roman" pitchFamily="18" charset="0"/>
              </a:rPr>
              <a:t> Flood reduce the level of biodiversity, habitat potential and food present in the ecosystem, creating long-term impacts for surviving wildlife.</a:t>
            </a:r>
            <a:endParaRPr lang="en-US" sz="16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071546"/>
            <a:ext cx="8229600" cy="3286148"/>
          </a:xfrm>
        </p:spPr>
        <p:style>
          <a:lnRef idx="2">
            <a:schemeClr val="dk1"/>
          </a:lnRef>
          <a:fillRef idx="1">
            <a:schemeClr val="lt1"/>
          </a:fillRef>
          <a:effectRef idx="0">
            <a:schemeClr val="dk1"/>
          </a:effectRef>
          <a:fontRef idx="minor">
            <a:schemeClr val="dk1"/>
          </a:fontRef>
        </p:style>
        <p:txBody>
          <a:bodyPr>
            <a:normAutofit/>
          </a:bodyPr>
          <a:lstStyle/>
          <a:p>
            <a:pPr algn="just">
              <a:lnSpc>
                <a:spcPct val="150000"/>
              </a:lnSpc>
            </a:pPr>
            <a:r>
              <a:rPr lang="en-US" sz="1600" b="1" dirty="0" smtClean="0">
                <a:latin typeface="Times New Roman" pitchFamily="18" charset="0"/>
                <a:cs typeface="Times New Roman" pitchFamily="18" charset="0"/>
              </a:rPr>
              <a:t>Wildlife and Livestock Health and Well-being</a:t>
            </a:r>
          </a:p>
          <a:p>
            <a:pPr algn="just">
              <a:lnSpc>
                <a:spcPct val="150000"/>
              </a:lnSpc>
            </a:pPr>
            <a:r>
              <a:rPr lang="en-US" sz="1600" dirty="0" smtClean="0">
                <a:latin typeface="Times New Roman" pitchFamily="18" charset="0"/>
                <a:cs typeface="Times New Roman" pitchFamily="18" charset="0"/>
              </a:rPr>
              <a:t>livestock unable to relocate to higher ground in time were washed away by flood waters or forced to stand in polluted water until rescued.</a:t>
            </a:r>
          </a:p>
          <a:p>
            <a:pPr algn="just">
              <a:lnSpc>
                <a:spcPct val="150000"/>
              </a:lnSpc>
            </a:pPr>
            <a:r>
              <a:rPr lang="en-US" sz="1600" dirty="0" smtClean="0">
                <a:latin typeface="Times New Roman" pitchFamily="18" charset="0"/>
                <a:cs typeface="Times New Roman" pitchFamily="18" charset="0"/>
              </a:rPr>
              <a:t> Flood reduce the level of biodiversity, habitat potential and food present in the ecosystem, creating long-term impacts for surviving wildlife.</a:t>
            </a:r>
            <a:endParaRPr lang="en-US" sz="16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9"/>
            <a:ext cx="8229600" cy="2428892"/>
          </a:xfrm>
        </p:spPr>
        <p:style>
          <a:lnRef idx="2">
            <a:schemeClr val="dk1"/>
          </a:lnRef>
          <a:fillRef idx="1">
            <a:schemeClr val="lt1"/>
          </a:fillRef>
          <a:effectRef idx="0">
            <a:schemeClr val="dk1"/>
          </a:effectRef>
          <a:fontRef idx="minor">
            <a:schemeClr val="dk1"/>
          </a:fontRef>
        </p:style>
        <p:txBody>
          <a:bodyPr>
            <a:normAutofit/>
          </a:bodyPr>
          <a:lstStyle/>
          <a:p>
            <a:pPr lvl="3" algn="just">
              <a:lnSpc>
                <a:spcPct val="150000"/>
              </a:lnSpc>
              <a:buFont typeface="Wingdings" pitchFamily="2" charset="2"/>
              <a:buChar char="q"/>
            </a:pPr>
            <a:r>
              <a:rPr lang="en-US" sz="1600" b="1" dirty="0" smtClean="0">
                <a:latin typeface="Times New Roman" pitchFamily="18" charset="0"/>
                <a:cs typeface="Times New Roman" pitchFamily="18" charset="0"/>
              </a:rPr>
              <a:t>Riverbank and Sedimentation </a:t>
            </a:r>
          </a:p>
          <a:p>
            <a:pPr algn="just">
              <a:lnSpc>
                <a:spcPct val="150000"/>
              </a:lnSpc>
            </a:pPr>
            <a:r>
              <a:rPr lang="en-US" sz="1600" dirty="0" smtClean="0">
                <a:latin typeface="Times New Roman" pitchFamily="18" charset="0"/>
                <a:cs typeface="Times New Roman" pitchFamily="18" charset="0"/>
              </a:rPr>
              <a:t>Riverbank erosion is caused by high and fast moving water that exceeds riverbanks.</a:t>
            </a:r>
          </a:p>
          <a:p>
            <a:pPr algn="just">
              <a:lnSpc>
                <a:spcPct val="150000"/>
              </a:lnSpc>
            </a:pPr>
            <a:r>
              <a:rPr lang="en-US" sz="1600" dirty="0" smtClean="0">
                <a:latin typeface="Times New Roman" pitchFamily="18" charset="0"/>
                <a:cs typeface="Times New Roman" pitchFamily="18" charset="0"/>
              </a:rPr>
              <a:t> Flood waters can carry large amounts of sediment and leave deposits behind once flood waters recede.</a:t>
            </a:r>
            <a:endParaRPr lang="en-US" sz="1600" dirty="0">
              <a:latin typeface="Times New Roman" pitchFamily="18" charset="0"/>
              <a:cs typeface="Times New Roman" pitchFamily="18" charset="0"/>
            </a:endParaRPr>
          </a:p>
        </p:txBody>
      </p:sp>
      <p:sp>
        <p:nvSpPr>
          <p:cNvPr id="4" name="Rounded Rectangle 3"/>
          <p:cNvSpPr/>
          <p:nvPr/>
        </p:nvSpPr>
        <p:spPr>
          <a:xfrm>
            <a:off x="428596" y="3357562"/>
            <a:ext cx="8286808" cy="292895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marL="342900" indent="-342900" algn="just">
              <a:lnSpc>
                <a:spcPct val="150000"/>
              </a:lnSpc>
              <a:buFont typeface="Wingdings" pitchFamily="2" charset="2"/>
              <a:buChar char="q"/>
            </a:pPr>
            <a:r>
              <a:rPr lang="en-US" sz="1600" b="1" dirty="0" smtClean="0">
                <a:latin typeface="Times New Roman" pitchFamily="18" charset="0"/>
                <a:cs typeface="Times New Roman" pitchFamily="18" charset="0"/>
              </a:rPr>
              <a:t>Dispersal Of Nutrients And Pollution </a:t>
            </a:r>
          </a:p>
          <a:p>
            <a:pPr algn="just">
              <a:lnSpc>
                <a:spcPct val="150000"/>
              </a:lnSpc>
            </a:pPr>
            <a:r>
              <a:rPr lang="en-US" sz="1600" dirty="0" smtClean="0">
                <a:latin typeface="Times New Roman" pitchFamily="18" charset="0"/>
                <a:cs typeface="Times New Roman" pitchFamily="18" charset="0"/>
              </a:rPr>
              <a:t>•Flood water can contain debris, pollutants and nutrients. </a:t>
            </a:r>
          </a:p>
          <a:p>
            <a:pPr algn="just">
              <a:lnSpc>
                <a:spcPct val="150000"/>
              </a:lnSpc>
            </a:pPr>
            <a:r>
              <a:rPr lang="en-US" sz="1600" dirty="0" smtClean="0">
                <a:latin typeface="Times New Roman" pitchFamily="18" charset="0"/>
                <a:cs typeface="Times New Roman" pitchFamily="18" charset="0"/>
              </a:rPr>
              <a:t>•Pollutants in flood water, such as bacteria and pesticides, can be carried far distances. •Sedimentation and turbidity can result in the growth of algae and phytoplankton blooms that jeopardize water quality.</a:t>
            </a:r>
            <a:endParaRPr lang="en-US" sz="16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9"/>
            <a:ext cx="8229600" cy="2428892"/>
          </a:xfrm>
        </p:spPr>
        <p:style>
          <a:lnRef idx="2">
            <a:schemeClr val="dk1"/>
          </a:lnRef>
          <a:fillRef idx="1">
            <a:schemeClr val="lt1"/>
          </a:fillRef>
          <a:effectRef idx="0">
            <a:schemeClr val="dk1"/>
          </a:effectRef>
          <a:fontRef idx="minor">
            <a:schemeClr val="dk1"/>
          </a:fontRef>
        </p:style>
        <p:txBody>
          <a:bodyPr>
            <a:normAutofit/>
          </a:bodyPr>
          <a:lstStyle/>
          <a:p>
            <a:pPr lvl="3" algn="just">
              <a:lnSpc>
                <a:spcPct val="150000"/>
              </a:lnSpc>
              <a:buFont typeface="Wingdings" pitchFamily="2" charset="2"/>
              <a:buChar char="q"/>
            </a:pPr>
            <a:r>
              <a:rPr lang="en-US" sz="1600" b="1" dirty="0" smtClean="0">
                <a:latin typeface="Times New Roman" pitchFamily="18" charset="0"/>
                <a:cs typeface="Times New Roman" pitchFamily="18" charset="0"/>
              </a:rPr>
              <a:t>Riverbank and Sedimentation </a:t>
            </a:r>
          </a:p>
          <a:p>
            <a:pPr algn="just">
              <a:lnSpc>
                <a:spcPct val="150000"/>
              </a:lnSpc>
            </a:pPr>
            <a:r>
              <a:rPr lang="en-US" sz="1600" dirty="0" smtClean="0">
                <a:latin typeface="Times New Roman" pitchFamily="18" charset="0"/>
                <a:cs typeface="Times New Roman" pitchFamily="18" charset="0"/>
              </a:rPr>
              <a:t>Riverbank erosion is caused by high and fast moving water that exceeds riverbanks.</a:t>
            </a:r>
          </a:p>
          <a:p>
            <a:pPr algn="just">
              <a:lnSpc>
                <a:spcPct val="150000"/>
              </a:lnSpc>
            </a:pPr>
            <a:r>
              <a:rPr lang="en-US" sz="1600" dirty="0" smtClean="0">
                <a:latin typeface="Times New Roman" pitchFamily="18" charset="0"/>
                <a:cs typeface="Times New Roman" pitchFamily="18" charset="0"/>
              </a:rPr>
              <a:t> Flood waters can carry large amounts of sediment and leave deposits behind once flood waters recede.</a:t>
            </a:r>
            <a:endParaRPr lang="en-US" sz="1600" dirty="0">
              <a:latin typeface="Times New Roman" pitchFamily="18" charset="0"/>
              <a:cs typeface="Times New Roman" pitchFamily="18" charset="0"/>
            </a:endParaRPr>
          </a:p>
        </p:txBody>
      </p:sp>
      <p:sp>
        <p:nvSpPr>
          <p:cNvPr id="4" name="Rounded Rectangle 3"/>
          <p:cNvSpPr/>
          <p:nvPr/>
        </p:nvSpPr>
        <p:spPr>
          <a:xfrm>
            <a:off x="428596" y="3357562"/>
            <a:ext cx="8286808" cy="292895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marL="342900" indent="-342900" algn="just">
              <a:lnSpc>
                <a:spcPct val="150000"/>
              </a:lnSpc>
              <a:buFont typeface="Wingdings" pitchFamily="2" charset="2"/>
              <a:buChar char="q"/>
            </a:pPr>
            <a:r>
              <a:rPr lang="en-US" sz="1600" b="1" dirty="0" smtClean="0">
                <a:latin typeface="Times New Roman" pitchFamily="18" charset="0"/>
                <a:cs typeface="Times New Roman" pitchFamily="18" charset="0"/>
              </a:rPr>
              <a:t>Dispersal Of Nutrients And Pollution </a:t>
            </a:r>
          </a:p>
          <a:p>
            <a:pPr algn="just">
              <a:lnSpc>
                <a:spcPct val="150000"/>
              </a:lnSpc>
            </a:pPr>
            <a:r>
              <a:rPr lang="en-US" sz="1600" dirty="0" smtClean="0">
                <a:latin typeface="Times New Roman" pitchFamily="18" charset="0"/>
                <a:cs typeface="Times New Roman" pitchFamily="18" charset="0"/>
              </a:rPr>
              <a:t>•Flood water can contain debris, pollutants and nutrients. </a:t>
            </a:r>
          </a:p>
          <a:p>
            <a:pPr algn="just">
              <a:lnSpc>
                <a:spcPct val="150000"/>
              </a:lnSpc>
            </a:pPr>
            <a:r>
              <a:rPr lang="en-US" sz="1600" dirty="0" smtClean="0">
                <a:latin typeface="Times New Roman" pitchFamily="18" charset="0"/>
                <a:cs typeface="Times New Roman" pitchFamily="18" charset="0"/>
              </a:rPr>
              <a:t>•Pollutants in flood water, such as bacteria and pesticides, can be carried far distances. •Sedimentation and turbidity can result in the growth of algae and phytoplankton blooms that jeopardize water quality.</a:t>
            </a:r>
            <a:endParaRPr lang="en-US" sz="16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2214579"/>
          </a:xfrm>
        </p:spPr>
        <p:txBody>
          <a:bodyPr>
            <a:normAutofit/>
          </a:bodyPr>
          <a:lstStyle/>
          <a:p>
            <a:pPr algn="just">
              <a:lnSpc>
                <a:spcPct val="150000"/>
              </a:lnSpc>
              <a:buFont typeface="Wingdings" pitchFamily="2" charset="2"/>
              <a:buChar char="q"/>
            </a:pPr>
            <a:r>
              <a:rPr lang="en-US" sz="1600" b="1" dirty="0" smtClean="0">
                <a:latin typeface="Times New Roman" pitchFamily="18" charset="0"/>
                <a:cs typeface="Times New Roman" pitchFamily="18" charset="0"/>
              </a:rPr>
              <a:t>Replenishment Of Surface And Groundwater </a:t>
            </a:r>
          </a:p>
          <a:p>
            <a:pPr algn="just">
              <a:lnSpc>
                <a:spcPct val="150000"/>
              </a:lnSpc>
              <a:buNone/>
            </a:pPr>
            <a:r>
              <a:rPr lang="en-US" sz="1600" dirty="0" smtClean="0">
                <a:latin typeface="Times New Roman" pitchFamily="18" charset="0"/>
                <a:cs typeface="Times New Roman" pitchFamily="18" charset="0"/>
              </a:rPr>
              <a:t>•One of the positive direct benefits of flooding is the replenishment of surface water and groundwater supplies. </a:t>
            </a:r>
          </a:p>
          <a:p>
            <a:pPr algn="just">
              <a:lnSpc>
                <a:spcPct val="150000"/>
              </a:lnSpc>
              <a:buNone/>
            </a:pPr>
            <a:r>
              <a:rPr lang="en-US" sz="1600" dirty="0" smtClean="0">
                <a:latin typeface="Times New Roman" pitchFamily="18" charset="0"/>
                <a:cs typeface="Times New Roman" pitchFamily="18" charset="0"/>
              </a:rPr>
              <a:t>•The replenishment of supplies can benefit soil, resulting in healthy crops and pastures.</a:t>
            </a:r>
            <a:endParaRPr lang="en-US" sz="1600" dirty="0">
              <a:latin typeface="Times New Roman" pitchFamily="18" charset="0"/>
              <a:cs typeface="Times New Roman" pitchFamily="18" charset="0"/>
            </a:endParaRPr>
          </a:p>
        </p:txBody>
      </p:sp>
      <p:sp>
        <p:nvSpPr>
          <p:cNvPr id="4" name="Rectangle 3"/>
          <p:cNvSpPr/>
          <p:nvPr/>
        </p:nvSpPr>
        <p:spPr>
          <a:xfrm>
            <a:off x="785786" y="2143116"/>
            <a:ext cx="7715304" cy="214314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a:lnSpc>
                <a:spcPct val="150000"/>
              </a:lnSpc>
              <a:buFont typeface="Wingdings" pitchFamily="2" charset="2"/>
              <a:buChar char="q"/>
            </a:pPr>
            <a:r>
              <a:rPr lang="en-US" sz="1600" b="1" dirty="0" smtClean="0">
                <a:latin typeface="Times New Roman" pitchFamily="18" charset="0"/>
                <a:cs typeface="Times New Roman" pitchFamily="18" charset="0"/>
              </a:rPr>
              <a:t>Local Landscape And Habitat</a:t>
            </a:r>
          </a:p>
          <a:p>
            <a:pPr algn="just">
              <a:lnSpc>
                <a:spcPct val="150000"/>
              </a:lnSpc>
            </a:pPr>
            <a:r>
              <a:rPr lang="en-US" sz="1600" dirty="0" smtClean="0">
                <a:latin typeface="Times New Roman" pitchFamily="18" charset="0"/>
                <a:cs typeface="Times New Roman" pitchFamily="18" charset="0"/>
              </a:rPr>
              <a:t>•In urban areas, flooding can be extremely damaging and costly, as it can negatively impact   	infrastructure, homes and businesses. In the natural environment.</a:t>
            </a:r>
          </a:p>
          <a:p>
            <a:pPr algn="just">
              <a:lnSpc>
                <a:spcPct val="150000"/>
              </a:lnSpc>
            </a:pPr>
            <a:r>
              <a:rPr lang="en-US" sz="1600" dirty="0" smtClean="0">
                <a:latin typeface="Times New Roman" pitchFamily="18" charset="0"/>
                <a:cs typeface="Times New Roman" pitchFamily="18" charset="0"/>
              </a:rPr>
              <a:t>•Flooding has a more positive impact on the natural environment as flood water provides	nourishment to the landscape.</a:t>
            </a:r>
            <a:endParaRPr lang="en-US" sz="1600" dirty="0">
              <a:latin typeface="Times New Roman" pitchFamily="18" charset="0"/>
              <a:cs typeface="Times New Roman" pitchFamily="18" charset="0"/>
            </a:endParaRPr>
          </a:p>
        </p:txBody>
      </p:sp>
      <p:sp>
        <p:nvSpPr>
          <p:cNvPr id="6" name="Rectangle 5"/>
          <p:cNvSpPr/>
          <p:nvPr/>
        </p:nvSpPr>
        <p:spPr>
          <a:xfrm>
            <a:off x="2571736" y="4857760"/>
            <a:ext cx="3071834"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pPr algn="ctr"/>
            <a:r>
              <a:rPr lang="en-US" dirty="0" smtClean="0">
                <a:latin typeface="Times New Roman" pitchFamily="18" charset="0"/>
                <a:cs typeface="Times New Roman" pitchFamily="18" charset="0"/>
              </a:rPr>
              <a:t>THANK YOU.</a:t>
            </a:r>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785795"/>
          <a:ext cx="7043758" cy="25717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715040"/>
          </a:xfrm>
        </p:spPr>
        <p:style>
          <a:lnRef idx="2">
            <a:schemeClr val="dk1"/>
          </a:lnRef>
          <a:fillRef idx="1">
            <a:schemeClr val="lt1"/>
          </a:fillRef>
          <a:effectRef idx="0">
            <a:schemeClr val="dk1"/>
          </a:effectRef>
          <a:fontRef idx="minor">
            <a:schemeClr val="dk1"/>
          </a:fontRef>
        </p:style>
        <p:txBody>
          <a:bodyPr>
            <a:normAutofit fontScale="25000" lnSpcReduction="20000"/>
          </a:bodyPr>
          <a:lstStyle/>
          <a:p>
            <a:pPr lvl="7" algn="just">
              <a:lnSpc>
                <a:spcPct val="120000"/>
              </a:lnSpc>
              <a:buFont typeface="Wingdings" pitchFamily="2" charset="2"/>
              <a:buChar char="q"/>
            </a:pPr>
            <a:r>
              <a:rPr lang="en-US" sz="7200" b="1" dirty="0" smtClean="0">
                <a:latin typeface="Times New Roman" pitchFamily="18" charset="0"/>
                <a:cs typeface="Times New Roman" pitchFamily="18" charset="0"/>
              </a:rPr>
              <a:t>Factors</a:t>
            </a:r>
          </a:p>
          <a:p>
            <a:pPr algn="just">
              <a:lnSpc>
                <a:spcPct val="120000"/>
              </a:lnSpc>
              <a:buFont typeface="+mj-lt"/>
              <a:buAutoNum type="arabicPeriod"/>
            </a:pPr>
            <a:r>
              <a:rPr lang="en-US" sz="6400" b="1" dirty="0" smtClean="0">
                <a:latin typeface="Times New Roman" pitchFamily="18" charset="0"/>
                <a:cs typeface="Times New Roman" pitchFamily="18" charset="0"/>
              </a:rPr>
              <a:t>Upslope factors:</a:t>
            </a:r>
          </a:p>
          <a:p>
            <a:pPr algn="just">
              <a:lnSpc>
                <a:spcPct val="120000"/>
              </a:lnSpc>
              <a:buFont typeface="+mj-lt"/>
              <a:buAutoNum type="arabicPeriod"/>
            </a:pPr>
            <a:r>
              <a:rPr lang="en-US" sz="6400" b="1" dirty="0" smtClean="0">
                <a:latin typeface="Times New Roman" pitchFamily="18" charset="0"/>
                <a:cs typeface="Times New Roman" pitchFamily="18" charset="0"/>
              </a:rPr>
              <a:t>Down slope factors</a:t>
            </a:r>
          </a:p>
          <a:p>
            <a:pPr algn="just">
              <a:lnSpc>
                <a:spcPct val="120000"/>
              </a:lnSpc>
              <a:buFont typeface="+mj-lt"/>
              <a:buAutoNum type="arabicPeriod"/>
            </a:pPr>
            <a:r>
              <a:rPr lang="en-US" sz="6600" b="1" dirty="0" smtClean="0">
                <a:latin typeface="Times New Roman" pitchFamily="18" charset="0"/>
                <a:cs typeface="Times New Roman" pitchFamily="18" charset="0"/>
              </a:rPr>
              <a:t>Coincidence</a:t>
            </a:r>
            <a:endParaRPr lang="en-US" sz="6400" dirty="0" smtClean="0">
              <a:latin typeface="Times New Roman" pitchFamily="18" charset="0"/>
              <a:cs typeface="Times New Roman" pitchFamily="18" charset="0"/>
            </a:endParaRPr>
          </a:p>
          <a:p>
            <a:pPr algn="just">
              <a:lnSpc>
                <a:spcPct val="120000"/>
              </a:lnSpc>
              <a:buNone/>
            </a:pPr>
            <a:r>
              <a:rPr lang="en-US" sz="6400" b="1" dirty="0" smtClean="0">
                <a:latin typeface="Times New Roman" pitchFamily="18" charset="0"/>
                <a:cs typeface="Times New Roman" pitchFamily="18" charset="0"/>
              </a:rPr>
              <a:t>				1. Upslope factors:</a:t>
            </a:r>
          </a:p>
          <a:p>
            <a:pPr algn="just">
              <a:lnSpc>
                <a:spcPct val="170000"/>
              </a:lnSpc>
            </a:pPr>
            <a:r>
              <a:rPr lang="en-US" sz="6400" dirty="0">
                <a:solidFill>
                  <a:srgbClr val="FF0000"/>
                </a:solidFill>
                <a:latin typeface="Times New Roman" pitchFamily="18" charset="0"/>
                <a:cs typeface="Times New Roman" pitchFamily="18" charset="0"/>
              </a:rPr>
              <a:t>The amount, location, and timing of water reaching in a drainage channel from natural precipitation and controlled or uncontrolled reservoir releases determine the flow at downstream locations. </a:t>
            </a:r>
            <a:r>
              <a:rPr lang="en-US" sz="6400" dirty="0">
                <a:latin typeface="Times New Roman" pitchFamily="18" charset="0"/>
                <a:cs typeface="Times New Roman" pitchFamily="18" charset="0"/>
              </a:rPr>
              <a:t>Some precipitation evaporates, some slowly percolates through soil, some may be temporarily sequestered as snow or ice, and some may produce rapid runoff from surfaces including rock, pavement, roofs, and saturated or frozen ground. The fraction of incident precipitation promptly reaching a drainage channel has been observed from nil for light rain on </a:t>
            </a:r>
            <a:r>
              <a:rPr lang="en-US" sz="6400" dirty="0" smtClean="0">
                <a:latin typeface="Times New Roman" pitchFamily="18" charset="0"/>
                <a:cs typeface="Times New Roman" pitchFamily="18" charset="0"/>
              </a:rPr>
              <a:t>dry </a:t>
            </a:r>
            <a:r>
              <a:rPr lang="en-US" sz="6400" dirty="0">
                <a:latin typeface="Times New Roman" pitchFamily="18" charset="0"/>
                <a:cs typeface="Times New Roman" pitchFamily="18" charset="0"/>
              </a:rPr>
              <a:t>level ground to as high as 170 percent for warm rain on accumulated snow. </a:t>
            </a:r>
            <a:endParaRPr lang="en-US" sz="6400" dirty="0" smtClean="0">
              <a:latin typeface="Times New Roman" pitchFamily="18" charset="0"/>
              <a:cs typeface="Times New Roman" pitchFamily="18" charset="0"/>
            </a:endParaRPr>
          </a:p>
          <a:p>
            <a:pPr algn="just">
              <a:lnSpc>
                <a:spcPct val="170000"/>
              </a:lnSpc>
            </a:pPr>
            <a:r>
              <a:rPr lang="en-US" sz="6400" dirty="0" smtClean="0">
                <a:latin typeface="Times New Roman" pitchFamily="18" charset="0"/>
                <a:cs typeface="Times New Roman" pitchFamily="18" charset="0"/>
              </a:rPr>
              <a:t>Most </a:t>
            </a:r>
            <a:r>
              <a:rPr lang="en-US" sz="6400" dirty="0">
                <a:latin typeface="Times New Roman" pitchFamily="18" charset="0"/>
                <a:cs typeface="Times New Roman" pitchFamily="18" charset="0"/>
              </a:rPr>
              <a:t>precipitation records are based on a measured depth of water received within a fixed time interval. </a:t>
            </a:r>
            <a:r>
              <a:rPr lang="en-US" sz="6400" i="1" dirty="0">
                <a:solidFill>
                  <a:srgbClr val="FF0000"/>
                </a:solidFill>
                <a:latin typeface="Times New Roman" pitchFamily="18" charset="0"/>
                <a:cs typeface="Times New Roman" pitchFamily="18" charset="0"/>
              </a:rPr>
              <a:t>Frequency</a:t>
            </a:r>
            <a:r>
              <a:rPr lang="en-US" sz="6400" dirty="0">
                <a:solidFill>
                  <a:srgbClr val="FF0000"/>
                </a:solidFill>
                <a:latin typeface="Times New Roman" pitchFamily="18" charset="0"/>
                <a:cs typeface="Times New Roman" pitchFamily="18" charset="0"/>
              </a:rPr>
              <a:t> of a precipitation threshold of interest may be determined from the number of measurements exceeding that threshold value within the total time period for which observations are available. </a:t>
            </a:r>
            <a:endParaRPr lang="en-US" sz="1600" b="1" dirty="0" smtClean="0">
              <a:solidFill>
                <a:srgbClr val="FF0000"/>
              </a:solidFill>
              <a:latin typeface="Times New Roman" pitchFamily="18" charset="0"/>
              <a:cs typeface="Times New Roman" pitchFamily="18" charset="0"/>
            </a:endParaRP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5840435"/>
          </a:xfrm>
        </p:spPr>
        <p:style>
          <a:lnRef idx="2">
            <a:schemeClr val="dk1"/>
          </a:lnRef>
          <a:fillRef idx="1">
            <a:schemeClr val="lt1"/>
          </a:fillRef>
          <a:effectRef idx="0">
            <a:schemeClr val="dk1"/>
          </a:effectRef>
          <a:fontRef idx="minor">
            <a:schemeClr val="dk1"/>
          </a:fontRef>
        </p:style>
        <p:txBody>
          <a:bodyPr>
            <a:normAutofit fontScale="55000" lnSpcReduction="20000"/>
          </a:bodyPr>
          <a:lstStyle/>
          <a:p>
            <a:pPr algn="just">
              <a:lnSpc>
                <a:spcPct val="170000"/>
              </a:lnSpc>
              <a:buNone/>
            </a:pPr>
            <a:r>
              <a:rPr lang="en-US" dirty="0" smtClean="0">
                <a:latin typeface="Times New Roman" pitchFamily="18" charset="0"/>
                <a:cs typeface="Times New Roman" pitchFamily="18" charset="0"/>
              </a:rPr>
              <a:t>	</a:t>
            </a:r>
            <a:r>
              <a:rPr lang="en-US" sz="2900" dirty="0" smtClean="0">
                <a:latin typeface="Times New Roman" pitchFamily="18" charset="0"/>
                <a:cs typeface="Times New Roman" pitchFamily="18" charset="0"/>
              </a:rPr>
              <a:t>Individual data points are converted to </a:t>
            </a:r>
            <a:r>
              <a:rPr lang="en-US" sz="2900" i="1" dirty="0" smtClean="0">
                <a:latin typeface="Times New Roman" pitchFamily="18" charset="0"/>
                <a:cs typeface="Times New Roman" pitchFamily="18" charset="0"/>
              </a:rPr>
              <a:t>intensity</a:t>
            </a:r>
            <a:r>
              <a:rPr lang="en-US" sz="2900" dirty="0" smtClean="0">
                <a:latin typeface="Times New Roman" pitchFamily="18" charset="0"/>
                <a:cs typeface="Times New Roman" pitchFamily="18" charset="0"/>
              </a:rPr>
              <a:t> by dividing each measured depth by the period of time between observations. This intensity will be less than the actual peak intensity if the </a:t>
            </a:r>
            <a:r>
              <a:rPr lang="en-US" sz="2900" i="1" dirty="0" smtClean="0">
                <a:latin typeface="Times New Roman" pitchFamily="18" charset="0"/>
                <a:cs typeface="Times New Roman" pitchFamily="18" charset="0"/>
              </a:rPr>
              <a:t>duration</a:t>
            </a:r>
            <a:r>
              <a:rPr lang="en-US" sz="2900" dirty="0" smtClean="0">
                <a:latin typeface="Times New Roman" pitchFamily="18" charset="0"/>
                <a:cs typeface="Times New Roman" pitchFamily="18" charset="0"/>
              </a:rPr>
              <a:t> of the rainfall event was less than the fixed time interval for which measurements are reported.</a:t>
            </a:r>
          </a:p>
          <a:p>
            <a:pPr algn="just">
              <a:lnSpc>
                <a:spcPct val="170000"/>
              </a:lnSpc>
            </a:pPr>
            <a:r>
              <a:rPr lang="en-US" sz="2900" dirty="0" smtClean="0">
                <a:solidFill>
                  <a:srgbClr val="FF0000"/>
                </a:solidFill>
                <a:latin typeface="Times New Roman" pitchFamily="18" charset="0"/>
                <a:cs typeface="Times New Roman" pitchFamily="18" charset="0"/>
              </a:rPr>
              <a:t>Convective precipitation events (thunderstorms) tend to produce shorter duration storm events than orographic precipitation. Duration, intensity, and frequency of rainfall events are important to flood prediction. </a:t>
            </a:r>
            <a:r>
              <a:rPr lang="en-US" sz="2900" dirty="0" smtClean="0">
                <a:latin typeface="Times New Roman" pitchFamily="18" charset="0"/>
                <a:cs typeface="Times New Roman" pitchFamily="18" charset="0"/>
              </a:rPr>
              <a:t>Short duration precipitation is more significant to flooding within small drainage basins. </a:t>
            </a:r>
          </a:p>
          <a:p>
            <a:pPr algn="just">
              <a:lnSpc>
                <a:spcPct val="170000"/>
              </a:lnSpc>
            </a:pPr>
            <a:r>
              <a:rPr lang="en-US" sz="2900" dirty="0" smtClean="0">
                <a:solidFill>
                  <a:srgbClr val="FF0000"/>
                </a:solidFill>
                <a:latin typeface="Times New Roman" pitchFamily="18" charset="0"/>
                <a:cs typeface="Times New Roman" pitchFamily="18" charset="0"/>
              </a:rPr>
              <a:t>The most important upslope factor in determining flood magnitude is the land area of the watershed upstream of the area of interest. </a:t>
            </a:r>
            <a:r>
              <a:rPr lang="en-US" sz="2900" dirty="0" smtClean="0">
                <a:solidFill>
                  <a:srgbClr val="00B0F0"/>
                </a:solidFill>
                <a:latin typeface="Times New Roman" pitchFamily="18" charset="0"/>
                <a:cs typeface="Times New Roman" pitchFamily="18" charset="0"/>
              </a:rPr>
              <a:t>Rainfall intensity is the second most important factor for watersheds of less than approximately 30 square miles or 80 square kilometers.</a:t>
            </a:r>
            <a:r>
              <a:rPr lang="en-US" sz="2900" dirty="0" smtClean="0">
                <a:latin typeface="Times New Roman" pitchFamily="18" charset="0"/>
                <a:cs typeface="Times New Roman" pitchFamily="18" charset="0"/>
              </a:rPr>
              <a:t> </a:t>
            </a:r>
            <a:r>
              <a:rPr lang="en-US" sz="2900" dirty="0" smtClean="0">
                <a:solidFill>
                  <a:schemeClr val="accent2"/>
                </a:solidFill>
                <a:latin typeface="Times New Roman" pitchFamily="18" charset="0"/>
                <a:cs typeface="Times New Roman" pitchFamily="18" charset="0"/>
              </a:rPr>
              <a:t>The main channel slope is the </a:t>
            </a:r>
            <a:r>
              <a:rPr lang="en-US" sz="2900" dirty="0" smtClean="0">
                <a:solidFill>
                  <a:schemeClr val="accent2"/>
                </a:solidFill>
                <a:latin typeface="Times New Roman" pitchFamily="18" charset="0"/>
                <a:cs typeface="Times New Roman" pitchFamily="18" charset="0"/>
              </a:rPr>
              <a:t>second </a:t>
            </a:r>
            <a:r>
              <a:rPr lang="en-US" sz="2900" dirty="0" smtClean="0">
                <a:solidFill>
                  <a:schemeClr val="accent2"/>
                </a:solidFill>
                <a:latin typeface="Times New Roman" pitchFamily="18" charset="0"/>
                <a:cs typeface="Times New Roman" pitchFamily="18" charset="0"/>
              </a:rPr>
              <a:t>most important factor for larger watersheds. </a:t>
            </a:r>
            <a:endParaRPr lang="en-US" sz="2900" dirty="0" smtClean="0">
              <a:solidFill>
                <a:schemeClr val="accent2"/>
              </a:solidFill>
              <a:latin typeface="Times New Roman" pitchFamily="18" charset="0"/>
              <a:cs typeface="Times New Roman" pitchFamily="18" charset="0"/>
            </a:endParaRPr>
          </a:p>
          <a:p>
            <a:pPr algn="just">
              <a:lnSpc>
                <a:spcPct val="170000"/>
              </a:lnSpc>
              <a:buNone/>
            </a:pPr>
            <a:endParaRPr lang="en-US" sz="2900" dirty="0" smtClean="0">
              <a:solidFill>
                <a:srgbClr val="C00000"/>
              </a:solidFill>
              <a:latin typeface="Times New Roman" pitchFamily="18" charset="0"/>
              <a:cs typeface="Times New Roman" pitchFamily="18" charset="0"/>
            </a:endParaRPr>
          </a:p>
          <a:p>
            <a:r>
              <a:rPr lang="en-US" dirty="0" smtClean="0">
                <a:solidFill>
                  <a:srgbClr val="C00000"/>
                </a:solidFill>
                <a:latin typeface="Times New Roman" pitchFamily="18" charset="0"/>
                <a:cs typeface="Times New Roman" pitchFamily="18" charset="0"/>
              </a:rPr>
              <a:t>Channel slope and rainfall intensity become the third most important factors for small and large watersheds, respectively.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5715040"/>
          </a:xfrm>
        </p:spPr>
        <p:style>
          <a:lnRef idx="2">
            <a:schemeClr val="dk1"/>
          </a:lnRef>
          <a:fillRef idx="1">
            <a:schemeClr val="lt1"/>
          </a:fillRef>
          <a:effectRef idx="0">
            <a:schemeClr val="dk1"/>
          </a:effectRef>
          <a:fontRef idx="minor">
            <a:schemeClr val="dk1"/>
          </a:fontRef>
        </p:style>
        <p:txBody>
          <a:bodyPr>
            <a:normAutofit fontScale="25000" lnSpcReduction="20000"/>
          </a:bodyPr>
          <a:lstStyle/>
          <a:p>
            <a:pPr algn="just">
              <a:lnSpc>
                <a:spcPct val="170000"/>
              </a:lnSpc>
              <a:buNone/>
            </a:pPr>
            <a:r>
              <a:rPr lang="en-US" b="1" dirty="0" smtClean="0">
                <a:latin typeface="Times New Roman" pitchFamily="18" charset="0"/>
                <a:cs typeface="Times New Roman" pitchFamily="18" charset="0"/>
              </a:rPr>
              <a:t>		</a:t>
            </a:r>
            <a:r>
              <a:rPr lang="en-US" sz="1900" b="1" dirty="0" smtClean="0">
                <a:latin typeface="Times New Roman" pitchFamily="18" charset="0"/>
                <a:cs typeface="Times New Roman" pitchFamily="18" charset="0"/>
              </a:rPr>
              <a:t>	</a:t>
            </a:r>
            <a:r>
              <a:rPr lang="en-US" sz="6400" b="1" dirty="0" smtClean="0">
                <a:latin typeface="Times New Roman" pitchFamily="18" charset="0"/>
                <a:cs typeface="Times New Roman" pitchFamily="18" charset="0"/>
              </a:rPr>
              <a:t>2. Down Slope </a:t>
            </a:r>
            <a:r>
              <a:rPr lang="en-US" sz="6400" b="1" dirty="0">
                <a:latin typeface="Times New Roman" pitchFamily="18" charset="0"/>
                <a:cs typeface="Times New Roman" pitchFamily="18" charset="0"/>
              </a:rPr>
              <a:t>F</a:t>
            </a:r>
            <a:r>
              <a:rPr lang="en-US" sz="6400" b="1" dirty="0" smtClean="0">
                <a:latin typeface="Times New Roman" pitchFamily="18" charset="0"/>
                <a:cs typeface="Times New Roman" pitchFamily="18" charset="0"/>
              </a:rPr>
              <a:t>actors</a:t>
            </a:r>
          </a:p>
          <a:p>
            <a:pPr algn="just">
              <a:lnSpc>
                <a:spcPct val="170000"/>
              </a:lnSpc>
            </a:pPr>
            <a:r>
              <a:rPr lang="en-US" sz="6400" dirty="0" smtClean="0">
                <a:latin typeface="Times New Roman" pitchFamily="18" charset="0"/>
                <a:cs typeface="Times New Roman" pitchFamily="18" charset="0"/>
              </a:rPr>
              <a:t>Water </a:t>
            </a:r>
            <a:r>
              <a:rPr lang="en-US" sz="6400" dirty="0">
                <a:latin typeface="Times New Roman" pitchFamily="18" charset="0"/>
                <a:cs typeface="Times New Roman" pitchFamily="18" charset="0"/>
              </a:rPr>
              <a:t>flowing downhill ultimately encounters downstream conditions slowing movement. The final limitation in coastal flooding lands is often the ocean or some coastal flooding bars which form natural lakes. </a:t>
            </a:r>
            <a:r>
              <a:rPr lang="en-US" sz="6400" dirty="0">
                <a:solidFill>
                  <a:srgbClr val="FF0000"/>
                </a:solidFill>
                <a:latin typeface="Times New Roman" pitchFamily="18" charset="0"/>
                <a:cs typeface="Times New Roman" pitchFamily="18" charset="0"/>
              </a:rPr>
              <a:t>In flooding low lands, elevation changes such as tidal fluctuations are significant determinants of coastal and estuarine flooding.</a:t>
            </a:r>
            <a:r>
              <a:rPr lang="en-US" sz="6400" dirty="0">
                <a:latin typeface="Times New Roman" pitchFamily="18" charset="0"/>
                <a:cs typeface="Times New Roman" pitchFamily="18" charset="0"/>
              </a:rPr>
              <a:t> </a:t>
            </a:r>
            <a:r>
              <a:rPr lang="en-US" sz="6400" dirty="0">
                <a:solidFill>
                  <a:srgbClr val="00B050"/>
                </a:solidFill>
                <a:latin typeface="Times New Roman" pitchFamily="18" charset="0"/>
                <a:cs typeface="Times New Roman" pitchFamily="18" charset="0"/>
              </a:rPr>
              <a:t>Less predictable events like tsunamis and storm surges may also cause elevation changes in large bodies of water. </a:t>
            </a:r>
            <a:r>
              <a:rPr lang="en-US" sz="6400" dirty="0">
                <a:solidFill>
                  <a:srgbClr val="C00000"/>
                </a:solidFill>
                <a:latin typeface="Times New Roman" pitchFamily="18" charset="0"/>
                <a:cs typeface="Times New Roman" pitchFamily="18" charset="0"/>
              </a:rPr>
              <a:t>Elevation of flowing water is controlled by the geometry of the flow channel and, especially, by depth of channel, speed of flow and amount of sediments in it.</a:t>
            </a:r>
            <a:r>
              <a:rPr lang="en-US" sz="6400" dirty="0">
                <a:latin typeface="Times New Roman" pitchFamily="18" charset="0"/>
                <a:cs typeface="Times New Roman" pitchFamily="18" charset="0"/>
              </a:rPr>
              <a:t> Flow channel restrictions like bridges and canyons tend to control water elevation above the restriction. The actual control point for any given reach of the drainage may change with changing water elevation, so a closer point may control for lower water levels until a more distant point controls at higher water levels.</a:t>
            </a:r>
          </a:p>
          <a:p>
            <a:pPr algn="just">
              <a:lnSpc>
                <a:spcPct val="170000"/>
              </a:lnSpc>
            </a:pPr>
            <a:r>
              <a:rPr lang="en-US" sz="6400" dirty="0">
                <a:solidFill>
                  <a:srgbClr val="0070C0"/>
                </a:solidFill>
                <a:latin typeface="Times New Roman" pitchFamily="18" charset="0"/>
                <a:cs typeface="Times New Roman" pitchFamily="18" charset="0"/>
              </a:rPr>
              <a:t>Effective flood channel geometry may be changed by growth of vegetation, accumulation of ice or debris, or construction of bridges, buildings, or levees within the flood channel.</a:t>
            </a:r>
          </a:p>
          <a:p>
            <a:pPr>
              <a:buNone/>
            </a:pPr>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457200" y="714356"/>
            <a:ext cx="8229600" cy="5411807"/>
          </a:xfrm>
        </p:spPr>
        <p:style>
          <a:lnRef idx="2">
            <a:schemeClr val="dk1"/>
          </a:lnRef>
          <a:fillRef idx="1">
            <a:schemeClr val="lt1"/>
          </a:fillRef>
          <a:effectRef idx="0">
            <a:schemeClr val="dk1"/>
          </a:effectRef>
          <a:fontRef idx="minor">
            <a:schemeClr val="dk1"/>
          </a:fontRef>
        </p:style>
        <p:txBody>
          <a:bodyPr>
            <a:normAutofit/>
          </a:bodyPr>
          <a:lstStyle/>
          <a:p>
            <a:pPr algn="just">
              <a:lnSpc>
                <a:spcPct val="150000"/>
              </a:lnSpc>
              <a:buNone/>
            </a:pPr>
            <a:r>
              <a:rPr lang="en-US" b="1" dirty="0" smtClean="0"/>
              <a:t>				</a:t>
            </a:r>
            <a:r>
              <a:rPr lang="en-US" sz="1600" b="1" dirty="0" smtClean="0">
                <a:latin typeface="Times New Roman" pitchFamily="18" charset="0"/>
                <a:cs typeface="Times New Roman" pitchFamily="18" charset="0"/>
              </a:rPr>
              <a:t>3. Coincidence</a:t>
            </a:r>
            <a:endParaRPr lang="en-US" sz="1600" dirty="0">
              <a:latin typeface="Times New Roman" pitchFamily="18" charset="0"/>
              <a:cs typeface="Times New Roman" pitchFamily="18" charset="0"/>
            </a:endParaRPr>
          </a:p>
          <a:p>
            <a:pPr algn="just">
              <a:lnSpc>
                <a:spcPct val="150000"/>
              </a:lnSpc>
            </a:pPr>
            <a:r>
              <a:rPr lang="en-US" sz="1600" dirty="0">
                <a:solidFill>
                  <a:srgbClr val="C00000"/>
                </a:solidFill>
                <a:latin typeface="Times New Roman" pitchFamily="18" charset="0"/>
                <a:cs typeface="Times New Roman" pitchFamily="18" charset="0"/>
              </a:rPr>
              <a:t>Extreme flood events often result from coincidence such as unusually intense, warm rainfall melting heavy snow pack, producing channel obstructions from floating ice, and releasing small impoundments like </a:t>
            </a:r>
            <a:r>
              <a:rPr lang="en-US" sz="1600" dirty="0" smtClean="0">
                <a:solidFill>
                  <a:srgbClr val="C00000"/>
                </a:solidFill>
                <a:latin typeface="Times New Roman" pitchFamily="18" charset="0"/>
                <a:cs typeface="Times New Roman" pitchFamily="18" charset="0"/>
              </a:rPr>
              <a:t>beaver dams</a:t>
            </a:r>
            <a:r>
              <a:rPr lang="en-US" sz="1600" dirty="0">
                <a:solidFill>
                  <a:srgbClr val="C00000"/>
                </a:solidFill>
                <a:latin typeface="Times New Roman" pitchFamily="18" charset="0"/>
                <a:cs typeface="Times New Roman" pitchFamily="18" charset="0"/>
              </a:rPr>
              <a:t>. Coincident events may cause extensive flooding to be more frequent</a:t>
            </a:r>
            <a:r>
              <a:rPr lang="en-US" sz="1600" dirty="0">
                <a:latin typeface="Times New Roman" pitchFamily="18" charset="0"/>
                <a:cs typeface="Times New Roman" pitchFamily="18" charset="0"/>
              </a:rPr>
              <a:t> than anticipated from simplistic statistical prediction models considering only precipitation runoff flowing within unobstructed drainage channels. </a:t>
            </a:r>
            <a:r>
              <a:rPr lang="en-US" sz="1600" dirty="0">
                <a:solidFill>
                  <a:srgbClr val="FF0000"/>
                </a:solidFill>
                <a:latin typeface="Times New Roman" pitchFamily="18" charset="0"/>
                <a:cs typeface="Times New Roman" pitchFamily="18" charset="0"/>
              </a:rPr>
              <a:t>Debris modification of channel geometry is common when heavy flows move uprooted woody vegetation and flood-damaged structures and vehicles, including boats and railway equipment. </a:t>
            </a:r>
            <a:r>
              <a:rPr lang="en-US" sz="1600" dirty="0">
                <a:latin typeface="Times New Roman" pitchFamily="18" charset="0"/>
                <a:cs typeface="Times New Roman" pitchFamily="18" charset="0"/>
              </a:rPr>
              <a:t>Recent field measurements during the 2010–11 Queensland </a:t>
            </a:r>
            <a:r>
              <a:rPr lang="en-US" sz="1600" dirty="0" smtClean="0">
                <a:latin typeface="Times New Roman" pitchFamily="18" charset="0"/>
                <a:cs typeface="Times New Roman" pitchFamily="18" charset="0"/>
              </a:rPr>
              <a:t>floods showed </a:t>
            </a:r>
            <a:r>
              <a:rPr lang="en-US" sz="1600" dirty="0">
                <a:latin typeface="Times New Roman" pitchFamily="18" charset="0"/>
                <a:cs typeface="Times New Roman" pitchFamily="18" charset="0"/>
              </a:rPr>
              <a:t>that any criterion solely based upon the flow velocity, water depth or specific momentum cannot account for the hazards caused by velocity and water depth fluctuations. These considerations ignore further the risks associated with large debris entrained by the flow motion.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1"/>
            <a:ext cx="8229600" cy="5072098"/>
          </a:xfrm>
        </p:spPr>
        <p:style>
          <a:lnRef idx="2">
            <a:schemeClr val="dk1"/>
          </a:lnRef>
          <a:fillRef idx="1">
            <a:schemeClr val="lt1"/>
          </a:fillRef>
          <a:effectRef idx="0">
            <a:schemeClr val="dk1"/>
          </a:effectRef>
          <a:fontRef idx="minor">
            <a:schemeClr val="dk1"/>
          </a:fontRef>
        </p:style>
        <p:txBody>
          <a:bodyPr>
            <a:normAutofit fontScale="25000" lnSpcReduction="20000"/>
          </a:bodyPr>
          <a:lstStyle/>
          <a:p>
            <a:pPr lvl="6" algn="just">
              <a:lnSpc>
                <a:spcPct val="170000"/>
              </a:lnSpc>
              <a:buFont typeface="Wingdings" pitchFamily="2" charset="2"/>
              <a:buChar char="q"/>
            </a:pPr>
            <a:r>
              <a:rPr lang="en-US" sz="6400" b="1" dirty="0" smtClean="0">
                <a:latin typeface="Times New Roman" pitchFamily="18" charset="0"/>
                <a:cs typeface="Times New Roman" pitchFamily="18" charset="0"/>
              </a:rPr>
              <a:t>Effects</a:t>
            </a:r>
          </a:p>
          <a:p>
            <a:pPr algn="just">
              <a:lnSpc>
                <a:spcPct val="170000"/>
              </a:lnSpc>
              <a:buFont typeface="+mj-lt"/>
              <a:buAutoNum type="arabicPeriod"/>
            </a:pPr>
            <a:r>
              <a:rPr lang="en-US" sz="6400" b="1" dirty="0" smtClean="0">
                <a:latin typeface="Times New Roman" pitchFamily="18" charset="0"/>
                <a:cs typeface="Times New Roman" pitchFamily="18" charset="0"/>
              </a:rPr>
              <a:t>Primary effects</a:t>
            </a:r>
          </a:p>
          <a:p>
            <a:pPr algn="just">
              <a:lnSpc>
                <a:spcPct val="170000"/>
              </a:lnSpc>
            </a:pPr>
            <a:r>
              <a:rPr lang="en-US" sz="6400" dirty="0" smtClean="0">
                <a:latin typeface="Times New Roman" pitchFamily="18" charset="0"/>
                <a:cs typeface="Times New Roman" pitchFamily="18" charset="0"/>
              </a:rPr>
              <a:t>The </a:t>
            </a:r>
            <a:r>
              <a:rPr lang="en-US" sz="6400" dirty="0">
                <a:latin typeface="Times New Roman" pitchFamily="18" charset="0"/>
                <a:cs typeface="Times New Roman" pitchFamily="18" charset="0"/>
              </a:rPr>
              <a:t>primary effects of flooding include </a:t>
            </a:r>
            <a:r>
              <a:rPr lang="en-US" sz="6400" dirty="0">
                <a:solidFill>
                  <a:srgbClr val="FF0000"/>
                </a:solidFill>
                <a:latin typeface="Times New Roman" pitchFamily="18" charset="0"/>
                <a:cs typeface="Times New Roman" pitchFamily="18" charset="0"/>
              </a:rPr>
              <a:t>loss of </a:t>
            </a:r>
            <a:r>
              <a:rPr lang="en-US" sz="6400" dirty="0" smtClean="0">
                <a:solidFill>
                  <a:srgbClr val="FF0000"/>
                </a:solidFill>
                <a:latin typeface="Times New Roman" pitchFamily="18" charset="0"/>
                <a:cs typeface="Times New Roman" pitchFamily="18" charset="0"/>
              </a:rPr>
              <a:t>life</a:t>
            </a:r>
            <a:r>
              <a:rPr lang="en-US" sz="6400" dirty="0">
                <a:solidFill>
                  <a:srgbClr val="FF0000"/>
                </a:solidFill>
                <a:latin typeface="Times New Roman" pitchFamily="18" charset="0"/>
                <a:cs typeface="Times New Roman" pitchFamily="18" charset="0"/>
              </a:rPr>
              <a:t> and damage to buildings and other structures, including bridges, sewerage systems, roadways, and canals.</a:t>
            </a:r>
          </a:p>
          <a:p>
            <a:pPr algn="just">
              <a:lnSpc>
                <a:spcPct val="170000"/>
              </a:lnSpc>
            </a:pPr>
            <a:r>
              <a:rPr lang="en-US" sz="6400" dirty="0">
                <a:latin typeface="Times New Roman" pitchFamily="18" charset="0"/>
                <a:cs typeface="Times New Roman" pitchFamily="18" charset="0"/>
              </a:rPr>
              <a:t>Floods also frequently </a:t>
            </a:r>
            <a:r>
              <a:rPr lang="en-US" sz="6400" dirty="0">
                <a:solidFill>
                  <a:srgbClr val="FFFF00"/>
                </a:solidFill>
                <a:latin typeface="Times New Roman" pitchFamily="18" charset="0"/>
                <a:cs typeface="Times New Roman" pitchFamily="18" charset="0"/>
              </a:rPr>
              <a:t>damage power transmission and sometimes </a:t>
            </a:r>
            <a:r>
              <a:rPr lang="en-US" sz="6400" dirty="0" smtClean="0">
                <a:solidFill>
                  <a:srgbClr val="FFFF00"/>
                </a:solidFill>
                <a:latin typeface="Times New Roman" pitchFamily="18" charset="0"/>
                <a:cs typeface="Times New Roman" pitchFamily="18" charset="0"/>
              </a:rPr>
              <a:t>power </a:t>
            </a:r>
            <a:r>
              <a:rPr lang="en-US" sz="6400" dirty="0">
                <a:solidFill>
                  <a:srgbClr val="FFFF00"/>
                </a:solidFill>
                <a:latin typeface="Times New Roman" pitchFamily="18" charset="0"/>
                <a:cs typeface="Times New Roman" pitchFamily="18" charset="0"/>
              </a:rPr>
              <a:t>generation, </a:t>
            </a:r>
            <a:r>
              <a:rPr lang="en-US" sz="6400" dirty="0">
                <a:latin typeface="Times New Roman" pitchFamily="18" charset="0"/>
                <a:cs typeface="Times New Roman" pitchFamily="18" charset="0"/>
              </a:rPr>
              <a:t>which then has knock-on </a:t>
            </a:r>
            <a:r>
              <a:rPr lang="en-US" sz="6400" dirty="0" smtClean="0">
                <a:latin typeface="Times New Roman" pitchFamily="18" charset="0"/>
                <a:cs typeface="Times New Roman" pitchFamily="18" charset="0"/>
              </a:rPr>
              <a:t>effects caused </a:t>
            </a:r>
            <a:r>
              <a:rPr lang="en-US" sz="6400" dirty="0">
                <a:latin typeface="Times New Roman" pitchFamily="18" charset="0"/>
                <a:cs typeface="Times New Roman" pitchFamily="18" charset="0"/>
              </a:rPr>
              <a:t>by the loss of power. This includes loss of drinking water treatment and water supply, which may result in loss of drinking water or severe water contamination. It may also cause </a:t>
            </a:r>
            <a:r>
              <a:rPr lang="en-US" sz="6400" dirty="0">
                <a:solidFill>
                  <a:srgbClr val="FF0000"/>
                </a:solidFill>
                <a:latin typeface="Times New Roman" pitchFamily="18" charset="0"/>
                <a:cs typeface="Times New Roman" pitchFamily="18" charset="0"/>
              </a:rPr>
              <a:t>the loss of sewage disposal facilities. </a:t>
            </a:r>
            <a:r>
              <a:rPr lang="en-US" sz="6400" dirty="0">
                <a:latin typeface="Times New Roman" pitchFamily="18" charset="0"/>
                <a:cs typeface="Times New Roman" pitchFamily="18" charset="0"/>
              </a:rPr>
              <a:t>Lack of clean water combined with human sewage in </a:t>
            </a:r>
            <a:r>
              <a:rPr lang="en-US" sz="6400" dirty="0">
                <a:solidFill>
                  <a:srgbClr val="FF0000"/>
                </a:solidFill>
                <a:latin typeface="Times New Roman" pitchFamily="18" charset="0"/>
                <a:cs typeface="Times New Roman" pitchFamily="18" charset="0"/>
              </a:rPr>
              <a:t>the flood waters raises the risk of waterborne diseases, which can include </a:t>
            </a:r>
            <a:r>
              <a:rPr lang="en-US" sz="6400" dirty="0" smtClean="0">
                <a:solidFill>
                  <a:srgbClr val="FF0000"/>
                </a:solidFill>
                <a:latin typeface="Times New Roman" pitchFamily="18" charset="0"/>
                <a:cs typeface="Times New Roman" pitchFamily="18" charset="0"/>
              </a:rPr>
              <a:t>typhoid,</a:t>
            </a:r>
            <a:r>
              <a:rPr lang="en-US" sz="6400" dirty="0">
                <a:solidFill>
                  <a:srgbClr val="FF0000"/>
                </a:solidFill>
                <a:latin typeface="Times New Roman" pitchFamily="18" charset="0"/>
                <a:cs typeface="Times New Roman" pitchFamily="18" charset="0"/>
              </a:rPr>
              <a:t> cryptosporidium, cholera and many other diseases depending upon the location of the flood.</a:t>
            </a:r>
          </a:p>
          <a:p>
            <a:pPr algn="just">
              <a:lnSpc>
                <a:spcPct val="170000"/>
              </a:lnSpc>
            </a:pPr>
            <a:r>
              <a:rPr lang="en-US" sz="6400" dirty="0">
                <a:solidFill>
                  <a:srgbClr val="FF0000"/>
                </a:solidFill>
                <a:latin typeface="Times New Roman" pitchFamily="18" charset="0"/>
                <a:cs typeface="Times New Roman" pitchFamily="18" charset="0"/>
              </a:rPr>
              <a:t>Damage to roads and transport infrastructure may make it difficult to mobilize aid to those affected or to provide emergency health treatment.</a:t>
            </a:r>
            <a:endParaRPr lang="en-US" sz="2900" dirty="0">
              <a:solidFill>
                <a:srgbClr val="FF0000"/>
              </a:solidFill>
              <a:latin typeface="Times New Roman" pitchFamily="18" charset="0"/>
              <a:cs typeface="Times New Roman" pitchFamily="18" charset="0"/>
            </a:endParaRPr>
          </a:p>
          <a:p>
            <a:pPr>
              <a:buFont typeface="+mj-lt"/>
              <a:buAutoNum type="arabicPeriod"/>
            </a:pPr>
            <a:endParaRPr lang="en-US" b="1" dirty="0">
              <a:latin typeface="Times New Roman" pitchFamily="18" charset="0"/>
              <a:cs typeface="Times New Roman" pitchFamily="18" charset="0"/>
            </a:endParaRPr>
          </a:p>
          <a:p>
            <a:pPr>
              <a:buFont typeface="+mj-lt"/>
              <a:buAutoNum type="arabicPeriod"/>
            </a:pPr>
            <a:endParaRPr lang="en-US" b="1" dirty="0" smtClean="0">
              <a:latin typeface="Times New Roman" pitchFamily="18" charset="0"/>
              <a:cs typeface="Times New Roman" pitchFamily="18" charset="0"/>
            </a:endParaRPr>
          </a:p>
          <a:p>
            <a:pPr>
              <a:buFont typeface="+mj-lt"/>
              <a:buAutoNum type="arabicPeriod"/>
            </a:pPr>
            <a:endParaRPr lang="en-US" b="1" dirty="0">
              <a:latin typeface="Times New Roman" pitchFamily="18" charset="0"/>
              <a:cs typeface="Times New Roman" pitchFamily="18" charset="0"/>
            </a:endParaRPr>
          </a:p>
          <a:p>
            <a:pPr>
              <a:buNone/>
            </a:pPr>
            <a:endParaRPr lang="en-US" b="1" dirty="0" smtClean="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7"/>
            <a:ext cx="8229600" cy="5286412"/>
          </a:xfrm>
        </p:spPr>
        <p:style>
          <a:lnRef idx="2">
            <a:schemeClr val="dk1"/>
          </a:lnRef>
          <a:fillRef idx="1">
            <a:schemeClr val="lt1"/>
          </a:fillRef>
          <a:effectRef idx="0">
            <a:schemeClr val="dk1"/>
          </a:effectRef>
          <a:fontRef idx="minor">
            <a:schemeClr val="dk1"/>
          </a:fontRef>
        </p:style>
        <p:txBody>
          <a:bodyPr>
            <a:normAutofit fontScale="47500" lnSpcReduction="20000"/>
          </a:bodyPr>
          <a:lstStyle/>
          <a:p>
            <a:pPr algn="just">
              <a:lnSpc>
                <a:spcPct val="170000"/>
              </a:lnSpc>
              <a:buNone/>
            </a:pPr>
            <a:r>
              <a:rPr lang="en-US" b="1" dirty="0" smtClean="0"/>
              <a:t>			</a:t>
            </a:r>
            <a:r>
              <a:rPr lang="en-US" sz="3400" b="1" dirty="0" smtClean="0">
                <a:latin typeface="Times New Roman" pitchFamily="18" charset="0"/>
                <a:cs typeface="Times New Roman" pitchFamily="18" charset="0"/>
              </a:rPr>
              <a:t>2. Secondary </a:t>
            </a:r>
            <a:r>
              <a:rPr lang="en-US" sz="3400" b="1" dirty="0">
                <a:latin typeface="Times New Roman" pitchFamily="18" charset="0"/>
                <a:cs typeface="Times New Roman" pitchFamily="18" charset="0"/>
              </a:rPr>
              <a:t>and long-term effects</a:t>
            </a:r>
            <a:endParaRPr lang="en-US" sz="3400" dirty="0">
              <a:latin typeface="Times New Roman" pitchFamily="18" charset="0"/>
              <a:cs typeface="Times New Roman" pitchFamily="18" charset="0"/>
            </a:endParaRPr>
          </a:p>
          <a:p>
            <a:pPr algn="just">
              <a:lnSpc>
                <a:spcPct val="170000"/>
              </a:lnSpc>
            </a:pPr>
            <a:r>
              <a:rPr lang="en-US" sz="3400" dirty="0">
                <a:solidFill>
                  <a:srgbClr val="FF0000"/>
                </a:solidFill>
                <a:latin typeface="Times New Roman" pitchFamily="18" charset="0"/>
                <a:cs typeface="Times New Roman" pitchFamily="18" charset="0"/>
              </a:rPr>
              <a:t>Economic hardship due to a temporary decline in tourism, rebuilding costs, or food shortages leading to price increases is a common after-effect of severe flooding</a:t>
            </a:r>
            <a:r>
              <a:rPr lang="en-US" sz="3400" dirty="0">
                <a:latin typeface="Times New Roman" pitchFamily="18" charset="0"/>
                <a:cs typeface="Times New Roman" pitchFamily="18" charset="0"/>
              </a:rPr>
              <a:t>. The impact on those affected may cause psychological damage to those affected, in particular where deaths, serious injuries and loss of property occur.</a:t>
            </a:r>
          </a:p>
          <a:p>
            <a:pPr algn="just">
              <a:lnSpc>
                <a:spcPct val="170000"/>
              </a:lnSpc>
            </a:pPr>
            <a:r>
              <a:rPr lang="en-US" sz="3400" dirty="0">
                <a:solidFill>
                  <a:srgbClr val="FF0000"/>
                </a:solidFill>
                <a:latin typeface="Times New Roman" pitchFamily="18" charset="0"/>
                <a:cs typeface="Times New Roman" pitchFamily="18" charset="0"/>
              </a:rPr>
              <a:t>Urban flooding can cause chronically wet houses, leading to the growth of indoor </a:t>
            </a:r>
            <a:r>
              <a:rPr lang="en-US" sz="3400" dirty="0" smtClean="0">
                <a:solidFill>
                  <a:srgbClr val="FF0000"/>
                </a:solidFill>
                <a:latin typeface="Times New Roman" pitchFamily="18" charset="0"/>
                <a:cs typeface="Times New Roman" pitchFamily="18" charset="0"/>
              </a:rPr>
              <a:t>mold and </a:t>
            </a:r>
            <a:r>
              <a:rPr lang="en-US" sz="3400" dirty="0">
                <a:solidFill>
                  <a:srgbClr val="FF0000"/>
                </a:solidFill>
                <a:latin typeface="Times New Roman" pitchFamily="18" charset="0"/>
                <a:cs typeface="Times New Roman" pitchFamily="18" charset="0"/>
              </a:rPr>
              <a:t>resulting in adverse health effects, particularly respiratory symptoms</a:t>
            </a:r>
            <a:r>
              <a:rPr lang="en-US" sz="3400" dirty="0" smtClean="0">
                <a:solidFill>
                  <a:srgbClr val="FF0000"/>
                </a:solidFill>
                <a:latin typeface="Times New Roman" pitchFamily="18" charset="0"/>
                <a:cs typeface="Times New Roman" pitchFamily="18" charset="0"/>
              </a:rPr>
              <a:t>.</a:t>
            </a:r>
            <a:r>
              <a:rPr lang="en-US" sz="3400" dirty="0">
                <a:solidFill>
                  <a:srgbClr val="FF0000"/>
                </a:solidFill>
                <a:latin typeface="Times New Roman" pitchFamily="18" charset="0"/>
                <a:cs typeface="Times New Roman" pitchFamily="18" charset="0"/>
              </a:rPr>
              <a:t> Urban flooding also has significant economic implications for affected neighborhoods. In the United States, industry experts estimate that wet basements can lower property values by 10–25 percent and are cited among the top reasons for not purchasing a </a:t>
            </a:r>
            <a:r>
              <a:rPr lang="en-US" sz="3400" dirty="0" smtClean="0">
                <a:solidFill>
                  <a:srgbClr val="FF0000"/>
                </a:solidFill>
                <a:latin typeface="Times New Roman" pitchFamily="18" charset="0"/>
                <a:cs typeface="Times New Roman" pitchFamily="18" charset="0"/>
              </a:rPr>
              <a:t>home.</a:t>
            </a:r>
            <a:r>
              <a:rPr lang="en-US" sz="3400" baseline="30000" dirty="0">
                <a:latin typeface="Times New Roman" pitchFamily="18" charset="0"/>
                <a:cs typeface="Times New Roman" pitchFamily="18" charset="0"/>
              </a:rPr>
              <a:t> </a:t>
            </a:r>
            <a:r>
              <a:rPr lang="en-US" sz="3400" dirty="0" smtClean="0">
                <a:latin typeface="Times New Roman" pitchFamily="18" charset="0"/>
                <a:cs typeface="Times New Roman" pitchFamily="18" charset="0"/>
              </a:rPr>
              <a:t>According </a:t>
            </a:r>
            <a:r>
              <a:rPr lang="en-US" sz="3400" dirty="0">
                <a:latin typeface="Times New Roman" pitchFamily="18" charset="0"/>
                <a:cs typeface="Times New Roman" pitchFamily="18" charset="0"/>
              </a:rPr>
              <a:t>to the U.S. Federal Emergency Management Agency (FEMA), almost 40 percent of small businesses never reopen their doors following a flooding disaster</a:t>
            </a:r>
            <a:r>
              <a:rPr lang="en-US" sz="3400" dirty="0" smtClean="0">
                <a:latin typeface="Times New Roman" pitchFamily="18" charset="0"/>
                <a:cs typeface="Times New Roman" pitchFamily="18" charset="0"/>
              </a:rPr>
              <a:t>.</a:t>
            </a:r>
            <a:r>
              <a:rPr lang="en-US" sz="3400" dirty="0">
                <a:latin typeface="Times New Roman" pitchFamily="18" charset="0"/>
                <a:cs typeface="Times New Roman" pitchFamily="18" charset="0"/>
              </a:rPr>
              <a:t> In the United States, insurance is available against flood damage to both homes and </a:t>
            </a:r>
            <a:r>
              <a:rPr lang="en-US" sz="3400" dirty="0" smtClean="0">
                <a:latin typeface="Times New Roman" pitchFamily="18" charset="0"/>
                <a:cs typeface="Times New Roman" pitchFamily="18" charset="0"/>
              </a:rPr>
              <a:t>businesses.</a:t>
            </a:r>
            <a:endParaRPr lang="en-US" sz="34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14290"/>
            <a:ext cx="8229600" cy="4500594"/>
          </a:xfrm>
        </p:spPr>
        <p:style>
          <a:lnRef idx="2">
            <a:schemeClr val="dk1"/>
          </a:lnRef>
          <a:fillRef idx="1">
            <a:schemeClr val="lt1"/>
          </a:fillRef>
          <a:effectRef idx="0">
            <a:schemeClr val="dk1"/>
          </a:effectRef>
          <a:fontRef idx="minor">
            <a:schemeClr val="dk1"/>
          </a:fontRef>
        </p:style>
        <p:txBody>
          <a:bodyPr>
            <a:normAutofit/>
          </a:bodyPr>
          <a:lstStyle/>
          <a:p>
            <a:pPr lvl="6" algn="just">
              <a:lnSpc>
                <a:spcPct val="150000"/>
              </a:lnSpc>
              <a:buFont typeface="Wingdings" pitchFamily="2" charset="2"/>
              <a:buChar char="q"/>
            </a:pPr>
            <a:r>
              <a:rPr lang="en-US" sz="1600" b="1" dirty="0" smtClean="0">
                <a:latin typeface="Times New Roman" pitchFamily="18" charset="0"/>
                <a:cs typeface="Times New Roman" pitchFamily="18" charset="0"/>
              </a:rPr>
              <a:t>Impact Of Floods</a:t>
            </a:r>
          </a:p>
          <a:p>
            <a:pPr algn="just">
              <a:lnSpc>
                <a:spcPct val="150000"/>
              </a:lnSpc>
              <a:buFont typeface="Wingdings" pitchFamily="2" charset="2"/>
              <a:buChar char="§"/>
            </a:pPr>
            <a:r>
              <a:rPr lang="en-US" sz="1600" dirty="0" smtClean="0">
                <a:solidFill>
                  <a:srgbClr val="FF0000"/>
                </a:solidFill>
                <a:latin typeface="Times New Roman" pitchFamily="18" charset="0"/>
                <a:cs typeface="Times New Roman" pitchFamily="18" charset="0"/>
              </a:rPr>
              <a:t>Environmental impact </a:t>
            </a:r>
          </a:p>
          <a:p>
            <a:pPr algn="just">
              <a:lnSpc>
                <a:spcPct val="150000"/>
              </a:lnSpc>
              <a:buFont typeface="Wingdings" pitchFamily="2" charset="2"/>
              <a:buChar char="§"/>
            </a:pPr>
            <a:r>
              <a:rPr lang="en-US" sz="1600" dirty="0" smtClean="0">
                <a:solidFill>
                  <a:srgbClr val="FFFF00"/>
                </a:solidFill>
                <a:latin typeface="Times New Roman" pitchFamily="18" charset="0"/>
                <a:cs typeface="Times New Roman" pitchFamily="18" charset="0"/>
              </a:rPr>
              <a:t>Wildlife and Livestock Health and Well-being</a:t>
            </a:r>
          </a:p>
          <a:p>
            <a:pPr algn="just">
              <a:lnSpc>
                <a:spcPct val="150000"/>
              </a:lnSpc>
              <a:buFont typeface="Wingdings" pitchFamily="2" charset="2"/>
              <a:buChar char="§"/>
            </a:pPr>
            <a:r>
              <a:rPr lang="en-US" sz="1600" dirty="0" smtClean="0">
                <a:solidFill>
                  <a:srgbClr val="00B050"/>
                </a:solidFill>
                <a:latin typeface="Times New Roman" pitchFamily="18" charset="0"/>
                <a:cs typeface="Times New Roman" pitchFamily="18" charset="0"/>
              </a:rPr>
              <a:t>Riverbank and Sedimentation </a:t>
            </a:r>
          </a:p>
          <a:p>
            <a:pPr algn="just">
              <a:lnSpc>
                <a:spcPct val="150000"/>
              </a:lnSpc>
              <a:buFont typeface="Wingdings" pitchFamily="2" charset="2"/>
              <a:buChar char="§"/>
            </a:pPr>
            <a:r>
              <a:rPr lang="en-US" sz="1600" dirty="0" smtClean="0">
                <a:solidFill>
                  <a:srgbClr val="C00000"/>
                </a:solidFill>
                <a:latin typeface="Times New Roman" pitchFamily="18" charset="0"/>
                <a:cs typeface="Times New Roman" pitchFamily="18" charset="0"/>
              </a:rPr>
              <a:t>Dispersal Of Nutrients And Pollution</a:t>
            </a:r>
          </a:p>
          <a:p>
            <a:pPr algn="just">
              <a:lnSpc>
                <a:spcPct val="150000"/>
              </a:lnSpc>
              <a:buFont typeface="Wingdings" pitchFamily="2" charset="2"/>
              <a:buChar char="§"/>
            </a:pPr>
            <a:r>
              <a:rPr lang="en-US" sz="1600" dirty="0" smtClean="0">
                <a:solidFill>
                  <a:srgbClr val="00B050"/>
                </a:solidFill>
                <a:latin typeface="Times New Roman" pitchFamily="18" charset="0"/>
                <a:cs typeface="Times New Roman" pitchFamily="18" charset="0"/>
              </a:rPr>
              <a:t>Replenishment Of Surface And Groundwater</a:t>
            </a:r>
          </a:p>
          <a:p>
            <a:pPr algn="just">
              <a:lnSpc>
                <a:spcPct val="150000"/>
              </a:lnSpc>
              <a:buFont typeface="Wingdings" pitchFamily="2" charset="2"/>
              <a:buChar char="§"/>
            </a:pPr>
            <a:r>
              <a:rPr lang="en-US" sz="1600" dirty="0" smtClean="0">
                <a:solidFill>
                  <a:srgbClr val="00B0F0"/>
                </a:solidFill>
                <a:latin typeface="Times New Roman" pitchFamily="18" charset="0"/>
                <a:cs typeface="Times New Roman" pitchFamily="18" charset="0"/>
              </a:rPr>
              <a:t>Local Landscape And Habitat</a:t>
            </a:r>
            <a:endParaRPr lang="en-US" sz="1600" dirty="0">
              <a:solidFill>
                <a:srgbClr val="00B0F0"/>
              </a:solidFill>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TotalTime>
  <Words>461</Words>
  <Application>Microsoft Office PowerPoint</Application>
  <PresentationFormat>On-screen Show (4:3)</PresentationFormat>
  <Paragraphs>75</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Lecture Series                         Online (2020)                                 Hydro-Geography            MSC 4th + BS 8th                              Lecture# 2: Date:    17-03-2020 (Taswar Abbas)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Series                         Online (2020)                                 Hydro-Geography            MSC 4th + BS 8th                              Lecture# 2: Date:    17-03-2020 (Taswar Abbas) </dc:title>
  <dc:creator>HP</dc:creator>
  <cp:lastModifiedBy>HP</cp:lastModifiedBy>
  <cp:revision>56</cp:revision>
  <dcterms:created xsi:type="dcterms:W3CDTF">2020-03-16T19:49:48Z</dcterms:created>
  <dcterms:modified xsi:type="dcterms:W3CDTF">2020-03-25T04:40:23Z</dcterms:modified>
</cp:coreProperties>
</file>