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6/1/2020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6/1/2020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6/1/2020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Evaluation of DSC campaign </a:t>
            </a:r>
            <a:endParaRPr lang="en-US" dirty="0"/>
          </a:p>
        </p:txBody>
      </p:sp>
      <p:sp>
        <p:nvSpPr>
          <p:cNvPr id="3" name="Subtitle 2"/>
          <p:cNvSpPr>
            <a:spLocks noGrp="1"/>
          </p:cNvSpPr>
          <p:nvPr>
            <p:ph type="subTitle" idx="1"/>
          </p:nvPr>
        </p:nvSpPr>
        <p:spPr/>
        <p:txBody>
          <a:bodyPr/>
          <a:lstStyle/>
          <a:p>
            <a:r>
              <a:rPr lang="en-GB" dirty="0" smtClean="0"/>
              <a:t>MA Mass communication </a:t>
            </a:r>
            <a:endParaRPr lang="en-US" dirty="0"/>
          </a:p>
        </p:txBody>
      </p:sp>
    </p:spTree>
    <p:extLst>
      <p:ext uri="{BB962C8B-B14F-4D97-AF65-F5344CB8AC3E}">
        <p14:creationId xmlns:p14="http://schemas.microsoft.com/office/powerpoint/2010/main" val="2142705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IN EVALUATION :</a:t>
            </a:r>
          </a:p>
        </p:txBody>
      </p:sp>
      <p:sp>
        <p:nvSpPr>
          <p:cNvPr id="3" name="Content Placeholder 2"/>
          <p:cNvSpPr>
            <a:spLocks noGrp="1"/>
          </p:cNvSpPr>
          <p:nvPr>
            <p:ph idx="1"/>
          </p:nvPr>
        </p:nvSpPr>
        <p:spPr>
          <a:xfrm>
            <a:off x="646112" y="1416676"/>
            <a:ext cx="9403742" cy="4831723"/>
          </a:xfrm>
        </p:spPr>
        <p:txBody>
          <a:bodyPr/>
          <a:lstStyle/>
          <a:p>
            <a:r>
              <a:rPr lang="en-US" b="1" dirty="0"/>
              <a:t>Evaluation </a:t>
            </a:r>
            <a:r>
              <a:rPr lang="en-US" b="1" dirty="0" smtClean="0"/>
              <a:t>Plan </a:t>
            </a:r>
            <a:r>
              <a:rPr lang="en-US" b="1" dirty="0"/>
              <a:t>:</a:t>
            </a:r>
            <a:r>
              <a:rPr lang="en-US" dirty="0"/>
              <a:t/>
            </a:r>
            <a:br>
              <a:rPr lang="en-US" dirty="0"/>
            </a:br>
            <a:r>
              <a:rPr lang="en-US" dirty="0" smtClean="0"/>
              <a:t>A </a:t>
            </a:r>
            <a:r>
              <a:rPr lang="en-US" dirty="0"/>
              <a:t>detailed plan of activities to be undertaken in the process of evaluation is prepared before embarking on the journey. The plan identifies what, why things have and how to be done. This will make things clear that: how to conduct the evaluation within the stipulated budget the plan will help getting input of every.one in the evaluation team and the existence of plan will also help to focus the evaluation on questions of the target audiences</a:t>
            </a:r>
            <a:r>
              <a:rPr lang="en-US" dirty="0" smtClean="0"/>
              <a:t>.</a:t>
            </a:r>
          </a:p>
          <a:p>
            <a:pPr marL="0" indent="0">
              <a:buNone/>
            </a:pPr>
            <a:endParaRPr lang="en-US" dirty="0" smtClean="0"/>
          </a:p>
          <a:p>
            <a:r>
              <a:rPr lang="en-US" b="1" dirty="0"/>
              <a:t>Reasons for evaluation :</a:t>
            </a:r>
            <a:r>
              <a:rPr lang="en-US" dirty="0"/>
              <a:t/>
            </a:r>
            <a:br>
              <a:rPr lang="en-US" dirty="0"/>
            </a:br>
            <a:r>
              <a:rPr lang="en-US" dirty="0" smtClean="0"/>
              <a:t>Evaluator should </a:t>
            </a:r>
            <a:r>
              <a:rPr lang="en-US" dirty="0"/>
              <a:t>determine </a:t>
            </a:r>
            <a:r>
              <a:rPr lang="en-US" dirty="0" smtClean="0"/>
              <a:t>his priorities </a:t>
            </a:r>
            <a:r>
              <a:rPr lang="en-US" dirty="0"/>
              <a:t>which reasons are most important and focus the evaluation accordingly.</a:t>
            </a:r>
          </a:p>
        </p:txBody>
      </p:sp>
    </p:spTree>
    <p:extLst>
      <p:ext uri="{BB962C8B-B14F-4D97-AF65-F5344CB8AC3E}">
        <p14:creationId xmlns:p14="http://schemas.microsoft.com/office/powerpoint/2010/main" val="4290043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50" y="759854"/>
            <a:ext cx="9470304" cy="5488545"/>
          </a:xfrm>
        </p:spPr>
        <p:txBody>
          <a:bodyPr/>
          <a:lstStyle/>
          <a:p>
            <a:r>
              <a:rPr lang="en-US" b="1" dirty="0"/>
              <a:t>Audiences of Evaluation </a:t>
            </a:r>
            <a:r>
              <a:rPr lang="en-US" dirty="0"/>
              <a:t>:</a:t>
            </a:r>
            <a:br>
              <a:rPr lang="en-US" dirty="0"/>
            </a:br>
            <a:r>
              <a:rPr lang="en-US" dirty="0"/>
              <a:t/>
            </a:r>
            <a:br>
              <a:rPr lang="en-US" dirty="0"/>
            </a:br>
            <a:r>
              <a:rPr lang="en-US" dirty="0"/>
              <a:t>The audiences for evaluation may be the change agents, advisory councils, programme sponsors programme participants and the general public. These groups of audiences are so varied because different audiences have different concerns about the programme</a:t>
            </a:r>
            <a:r>
              <a:rPr lang="en-US" dirty="0" smtClean="0"/>
              <a:t>.</a:t>
            </a:r>
          </a:p>
          <a:p>
            <a:r>
              <a:rPr lang="en-US" b="1" dirty="0"/>
              <a:t>The Criteria for Evaluating the Programme</a:t>
            </a:r>
            <a:r>
              <a:rPr lang="en-US" dirty="0" smtClean="0"/>
              <a:t>:</a:t>
            </a:r>
            <a:r>
              <a:rPr lang="en-US" dirty="0"/>
              <a:t/>
            </a:r>
            <a:br>
              <a:rPr lang="en-US" dirty="0"/>
            </a:br>
            <a:r>
              <a:rPr lang="en-US" dirty="0"/>
              <a:t/>
            </a:r>
            <a:br>
              <a:rPr lang="en-US" dirty="0"/>
            </a:br>
            <a:r>
              <a:rPr lang="en-US" dirty="0"/>
              <a:t>Criteria are the yardsticks used to measure the merit or worth of a programme. For example, a criterion for an extension be the number of women farmers who adopt a </a:t>
            </a:r>
            <a:r>
              <a:rPr lang="en-US" dirty="0" smtClean="0"/>
              <a:t>particular practice. </a:t>
            </a:r>
            <a:r>
              <a:rPr lang="en-US" dirty="0"/>
              <a:t>If an evaluation indicates that the specified number did, and adopt the practice, the programme can be considered a success as far as this </a:t>
            </a:r>
            <a:r>
              <a:rPr lang="en-US" dirty="0" smtClean="0"/>
              <a:t>criterion </a:t>
            </a:r>
            <a:r>
              <a:rPr lang="en-US" dirty="0"/>
              <a:t>is concerned.</a:t>
            </a:r>
          </a:p>
        </p:txBody>
      </p:sp>
    </p:spTree>
    <p:extLst>
      <p:ext uri="{BB962C8B-B14F-4D97-AF65-F5344CB8AC3E}">
        <p14:creationId xmlns:p14="http://schemas.microsoft.com/office/powerpoint/2010/main" val="3492930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592138" y="914400"/>
            <a:ext cx="9458325" cy="5334000"/>
          </a:xfrm>
        </p:spPr>
        <p:txBody>
          <a:bodyPr/>
          <a:lstStyle/>
          <a:p>
            <a:pPr marL="0" indent="0">
              <a:buNone/>
            </a:pPr>
            <a:r>
              <a:rPr lang="en-US" b="1" dirty="0"/>
              <a:t>The evidence that will be available for Evaluation </a:t>
            </a:r>
            <a:r>
              <a:rPr lang="en-US" dirty="0"/>
              <a:t>:</a:t>
            </a:r>
            <a:br>
              <a:rPr lang="en-US" dirty="0"/>
            </a:br>
            <a:r>
              <a:rPr lang="en-US" dirty="0"/>
              <a:t/>
            </a:r>
            <a:br>
              <a:rPr lang="en-US" dirty="0"/>
            </a:br>
            <a:r>
              <a:rPr lang="en-US" dirty="0"/>
              <a:t>Evidence consists of information related to a particular criterion</a:t>
            </a:r>
            <a:br>
              <a:rPr lang="en-US" dirty="0"/>
            </a:br>
            <a:r>
              <a:rPr lang="en-US" dirty="0" smtClean="0"/>
              <a:t>While </a:t>
            </a:r>
            <a:r>
              <a:rPr lang="en-US" dirty="0"/>
              <a:t>deciding as to the type of evidence to be used adjustments will almost always have to be made between what is the best or ideal type and what it is possible to </a:t>
            </a:r>
            <a:r>
              <a:rPr lang="en-US" dirty="0" smtClean="0"/>
              <a:t>obtain.</a:t>
            </a:r>
            <a:r>
              <a:rPr lang="en-US" dirty="0"/>
              <a:t/>
            </a:r>
            <a:br>
              <a:rPr lang="en-US" dirty="0"/>
            </a:br>
            <a:r>
              <a:rPr lang="en-US" dirty="0"/>
              <a:t/>
            </a:r>
            <a:br>
              <a:rPr lang="en-US" dirty="0"/>
            </a:br>
            <a:r>
              <a:rPr lang="en-US" dirty="0"/>
              <a:t>There are various ways of classifying evidence that can be used in DSC evaluations. </a:t>
            </a:r>
            <a:r>
              <a:rPr lang="en-US" dirty="0" err="1"/>
              <a:t>Subrosky</a:t>
            </a:r>
            <a:r>
              <a:rPr lang="en-US" dirty="0"/>
              <a:t> (1967.p-26).) distinguished between two major types, such as evidence in terms of changes in the </a:t>
            </a:r>
            <a:r>
              <a:rPr lang="en-US" dirty="0" err="1"/>
              <a:t>behaviour</a:t>
            </a:r>
            <a:r>
              <a:rPr lang="en-US" dirty="0"/>
              <a:t> of people, and evidence in terms of </a:t>
            </a:r>
            <a:r>
              <a:rPr lang="en-US" dirty="0" smtClean="0"/>
              <a:t>opportunity.</a:t>
            </a:r>
            <a:endParaRPr lang="en-US" dirty="0"/>
          </a:p>
        </p:txBody>
      </p:sp>
    </p:spTree>
    <p:extLst>
      <p:ext uri="{BB962C8B-B14F-4D97-AF65-F5344CB8AC3E}">
        <p14:creationId xmlns:p14="http://schemas.microsoft.com/office/powerpoint/2010/main" val="1208912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HIERARCHY OF EVIDENCE FOR PROGRAMME EVALUATION</a:t>
            </a:r>
          </a:p>
        </p:txBody>
      </p:sp>
      <p:sp>
        <p:nvSpPr>
          <p:cNvPr id="3" name="Content Placeholder 2"/>
          <p:cNvSpPr>
            <a:spLocks noGrp="1"/>
          </p:cNvSpPr>
          <p:nvPr>
            <p:ph idx="1"/>
          </p:nvPr>
        </p:nvSpPr>
        <p:spPr/>
        <p:txBody>
          <a:bodyPr/>
          <a:lstStyle/>
          <a:p>
            <a:r>
              <a:rPr lang="en-US" dirty="0"/>
              <a:t>"Evaluations are strengthened by assessing extension programmes at several levels of the hierarchy including the inputs level" (</a:t>
            </a:r>
            <a:r>
              <a:rPr lang="en-US" dirty="0" smtClean="0"/>
              <a:t>Bennett, 1977).</a:t>
            </a:r>
          </a:p>
          <a:p>
            <a:endParaRPr lang="en-US" dirty="0"/>
          </a:p>
        </p:txBody>
      </p:sp>
    </p:spTree>
    <p:extLst>
      <p:ext uri="{BB962C8B-B14F-4D97-AF65-F5344CB8AC3E}">
        <p14:creationId xmlns:p14="http://schemas.microsoft.com/office/powerpoint/2010/main" val="2103329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133876719"/>
              </p:ext>
            </p:extLst>
          </p:nvPr>
        </p:nvGraphicFramePr>
        <p:xfrm>
          <a:off x="1206344" y="785611"/>
          <a:ext cx="8947150" cy="5679614"/>
        </p:xfrm>
        <a:graphic>
          <a:graphicData uri="http://schemas.openxmlformats.org/drawingml/2006/table">
            <a:tbl>
              <a:tblPr firstRow="1" bandRow="1">
                <a:tableStyleId>{5C22544A-7EE6-4342-B048-85BDC9FD1C3A}</a:tableStyleId>
              </a:tblPr>
              <a:tblGrid>
                <a:gridCol w="4473575"/>
                <a:gridCol w="4473575"/>
              </a:tblGrid>
              <a:tr h="746974">
                <a:tc>
                  <a:txBody>
                    <a:bodyPr/>
                    <a:lstStyle/>
                    <a:p>
                      <a:r>
                        <a:rPr lang="en-US" sz="1800" b="0" i="0" kern="1200" dirty="0" smtClean="0">
                          <a:solidFill>
                            <a:schemeClr val="lt1"/>
                          </a:solidFill>
                          <a:effectLst/>
                          <a:latin typeface="+mn-lt"/>
                          <a:ea typeface="+mn-ea"/>
                          <a:cs typeface="+mn-cs"/>
                        </a:rPr>
                        <a:t>Criteria Categories</a:t>
                      </a:r>
                      <a:endParaRPr lang="en-US" dirty="0"/>
                    </a:p>
                  </a:txBody>
                  <a:tcPr/>
                </a:tc>
                <a:tc>
                  <a:txBody>
                    <a:bodyPr/>
                    <a:lstStyle/>
                    <a:p>
                      <a:r>
                        <a:rPr lang="en-US" sz="1800" b="0" i="0" kern="1200" dirty="0" smtClean="0">
                          <a:solidFill>
                            <a:schemeClr val="lt1"/>
                          </a:solidFill>
                          <a:effectLst/>
                          <a:latin typeface="+mn-lt"/>
                          <a:ea typeface="+mn-ea"/>
                          <a:cs typeface="+mn-cs"/>
                        </a:rPr>
                        <a:t>Examples of types of Evidence</a:t>
                      </a:r>
                      <a:endParaRPr lang="en-US" dirty="0"/>
                    </a:p>
                  </a:txBody>
                  <a:tcPr/>
                </a:tc>
              </a:tr>
              <a:tr h="543520">
                <a:tc>
                  <a:txBody>
                    <a:bodyPr/>
                    <a:lstStyle/>
                    <a:p>
                      <a:r>
                        <a:rPr lang="en-US" sz="1800" b="0" i="0" kern="1200" dirty="0" smtClean="0">
                          <a:solidFill>
                            <a:schemeClr val="dk1"/>
                          </a:solidFill>
                          <a:effectLst/>
                          <a:latin typeface="+mn-lt"/>
                          <a:ea typeface="+mn-ea"/>
                          <a:cs typeface="+mn-cs"/>
                        </a:rPr>
                        <a:t>7. End Results</a:t>
                      </a:r>
                      <a:endParaRPr lang="en-US" dirty="0"/>
                    </a:p>
                  </a:txBody>
                  <a:tcPr/>
                </a:tc>
                <a:tc>
                  <a:txBody>
                    <a:bodyPr/>
                    <a:lstStyle/>
                    <a:p>
                      <a:r>
                        <a:rPr lang="en-US" sz="1800" b="0" i="0" kern="1200" dirty="0" smtClean="0">
                          <a:solidFill>
                            <a:schemeClr val="dk1"/>
                          </a:solidFill>
                          <a:effectLst/>
                          <a:latin typeface="+mn-lt"/>
                          <a:ea typeface="+mn-ea"/>
                          <a:cs typeface="+mn-cs"/>
                        </a:rPr>
                        <a:t>Attainment of ultimate objectives. Changes in the quality of life and standard of living of farmers</a:t>
                      </a:r>
                      <a:endParaRPr lang="en-US" dirty="0"/>
                    </a:p>
                  </a:txBody>
                  <a:tcPr/>
                </a:tc>
              </a:tr>
              <a:tr h="543520">
                <a:tc>
                  <a:txBody>
                    <a:bodyPr/>
                    <a:lstStyle/>
                    <a:p>
                      <a:r>
                        <a:rPr lang="en-US" sz="1800" b="0" i="0" kern="1200" dirty="0" smtClean="0">
                          <a:solidFill>
                            <a:schemeClr val="dk1"/>
                          </a:solidFill>
                          <a:effectLst/>
                          <a:latin typeface="+mn-lt"/>
                          <a:ea typeface="+mn-ea"/>
                          <a:cs typeface="+mn-cs"/>
                        </a:rPr>
                        <a:t>6. Practice Change</a:t>
                      </a:r>
                      <a:endParaRPr lang="en-US" dirty="0"/>
                    </a:p>
                  </a:txBody>
                  <a:tcPr/>
                </a:tc>
                <a:tc>
                  <a:txBody>
                    <a:bodyPr/>
                    <a:lstStyle/>
                    <a:p>
                      <a:r>
                        <a:rPr lang="en-US" sz="1800" b="0" i="0" kern="1200" dirty="0" smtClean="0">
                          <a:solidFill>
                            <a:schemeClr val="dk1"/>
                          </a:solidFill>
                          <a:effectLst/>
                          <a:latin typeface="+mn-lt"/>
                          <a:ea typeface="+mn-ea"/>
                          <a:cs typeface="+mn-cs"/>
                        </a:rPr>
                        <a:t>Number of farmers adopting improved agricultural practices.</a:t>
                      </a:r>
                      <a:endParaRPr lang="en-US" dirty="0"/>
                    </a:p>
                  </a:txBody>
                  <a:tcPr/>
                </a:tc>
              </a:tr>
              <a:tr h="543520">
                <a:tc>
                  <a:txBody>
                    <a:bodyPr/>
                    <a:lstStyle/>
                    <a:p>
                      <a:r>
                        <a:rPr lang="en-US" sz="1800" b="0" i="0" kern="1200" dirty="0" smtClean="0">
                          <a:solidFill>
                            <a:schemeClr val="dk1"/>
                          </a:solidFill>
                          <a:effectLst/>
                          <a:latin typeface="+mn-lt"/>
                          <a:ea typeface="+mn-ea"/>
                          <a:cs typeface="+mn-cs"/>
                        </a:rPr>
                        <a:t>5. KASA Change</a:t>
                      </a:r>
                      <a:endParaRPr lang="en-US" dirty="0"/>
                    </a:p>
                  </a:txBody>
                  <a:tcPr/>
                </a:tc>
                <a:tc>
                  <a:txBody>
                    <a:bodyPr/>
                    <a:lstStyle/>
                    <a:p>
                      <a:r>
                        <a:rPr lang="en-US" sz="1800" b="0" i="0" kern="1200" dirty="0" smtClean="0">
                          <a:solidFill>
                            <a:schemeClr val="dk1"/>
                          </a:solidFill>
                          <a:effectLst/>
                          <a:latin typeface="+mn-lt"/>
                          <a:ea typeface="+mn-ea"/>
                          <a:cs typeface="+mn-cs"/>
                        </a:rPr>
                        <a:t>Changes in knowledge, attitudes, skills</a:t>
                      </a:r>
                      <a:r>
                        <a:rPr lang="en-US" sz="1800" b="0" i="0" kern="1200" baseline="0" dirty="0" smtClean="0">
                          <a:solidFill>
                            <a:schemeClr val="dk1"/>
                          </a:solidFill>
                          <a:effectLst/>
                          <a:latin typeface="+mn-lt"/>
                          <a:ea typeface="+mn-ea"/>
                          <a:cs typeface="+mn-cs"/>
                        </a:rPr>
                        <a:t> </a:t>
                      </a:r>
                      <a:r>
                        <a:rPr lang="en-US" sz="1800" b="0" i="0" kern="1200" dirty="0" smtClean="0">
                          <a:solidFill>
                            <a:schemeClr val="dk1"/>
                          </a:solidFill>
                          <a:effectLst/>
                          <a:latin typeface="+mn-lt"/>
                          <a:ea typeface="+mn-ea"/>
                          <a:cs typeface="+mn-cs"/>
                        </a:rPr>
                        <a:t>and aspirations of target audience</a:t>
                      </a:r>
                      <a:endParaRPr lang="en-US" dirty="0"/>
                    </a:p>
                  </a:txBody>
                  <a:tcPr/>
                </a:tc>
              </a:tr>
              <a:tr h="543520">
                <a:tc>
                  <a:txBody>
                    <a:bodyPr/>
                    <a:lstStyle/>
                    <a:p>
                      <a:r>
                        <a:rPr lang="en-US" sz="1800" b="0" i="0" kern="1200" dirty="0" smtClean="0">
                          <a:solidFill>
                            <a:schemeClr val="dk1"/>
                          </a:solidFill>
                          <a:effectLst/>
                          <a:latin typeface="+mn-lt"/>
                          <a:ea typeface="+mn-ea"/>
                          <a:cs typeface="+mn-cs"/>
                        </a:rPr>
                        <a:t>4. Reactions</a:t>
                      </a:r>
                      <a:endParaRPr lang="en-US" dirty="0"/>
                    </a:p>
                  </a:txBody>
                  <a:tcPr/>
                </a:tc>
                <a:tc>
                  <a:txBody>
                    <a:bodyPr/>
                    <a:lstStyle/>
                    <a:p>
                      <a:r>
                        <a:rPr lang="en-US" sz="1800" b="0" i="0" kern="1200" dirty="0" smtClean="0">
                          <a:solidFill>
                            <a:schemeClr val="dk1"/>
                          </a:solidFill>
                          <a:effectLst/>
                          <a:latin typeface="+mn-lt"/>
                          <a:ea typeface="+mn-ea"/>
                          <a:cs typeface="+mn-cs"/>
                        </a:rPr>
                        <a:t>Number of persons indicating whether extension programme is useful</a:t>
                      </a:r>
                      <a:endParaRPr lang="en-US" dirty="0"/>
                    </a:p>
                  </a:txBody>
                  <a:tcPr/>
                </a:tc>
              </a:tr>
              <a:tr h="543520">
                <a:tc>
                  <a:txBody>
                    <a:bodyPr/>
                    <a:lstStyle/>
                    <a:p>
                      <a:r>
                        <a:rPr lang="en-US" sz="1800" b="0" i="0" kern="1200" dirty="0" smtClean="0">
                          <a:solidFill>
                            <a:schemeClr val="dk1"/>
                          </a:solidFill>
                          <a:effectLst/>
                          <a:latin typeface="+mn-lt"/>
                          <a:ea typeface="+mn-ea"/>
                          <a:cs typeface="+mn-cs"/>
                        </a:rPr>
                        <a:t>3. People Involvement</a:t>
                      </a:r>
                      <a:endParaRPr lang="en-US" dirty="0"/>
                    </a:p>
                  </a:txBody>
                  <a:tcPr/>
                </a:tc>
                <a:tc>
                  <a:txBody>
                    <a:bodyPr/>
                    <a:lstStyle/>
                    <a:p>
                      <a:r>
                        <a:rPr lang="en-US" sz="1800" b="0" i="0" kern="1200" dirty="0" smtClean="0">
                          <a:solidFill>
                            <a:schemeClr val="dk1"/>
                          </a:solidFill>
                          <a:effectLst/>
                          <a:latin typeface="+mn-lt"/>
                          <a:ea typeface="+mn-ea"/>
                          <a:cs typeface="+mn-cs"/>
                        </a:rPr>
                        <a:t>Percentage of target audience participation in programme attending meetings, etc.).</a:t>
                      </a:r>
                      <a:endParaRPr lang="en-US" dirty="0"/>
                    </a:p>
                  </a:txBody>
                  <a:tcPr/>
                </a:tc>
              </a:tr>
              <a:tr h="543520">
                <a:tc>
                  <a:txBody>
                    <a:bodyPr/>
                    <a:lstStyle/>
                    <a:p>
                      <a:r>
                        <a:rPr lang="en-US" sz="1800" b="0" i="0" kern="1200" dirty="0" smtClean="0">
                          <a:solidFill>
                            <a:schemeClr val="dk1"/>
                          </a:solidFill>
                          <a:effectLst/>
                          <a:latin typeface="+mn-lt"/>
                          <a:ea typeface="+mn-ea"/>
                          <a:cs typeface="+mn-cs"/>
                        </a:rPr>
                        <a:t>2. Activities</a:t>
                      </a:r>
                      <a:endParaRPr lang="en-US" dirty="0"/>
                    </a:p>
                  </a:txBody>
                  <a:tcPr/>
                </a:tc>
                <a:tc>
                  <a:txBody>
                    <a:bodyPr/>
                    <a:lstStyle/>
                    <a:p>
                      <a:r>
                        <a:rPr lang="en-US" sz="1800" b="0" i="0" kern="1200" dirty="0" smtClean="0">
                          <a:solidFill>
                            <a:schemeClr val="dk1"/>
                          </a:solidFill>
                          <a:effectLst/>
                          <a:latin typeface="+mn-lt"/>
                          <a:ea typeface="+mn-ea"/>
                          <a:cs typeface="+mn-cs"/>
                        </a:rPr>
                        <a:t>Learning situations set up. Subject matter taught.</a:t>
                      </a:r>
                      <a:endParaRPr lang="en-US" dirty="0"/>
                    </a:p>
                  </a:txBody>
                  <a:tcPr/>
                </a:tc>
              </a:tr>
              <a:tr h="543520">
                <a:tc>
                  <a:txBody>
                    <a:bodyPr/>
                    <a:lstStyle/>
                    <a:p>
                      <a:r>
                        <a:rPr lang="en-US" sz="1800" b="0" i="0" kern="1200" dirty="0" smtClean="0">
                          <a:solidFill>
                            <a:schemeClr val="dk1"/>
                          </a:solidFill>
                          <a:effectLst/>
                          <a:latin typeface="+mn-lt"/>
                          <a:ea typeface="+mn-ea"/>
                          <a:cs typeface="+mn-cs"/>
                        </a:rPr>
                        <a:t>1. Inputs</a:t>
                      </a:r>
                      <a:endParaRPr lang="en-US" dirty="0"/>
                    </a:p>
                  </a:txBody>
                  <a:tcPr/>
                </a:tc>
                <a:tc>
                  <a:txBody>
                    <a:bodyPr/>
                    <a:lstStyle/>
                    <a:p>
                      <a:r>
                        <a:rPr lang="en-US" sz="1800" b="0" i="0" kern="1200" dirty="0" smtClean="0">
                          <a:solidFill>
                            <a:schemeClr val="dk1"/>
                          </a:solidFill>
                          <a:effectLst/>
                          <a:latin typeface="+mn-lt"/>
                          <a:ea typeface="+mn-ea"/>
                          <a:cs typeface="+mn-cs"/>
                        </a:rPr>
                        <a:t>Number of visits, meetings, </a:t>
                      </a:r>
                      <a:r>
                        <a:rPr lang="en-US" sz="1800" b="0" i="0" kern="1200" dirty="0" err="1" smtClean="0">
                          <a:solidFill>
                            <a:schemeClr val="dk1"/>
                          </a:solidFill>
                          <a:effectLst/>
                          <a:latin typeface="+mn-lt"/>
                          <a:ea typeface="+mn-ea"/>
                          <a:cs typeface="+mn-cs"/>
                        </a:rPr>
                        <a:t>etc</a:t>
                      </a:r>
                      <a:endParaRPr lang="en-US" dirty="0"/>
                    </a:p>
                  </a:txBody>
                  <a:tcPr/>
                </a:tc>
              </a:tr>
            </a:tbl>
          </a:graphicData>
        </a:graphic>
      </p:graphicFrame>
    </p:spTree>
    <p:extLst>
      <p:ext uri="{BB962C8B-B14F-4D97-AF65-F5344CB8AC3E}">
        <p14:creationId xmlns:p14="http://schemas.microsoft.com/office/powerpoint/2010/main" val="1505927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Design for the evaluation studies </a:t>
            </a:r>
            <a:endParaRPr lang="en-US" dirty="0"/>
          </a:p>
        </p:txBody>
      </p:sp>
      <p:sp>
        <p:nvSpPr>
          <p:cNvPr id="3" name="Content Placeholder 2"/>
          <p:cNvSpPr>
            <a:spLocks noGrp="1"/>
          </p:cNvSpPr>
          <p:nvPr>
            <p:ph idx="1"/>
          </p:nvPr>
        </p:nvSpPr>
        <p:spPr/>
        <p:txBody>
          <a:bodyPr>
            <a:normAutofit lnSpcReduction="10000"/>
          </a:bodyPr>
          <a:lstStyle/>
          <a:p>
            <a:r>
              <a:rPr lang="en-US" dirty="0"/>
              <a:t>A variety of designs can be used in collecting evidence for evaluation studies. Bennett (1977) provides a list of these in order of their potential ability to provide strong Scientific evidence of the degree to which observed change is produced through extension programmes</a:t>
            </a:r>
            <a:r>
              <a:rPr lang="en-US" dirty="0" smtClean="0"/>
              <a:t>.</a:t>
            </a:r>
          </a:p>
          <a:p>
            <a:r>
              <a:rPr lang="en-US" dirty="0"/>
              <a:t>A modified list of these designs is as follows:</a:t>
            </a:r>
            <a:endParaRPr lang="en-US" dirty="0" smtClean="0"/>
          </a:p>
          <a:p>
            <a:pPr marL="457200" indent="-457200">
              <a:buFont typeface="+mj-lt"/>
              <a:buAutoNum type="arabicPeriod"/>
            </a:pPr>
            <a:r>
              <a:rPr lang="en-US" dirty="0"/>
              <a:t>The Field </a:t>
            </a:r>
            <a:r>
              <a:rPr lang="en-US" dirty="0" smtClean="0"/>
              <a:t>Experiment</a:t>
            </a:r>
          </a:p>
          <a:p>
            <a:pPr marL="457200" indent="-457200">
              <a:buFont typeface="+mj-lt"/>
              <a:buAutoNum type="arabicPeriod"/>
            </a:pPr>
            <a:r>
              <a:rPr lang="en-US" dirty="0" smtClean="0"/>
              <a:t>Matched </a:t>
            </a:r>
            <a:r>
              <a:rPr lang="en-US" dirty="0"/>
              <a:t>Set </a:t>
            </a:r>
            <a:r>
              <a:rPr lang="en-US" dirty="0" smtClean="0"/>
              <a:t>Design</a:t>
            </a:r>
          </a:p>
          <a:p>
            <a:pPr marL="457200" indent="-457200">
              <a:buFont typeface="+mj-lt"/>
              <a:buAutoNum type="arabicPeriod"/>
            </a:pPr>
            <a:r>
              <a:rPr lang="en-US" dirty="0" smtClean="0"/>
              <a:t>Before </a:t>
            </a:r>
            <a:r>
              <a:rPr lang="en-US" dirty="0"/>
              <a:t>After Study </a:t>
            </a:r>
            <a:endParaRPr lang="en-US" dirty="0" smtClean="0"/>
          </a:p>
          <a:p>
            <a:pPr marL="457200" indent="-457200">
              <a:buFont typeface="+mj-lt"/>
              <a:buAutoNum type="arabicPeriod"/>
            </a:pPr>
            <a:r>
              <a:rPr lang="en-US" dirty="0" smtClean="0"/>
              <a:t>The </a:t>
            </a:r>
            <a:r>
              <a:rPr lang="en-US" dirty="0"/>
              <a:t>Survey </a:t>
            </a:r>
            <a:endParaRPr lang="en-US" dirty="0" smtClean="0"/>
          </a:p>
          <a:p>
            <a:pPr marL="457200" indent="-457200">
              <a:buFont typeface="+mj-lt"/>
              <a:buAutoNum type="arabicPeriod"/>
            </a:pPr>
            <a:r>
              <a:rPr lang="en-US" dirty="0" smtClean="0"/>
              <a:t>The </a:t>
            </a:r>
            <a:r>
              <a:rPr lang="en-US" dirty="0"/>
              <a:t>Case Study</a:t>
            </a:r>
          </a:p>
        </p:txBody>
      </p:sp>
    </p:spTree>
    <p:extLst>
      <p:ext uri="{BB962C8B-B14F-4D97-AF65-F5344CB8AC3E}">
        <p14:creationId xmlns:p14="http://schemas.microsoft.com/office/powerpoint/2010/main" val="416987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1674" y="1068946"/>
            <a:ext cx="9058180" cy="5179453"/>
          </a:xfrm>
        </p:spPr>
        <p:txBody>
          <a:bodyPr/>
          <a:lstStyle/>
          <a:p>
            <a:r>
              <a:rPr lang="en-US" b="1" dirty="0"/>
              <a:t>The field experiment </a:t>
            </a:r>
            <a:r>
              <a:rPr lang="en-US" dirty="0"/>
              <a:t>provides the strongest scientific evidence and the case study the weakest, for the purposes of evaluation. Some evaluation studies may incorporate elements of several of the designs listed above. Generally, the first two designs are hardly used in the regular conduct of evaluations, because they are expensive and difficult to handle. </a:t>
            </a:r>
            <a:endParaRPr lang="en-US" dirty="0" smtClean="0"/>
          </a:p>
          <a:p>
            <a:r>
              <a:rPr lang="en-US" dirty="0"/>
              <a:t>"</a:t>
            </a:r>
            <a:r>
              <a:rPr lang="en-US" b="1" dirty="0"/>
              <a:t>Before-after" study</a:t>
            </a:r>
            <a:r>
              <a:rPr lang="en-US" dirty="0"/>
              <a:t>, In this type of study, observations are made before and after participation in an extension programme. The changes in the status of participants can be attributed to the programme after other competitive explanations (for example, unusual weather affecting crop yields other programmes) have been logically ruled out.</a:t>
            </a:r>
          </a:p>
          <a:p>
            <a:endParaRPr lang="en-US" dirty="0"/>
          </a:p>
        </p:txBody>
      </p:sp>
    </p:spTree>
    <p:extLst>
      <p:ext uri="{BB962C8B-B14F-4D97-AF65-F5344CB8AC3E}">
        <p14:creationId xmlns:p14="http://schemas.microsoft.com/office/powerpoint/2010/main" val="3654560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7128" y="991673"/>
            <a:ext cx="9212726" cy="5166574"/>
          </a:xfrm>
        </p:spPr>
        <p:txBody>
          <a:bodyPr>
            <a:normAutofit/>
          </a:bodyPr>
          <a:lstStyle/>
          <a:p>
            <a:r>
              <a:rPr lang="en-US" b="1" dirty="0" smtClean="0"/>
              <a:t>The </a:t>
            </a:r>
            <a:r>
              <a:rPr lang="en-US" b="1" dirty="0"/>
              <a:t>survey. </a:t>
            </a:r>
            <a:r>
              <a:rPr lang="en-US" dirty="0"/>
              <a:t>This design is perhaps the one most often used in conducting extension evaluations. It does not require observations before a programme is implemented, and is generally easier to carry out and is less Expensive than the "before-after" </a:t>
            </a:r>
            <a:r>
              <a:rPr lang="en-US" dirty="0" smtClean="0"/>
              <a:t>design.</a:t>
            </a:r>
            <a:r>
              <a:rPr lang="en-US" dirty="0"/>
              <a:t/>
            </a:r>
            <a:br>
              <a:rPr lang="en-US" dirty="0"/>
            </a:br>
            <a:r>
              <a:rPr lang="en-US" dirty="0"/>
              <a:t/>
            </a:r>
            <a:br>
              <a:rPr lang="en-US" dirty="0"/>
            </a:br>
            <a:r>
              <a:rPr lang="en-US" dirty="0"/>
              <a:t>Surveys can also seek information on the status of participants prior to their participation in a </a:t>
            </a:r>
            <a:r>
              <a:rPr lang="en-US" dirty="0" smtClean="0"/>
              <a:t>programme. The </a:t>
            </a:r>
            <a:r>
              <a:rPr lang="en-US" dirty="0"/>
              <a:t>survey design usually requires use of questionnaires sent through the mail, or administered through personal interviews. Sampling techniques are generally used to select the target population.</a:t>
            </a:r>
            <a:br>
              <a:rPr lang="en-US" dirty="0"/>
            </a:br>
            <a:r>
              <a:rPr lang="en-US" dirty="0"/>
              <a:t/>
            </a:r>
            <a:br>
              <a:rPr lang="en-US" dirty="0"/>
            </a:br>
            <a:endParaRPr lang="en-US" dirty="0"/>
          </a:p>
        </p:txBody>
      </p:sp>
    </p:spTree>
    <p:extLst>
      <p:ext uri="{BB962C8B-B14F-4D97-AF65-F5344CB8AC3E}">
        <p14:creationId xmlns:p14="http://schemas.microsoft.com/office/powerpoint/2010/main" val="3961246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811213" y="889000"/>
            <a:ext cx="9239250" cy="5359400"/>
          </a:xfrm>
        </p:spPr>
        <p:txBody>
          <a:bodyPr/>
          <a:lstStyle/>
          <a:p>
            <a:r>
              <a:rPr lang="en-US" b="1" dirty="0"/>
              <a:t>The case </a:t>
            </a:r>
            <a:r>
              <a:rPr lang="en-US" b="1" dirty="0" smtClean="0"/>
              <a:t>study: </a:t>
            </a:r>
            <a:r>
              <a:rPr lang="en-US" dirty="0"/>
              <a:t>According to Bennett (1977. p.20), "Case studies observe intensively one or only a few selected individuals, groups.</a:t>
            </a:r>
            <a:br>
              <a:rPr lang="en-US" dirty="0"/>
            </a:br>
            <a:r>
              <a:rPr lang="en-US" dirty="0" smtClean="0"/>
              <a:t>or </a:t>
            </a:r>
            <a:r>
              <a:rPr lang="en-US" dirty="0"/>
              <a:t>communities. Observation may involve examination of existing records, interviewing, or participant observation". Although the evidence provided by this design is not as strong as those from other designs, case studies can reveal information about a programme which is not accessible by other means. It is usually most effectively used as a supplement to other evaluation designs.</a:t>
            </a:r>
          </a:p>
        </p:txBody>
      </p:sp>
    </p:spTree>
    <p:extLst>
      <p:ext uri="{BB962C8B-B14F-4D97-AF65-F5344CB8AC3E}">
        <p14:creationId xmlns:p14="http://schemas.microsoft.com/office/powerpoint/2010/main" val="1489292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 the </a:t>
            </a:r>
            <a:r>
              <a:rPr lang="en-US" dirty="0" smtClean="0"/>
              <a:t>Evaluation</a:t>
            </a:r>
            <a:endParaRPr lang="en-US" dirty="0"/>
          </a:p>
        </p:txBody>
      </p:sp>
      <p:sp>
        <p:nvSpPr>
          <p:cNvPr id="3" name="Content Placeholder 2"/>
          <p:cNvSpPr>
            <a:spLocks noGrp="1"/>
          </p:cNvSpPr>
          <p:nvPr>
            <p:ph idx="1"/>
          </p:nvPr>
        </p:nvSpPr>
        <p:spPr/>
        <p:txBody>
          <a:bodyPr/>
          <a:lstStyle/>
          <a:p>
            <a:r>
              <a:rPr lang="en-US" b="1" dirty="0" smtClean="0"/>
              <a:t>Analyze </a:t>
            </a:r>
            <a:r>
              <a:rPr lang="en-US" b="1" dirty="0"/>
              <a:t>the </a:t>
            </a:r>
            <a:r>
              <a:rPr lang="en-US" b="1" dirty="0" smtClean="0"/>
              <a:t>Data:  </a:t>
            </a:r>
            <a:r>
              <a:rPr lang="en-US" dirty="0" smtClean="0"/>
              <a:t>Different </a:t>
            </a:r>
            <a:r>
              <a:rPr lang="en-US" dirty="0"/>
              <a:t>types of data analysis techniques can be used. It may be presented through the method of question-answer or can be provided in a report </a:t>
            </a:r>
            <a:r>
              <a:rPr lang="en-US" dirty="0" smtClean="0"/>
              <a:t>form. Good </a:t>
            </a:r>
            <a:r>
              <a:rPr lang="en-US" dirty="0"/>
              <a:t>data analysis relies on emphasis on those aspects that are related to the particular issues addressed by the </a:t>
            </a:r>
            <a:r>
              <a:rPr lang="en-US" dirty="0" smtClean="0"/>
              <a:t>evaluation!</a:t>
            </a:r>
          </a:p>
          <a:p>
            <a:r>
              <a:rPr lang="en-US" b="1" dirty="0" smtClean="0"/>
              <a:t>Report </a:t>
            </a:r>
            <a:r>
              <a:rPr lang="en-US" b="1" dirty="0"/>
              <a:t>the </a:t>
            </a:r>
            <a:r>
              <a:rPr lang="en-US" b="1" dirty="0" smtClean="0"/>
              <a:t>Findings: </a:t>
            </a:r>
            <a:r>
              <a:rPr lang="en-US" dirty="0"/>
              <a:t>The findings of evaluation should be reported at the completion to the audience being </a:t>
            </a:r>
            <a:r>
              <a:rPr lang="en-US" dirty="0" smtClean="0"/>
              <a:t>addressed.</a:t>
            </a:r>
          </a:p>
          <a:p>
            <a:r>
              <a:rPr lang="en-US" b="1" dirty="0" smtClean="0"/>
              <a:t>Application </a:t>
            </a:r>
            <a:r>
              <a:rPr lang="en-US" b="1" dirty="0"/>
              <a:t>of the </a:t>
            </a:r>
            <a:r>
              <a:rPr lang="en-US" b="1" dirty="0" smtClean="0"/>
              <a:t>Findings: </a:t>
            </a:r>
            <a:r>
              <a:rPr lang="en-US" dirty="0"/>
              <a:t>Evaluation would not end until the findings are properly reported and implemented in the on-going project for improvement or in the planning of future project</a:t>
            </a:r>
          </a:p>
        </p:txBody>
      </p:sp>
    </p:spTree>
    <p:extLst>
      <p:ext uri="{BB962C8B-B14F-4D97-AF65-F5344CB8AC3E}">
        <p14:creationId xmlns:p14="http://schemas.microsoft.com/office/powerpoint/2010/main" val="3890053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3" name="Content Placeholder 2"/>
          <p:cNvSpPr>
            <a:spLocks noGrp="1"/>
          </p:cNvSpPr>
          <p:nvPr>
            <p:ph idx="1"/>
          </p:nvPr>
        </p:nvSpPr>
        <p:spPr/>
        <p:txBody>
          <a:bodyPr/>
          <a:lstStyle/>
          <a:p>
            <a:r>
              <a:rPr lang="en-US" dirty="0"/>
              <a:t>Evaluation is the process directed to formulate </a:t>
            </a:r>
            <a:r>
              <a:rPr lang="en-US" dirty="0" smtClean="0"/>
              <a:t>judgment </a:t>
            </a:r>
            <a:r>
              <a:rPr lang="en-US" dirty="0"/>
              <a:t>about the overall operation of a project. Evaluation process involves gathering of data on whether the components of a system are functioning according to the desired g</a:t>
            </a:r>
            <a:r>
              <a:rPr lang="en-US" dirty="0" smtClean="0"/>
              <a:t>oals </a:t>
            </a:r>
            <a:r>
              <a:rPr lang="en-US" dirty="0"/>
              <a:t>Evaluation some times refers to "Quality control mechanism </a:t>
            </a:r>
            <a:r>
              <a:rPr lang="en-US" dirty="0" smtClean="0"/>
              <a:t> ensure </a:t>
            </a:r>
            <a:r>
              <a:rPr lang="en-US" dirty="0"/>
              <a:t>the standards of quality in relation to intended goals, the scope. structure the plan and results of the operation a</a:t>
            </a:r>
            <a:r>
              <a:rPr lang="en-US" dirty="0" smtClean="0"/>
              <a:t>re </a:t>
            </a:r>
            <a:r>
              <a:rPr lang="en-US" dirty="0"/>
              <a:t>achieved on the right </a:t>
            </a:r>
            <a:r>
              <a:rPr lang="en-US" dirty="0" smtClean="0"/>
              <a:t>directions. </a:t>
            </a:r>
          </a:p>
          <a:p>
            <a:r>
              <a:rPr lang="en-US" dirty="0"/>
              <a:t>Evaluation in Development Support Communication is a continuous and systematic process of assessing the value or potentials of the developmental project The process of evaluation in DSC includes developing criteria (to judge value of the programme from audience point of view), collection of data relating to the criteria and the provision of information given to the concerned publics</a:t>
            </a:r>
          </a:p>
        </p:txBody>
      </p:sp>
    </p:spTree>
    <p:extLst>
      <p:ext uri="{BB962C8B-B14F-4D97-AF65-F5344CB8AC3E}">
        <p14:creationId xmlns:p14="http://schemas.microsoft.com/office/powerpoint/2010/main" val="3232623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Element of evaluation </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Evaluation is usually prompted by the need to make a decision about the direction of </a:t>
            </a:r>
            <a:r>
              <a:rPr lang="en-US" dirty="0" smtClean="0"/>
              <a:t>activity.</a:t>
            </a:r>
          </a:p>
          <a:p>
            <a:pPr marL="457200" indent="-457200">
              <a:buFont typeface="+mj-lt"/>
              <a:buAutoNum type="arabicPeriod"/>
            </a:pPr>
            <a:r>
              <a:rPr lang="en-US" dirty="0" smtClean="0"/>
              <a:t>Evaluation </a:t>
            </a:r>
            <a:r>
              <a:rPr lang="en-US" dirty="0"/>
              <a:t>is always based on certain criteria: For example, what is the criterion that constitutes an entertaining radio programme for </a:t>
            </a:r>
            <a:r>
              <a:rPr lang="en-US" dirty="0" smtClean="0"/>
              <a:t>us</a:t>
            </a:r>
          </a:p>
          <a:p>
            <a:pPr marL="457200" indent="-457200">
              <a:buFont typeface="+mj-lt"/>
              <a:buAutoNum type="arabicPeriod"/>
            </a:pPr>
            <a:r>
              <a:rPr lang="en-US" dirty="0" smtClean="0"/>
              <a:t>Evaluation </a:t>
            </a:r>
            <a:r>
              <a:rPr lang="en-US" dirty="0"/>
              <a:t>is made on observations or collection of evidence relating to the </a:t>
            </a:r>
            <a:r>
              <a:rPr lang="en-US" dirty="0" smtClean="0"/>
              <a:t>criteria.</a:t>
            </a:r>
          </a:p>
          <a:p>
            <a:pPr marL="457200" indent="-457200">
              <a:buFont typeface="+mj-lt"/>
              <a:buAutoNum type="arabicPeriod"/>
            </a:pPr>
            <a:r>
              <a:rPr lang="en-US" dirty="0" smtClean="0"/>
              <a:t>Evaluation </a:t>
            </a:r>
            <a:r>
              <a:rPr lang="en-US" dirty="0"/>
              <a:t>involves </a:t>
            </a:r>
            <a:r>
              <a:rPr lang="en-US" dirty="0" smtClean="0"/>
              <a:t>judgment </a:t>
            </a:r>
            <a:r>
              <a:rPr lang="en-US" dirty="0"/>
              <a:t>relating to the value or potential of value of the activity</a:t>
            </a:r>
          </a:p>
        </p:txBody>
      </p:sp>
    </p:spTree>
    <p:extLst>
      <p:ext uri="{BB962C8B-B14F-4D97-AF65-F5344CB8AC3E}">
        <p14:creationId xmlns:p14="http://schemas.microsoft.com/office/powerpoint/2010/main" val="274340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FOR EVALUATION :</a:t>
            </a:r>
          </a:p>
        </p:txBody>
      </p:sp>
      <p:sp>
        <p:nvSpPr>
          <p:cNvPr id="3" name="Content Placeholder 2"/>
          <p:cNvSpPr>
            <a:spLocks noGrp="1"/>
          </p:cNvSpPr>
          <p:nvPr>
            <p:ph idx="1"/>
          </p:nvPr>
        </p:nvSpPr>
        <p:spPr/>
        <p:txBody>
          <a:bodyPr/>
          <a:lstStyle/>
          <a:p>
            <a:r>
              <a:rPr lang="en-US" dirty="0"/>
              <a:t>Evaluation can serve important public relations functions. The information obtained from evaluation can be presented to other DSC practitioners and organizations who are concerned about the effectiveness of the </a:t>
            </a:r>
            <a:r>
              <a:rPr lang="en-US" dirty="0" smtClean="0"/>
              <a:t>programme.</a:t>
            </a:r>
          </a:p>
          <a:p>
            <a:r>
              <a:rPr lang="en-US" dirty="0" smtClean="0"/>
              <a:t> Evaluation </a:t>
            </a:r>
            <a:r>
              <a:rPr lang="en-US" dirty="0"/>
              <a:t>provides feedback information to the people involved in the </a:t>
            </a:r>
            <a:r>
              <a:rPr lang="en-US" dirty="0" smtClean="0"/>
              <a:t>programme. Usually </a:t>
            </a:r>
            <a:r>
              <a:rPr lang="en-US" dirty="0"/>
              <a:t>good feedback boosts up the morale of the staff.</a:t>
            </a:r>
          </a:p>
        </p:txBody>
      </p:sp>
    </p:spTree>
    <p:extLst>
      <p:ext uri="{BB962C8B-B14F-4D97-AF65-F5344CB8AC3E}">
        <p14:creationId xmlns:p14="http://schemas.microsoft.com/office/powerpoint/2010/main" val="1888104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YPES </a:t>
            </a:r>
            <a:r>
              <a:rPr lang="en-US" dirty="0"/>
              <a:t>OF EVALUATION</a:t>
            </a:r>
          </a:p>
        </p:txBody>
      </p:sp>
      <p:sp>
        <p:nvSpPr>
          <p:cNvPr id="3" name="Content Placeholder 2"/>
          <p:cNvSpPr>
            <a:spLocks noGrp="1"/>
          </p:cNvSpPr>
          <p:nvPr>
            <p:ph idx="1"/>
          </p:nvPr>
        </p:nvSpPr>
        <p:spPr/>
        <p:txBody>
          <a:bodyPr/>
          <a:lstStyle/>
          <a:p>
            <a:pPr marL="0" indent="0">
              <a:buNone/>
            </a:pPr>
            <a:r>
              <a:rPr lang="en-US" dirty="0"/>
              <a:t>There are basically two types of evaluations. These </a:t>
            </a:r>
            <a:r>
              <a:rPr lang="en-US" dirty="0" smtClean="0"/>
              <a:t>are:</a:t>
            </a:r>
          </a:p>
          <a:p>
            <a:r>
              <a:rPr lang="en-US" b="1" dirty="0"/>
              <a:t>Informal </a:t>
            </a:r>
            <a:r>
              <a:rPr lang="en-US" b="1" dirty="0" smtClean="0"/>
              <a:t>Evaluation</a:t>
            </a:r>
          </a:p>
          <a:p>
            <a:pPr marL="0" indent="0">
              <a:buNone/>
            </a:pPr>
            <a:r>
              <a:rPr lang="en-US" dirty="0"/>
              <a:t>It is the one we always make without involving the rules of evaluation It is unsystematic and evidences used in making </a:t>
            </a:r>
            <a:r>
              <a:rPr lang="en-US" dirty="0" smtClean="0"/>
              <a:t>judgments </a:t>
            </a:r>
            <a:r>
              <a:rPr lang="en-US" dirty="0"/>
              <a:t>are implicit. Usually this type of valuation is considered biased and </a:t>
            </a:r>
            <a:r>
              <a:rPr lang="en-US" dirty="0" smtClean="0"/>
              <a:t>misleading</a:t>
            </a:r>
            <a:r>
              <a:rPr lang="en-US" dirty="0" smtClean="0"/>
              <a:t>.</a:t>
            </a:r>
          </a:p>
          <a:p>
            <a:pPr marL="0" indent="0">
              <a:buNone/>
            </a:pPr>
            <a:endParaRPr lang="en-GB" dirty="0"/>
          </a:p>
          <a:p>
            <a:r>
              <a:rPr lang="en-US" b="1" dirty="0"/>
              <a:t>Formal Evaluation </a:t>
            </a:r>
          </a:p>
          <a:p>
            <a:pPr marL="0" indent="0">
              <a:buNone/>
            </a:pPr>
            <a:r>
              <a:rPr lang="en-US" dirty="0"/>
              <a:t>It is made strictly on the set rules and regulations. Since it is more systematic, it could serve better in making useful decisions about the programme Evaluation in DSC should always be formal. Formal evaluation has further two kinds.</a:t>
            </a:r>
            <a:endParaRPr lang="en-US" dirty="0" smtClean="0"/>
          </a:p>
        </p:txBody>
      </p:sp>
    </p:spTree>
    <p:extLst>
      <p:ext uri="{BB962C8B-B14F-4D97-AF65-F5344CB8AC3E}">
        <p14:creationId xmlns:p14="http://schemas.microsoft.com/office/powerpoint/2010/main" val="845976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782638" y="901700"/>
            <a:ext cx="9267825" cy="5346700"/>
          </a:xfrm>
        </p:spPr>
        <p:txBody>
          <a:bodyPr>
            <a:normAutofit fontScale="85000" lnSpcReduction="10000"/>
          </a:bodyPr>
          <a:lstStyle/>
          <a:p>
            <a:r>
              <a:rPr lang="en-US" dirty="0" smtClean="0"/>
              <a:t>Taylor </a:t>
            </a:r>
            <a:r>
              <a:rPr lang="en-US" dirty="0"/>
              <a:t>(1976. p.355) provided the following definitions of these two kinds of </a:t>
            </a:r>
            <a:r>
              <a:rPr lang="en-US" dirty="0" smtClean="0"/>
              <a:t>evaluations:</a:t>
            </a:r>
            <a:r>
              <a:rPr lang="en-US" dirty="0"/>
              <a:t/>
            </a:r>
            <a:br>
              <a:rPr lang="en-US" dirty="0"/>
            </a:br>
            <a:r>
              <a:rPr lang="en-US" dirty="0"/>
              <a:t/>
            </a:r>
            <a:br>
              <a:rPr lang="en-US" dirty="0"/>
            </a:br>
            <a:endParaRPr lang="en-US" dirty="0" smtClean="0"/>
          </a:p>
          <a:p>
            <a:pPr>
              <a:buFont typeface="Wingdings" panose="05000000000000000000" pitchFamily="2" charset="2"/>
              <a:buChar char="§"/>
            </a:pPr>
            <a:r>
              <a:rPr lang="en-US" b="1" dirty="0"/>
              <a:t>F</a:t>
            </a:r>
            <a:r>
              <a:rPr lang="en-US" b="1" dirty="0" smtClean="0"/>
              <a:t>ormative Evaluation</a:t>
            </a:r>
          </a:p>
          <a:p>
            <a:pPr marL="0" indent="0">
              <a:buNone/>
            </a:pPr>
            <a:r>
              <a:rPr lang="en-US" dirty="0"/>
              <a:t>Formative evaluation attempts to identify and remedy shortcomings during the developmental state of a </a:t>
            </a:r>
            <a:r>
              <a:rPr lang="en-US" dirty="0" smtClean="0"/>
              <a:t>programme. </a:t>
            </a:r>
            <a:r>
              <a:rPr lang="en-US" dirty="0"/>
              <a:t>Nowadays, more and more attention is being paid to formative evaluations that are conducted before programme compilation, more particularly, during programme implementation. Such evaluations provide early feedback on programme weaknesses, which can then be used to modify or adjust the remaining stages of a programme.</a:t>
            </a:r>
            <a:br>
              <a:rPr lang="en-US" dirty="0"/>
            </a:br>
            <a:endParaRPr lang="en-US" dirty="0"/>
          </a:p>
          <a:p>
            <a:pPr>
              <a:buFont typeface="Wingdings" panose="05000000000000000000" pitchFamily="2" charset="2"/>
              <a:buChar char="§"/>
            </a:pPr>
            <a:r>
              <a:rPr lang="en-US" dirty="0" smtClean="0"/>
              <a:t> </a:t>
            </a:r>
            <a:r>
              <a:rPr lang="en-US" b="1" dirty="0"/>
              <a:t>S</a:t>
            </a:r>
            <a:r>
              <a:rPr lang="en-US" b="1" dirty="0" smtClean="0"/>
              <a:t>ummative Evaluation.</a:t>
            </a:r>
          </a:p>
          <a:p>
            <a:pPr marL="0" indent="0">
              <a:buNone/>
            </a:pPr>
            <a:r>
              <a:rPr lang="en-US" dirty="0" smtClean="0"/>
              <a:t> </a:t>
            </a:r>
            <a:r>
              <a:rPr lang="en-US" dirty="0"/>
              <a:t>Summative evaluation assesses the worth of the final version when it is offered as an alternative to other </a:t>
            </a:r>
            <a:r>
              <a:rPr lang="en-US" dirty="0" smtClean="0"/>
              <a:t>programmes. In </a:t>
            </a:r>
            <a:r>
              <a:rPr lang="en-US" dirty="0"/>
              <a:t>the past, the emphasis has bee on </a:t>
            </a:r>
            <a:r>
              <a:rPr lang="en-US" dirty="0" smtClean="0"/>
              <a:t>summative evaluation that </a:t>
            </a:r>
            <a:r>
              <a:rPr lang="en-US" dirty="0"/>
              <a:t>were conducted after the completion of the programme to assess its accomplishments and whether intended objectives were achieved.</a:t>
            </a:r>
            <a:br>
              <a:rPr lang="en-US" dirty="0"/>
            </a:br>
            <a:r>
              <a:rPr lang="en-US" dirty="0"/>
              <a:t/>
            </a:r>
            <a:br>
              <a:rPr lang="en-US" dirty="0"/>
            </a:br>
            <a:endParaRPr lang="en-US" dirty="0"/>
          </a:p>
        </p:txBody>
      </p:sp>
    </p:spTree>
    <p:extLst>
      <p:ext uri="{BB962C8B-B14F-4D97-AF65-F5344CB8AC3E}">
        <p14:creationId xmlns:p14="http://schemas.microsoft.com/office/powerpoint/2010/main" val="1014448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AND EVALUATION</a:t>
            </a:r>
          </a:p>
        </p:txBody>
      </p:sp>
      <p:sp>
        <p:nvSpPr>
          <p:cNvPr id="3" name="Content Placeholder 2"/>
          <p:cNvSpPr>
            <a:spLocks noGrp="1"/>
          </p:cNvSpPr>
          <p:nvPr>
            <p:ph idx="1"/>
          </p:nvPr>
        </p:nvSpPr>
        <p:spPr>
          <a:xfrm>
            <a:off x="528034" y="1853248"/>
            <a:ext cx="10367493" cy="4395151"/>
          </a:xfrm>
        </p:spPr>
        <p:txBody>
          <a:bodyPr/>
          <a:lstStyle/>
          <a:p>
            <a:r>
              <a:rPr lang="en-US" dirty="0" smtClean="0"/>
              <a:t>Conceptually</a:t>
            </a:r>
            <a:r>
              <a:rPr lang="en-US" dirty="0"/>
              <a:t>, monitoring and evaluation correspond in many respects to formative and summative evaluation. However, in DSC the former has been most extensively used in conjunction with a specific monitoring system developed for the Training and Visit System (</a:t>
            </a:r>
            <a:r>
              <a:rPr lang="en-US" dirty="0" err="1"/>
              <a:t>Bernor</a:t>
            </a:r>
            <a:r>
              <a:rPr lang="en-US" dirty="0"/>
              <a:t> and Harrison, 1977</a:t>
            </a:r>
            <a:r>
              <a:rPr lang="en-US" dirty="0" smtClean="0"/>
              <a:t>).</a:t>
            </a:r>
          </a:p>
          <a:p>
            <a:r>
              <a:rPr lang="en-US" dirty="0" smtClean="0"/>
              <a:t> </a:t>
            </a:r>
            <a:r>
              <a:rPr lang="en-US" dirty="0"/>
              <a:t>According to </a:t>
            </a:r>
            <a:r>
              <a:rPr lang="en-US" dirty="0" err="1"/>
              <a:t>Cernea</a:t>
            </a:r>
            <a:r>
              <a:rPr lang="en-US" dirty="0"/>
              <a:t> and </a:t>
            </a:r>
            <a:r>
              <a:rPr lang="en-US" dirty="0" err="1"/>
              <a:t>Tepping</a:t>
            </a:r>
            <a:r>
              <a:rPr lang="en-US" dirty="0"/>
              <a:t> (</a:t>
            </a:r>
            <a:r>
              <a:rPr lang="en-US" dirty="0" smtClean="0"/>
              <a:t>1977) </a:t>
            </a:r>
            <a:r>
              <a:rPr lang="en-US" dirty="0"/>
              <a:t>the system designed as a management tool to ensure the organization is operating efficiently, to enable management to take corrective action when necessary and to provide policy makers with appropriate information".</a:t>
            </a:r>
          </a:p>
        </p:txBody>
      </p:sp>
    </p:spTree>
    <p:extLst>
      <p:ext uri="{BB962C8B-B14F-4D97-AF65-F5344CB8AC3E}">
        <p14:creationId xmlns:p14="http://schemas.microsoft.com/office/powerpoint/2010/main" val="1472038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914" y="901522"/>
            <a:ext cx="9508940" cy="5346878"/>
          </a:xfrm>
        </p:spPr>
        <p:txBody>
          <a:bodyPr>
            <a:normAutofit/>
          </a:bodyPr>
          <a:lstStyle/>
          <a:p>
            <a:r>
              <a:rPr lang="en-US" b="1" dirty="0" err="1"/>
              <a:t>Cernea</a:t>
            </a:r>
            <a:r>
              <a:rPr lang="en-US" b="1" dirty="0"/>
              <a:t> and </a:t>
            </a:r>
            <a:r>
              <a:rPr lang="en-US" b="1" dirty="0" err="1" smtClean="0"/>
              <a:t>Tepping</a:t>
            </a:r>
            <a:r>
              <a:rPr lang="en-US" b="1" dirty="0" smtClean="0"/>
              <a:t> </a:t>
            </a:r>
            <a:r>
              <a:rPr lang="en-US" b="1" dirty="0"/>
              <a:t>defined monitoring as follows (</a:t>
            </a:r>
            <a:r>
              <a:rPr lang="en-US" b="1" dirty="0" smtClean="0"/>
              <a:t>1977):</a:t>
            </a:r>
            <a:r>
              <a:rPr lang="en-US" b="1" dirty="0"/>
              <a:t/>
            </a:r>
            <a:br>
              <a:rPr lang="en-US" b="1" dirty="0"/>
            </a:br>
            <a:r>
              <a:rPr lang="en-US" b="1" dirty="0"/>
              <a:t/>
            </a:r>
            <a:br>
              <a:rPr lang="en-US" b="1" dirty="0"/>
            </a:br>
            <a:r>
              <a:rPr lang="en-US" dirty="0"/>
              <a:t>"It is the gathering of information on utilization of project inputs, on unfolding of project activities, on timely generation of project outputs, and on circumstances that are critical to the effective implementation of the project."</a:t>
            </a:r>
            <a:br>
              <a:rPr lang="en-US" dirty="0"/>
            </a:br>
            <a:r>
              <a:rPr lang="en-US" dirty="0"/>
              <a:t/>
            </a:r>
            <a:br>
              <a:rPr lang="en-US" dirty="0"/>
            </a:br>
            <a:r>
              <a:rPr lang="en-US" dirty="0"/>
              <a:t>Indicators used for monitoring are the number of contact farmers reached by the village change agent, the number of visits made by the change agent and so on</a:t>
            </a:r>
            <a:r>
              <a:rPr lang="en-US" dirty="0" smtClean="0"/>
              <a:t>.</a:t>
            </a:r>
          </a:p>
          <a:p>
            <a:endParaRPr lang="en-US" dirty="0" smtClean="0"/>
          </a:p>
          <a:p>
            <a:endParaRPr lang="en-US" dirty="0"/>
          </a:p>
        </p:txBody>
      </p:sp>
    </p:spTree>
    <p:extLst>
      <p:ext uri="{BB962C8B-B14F-4D97-AF65-F5344CB8AC3E}">
        <p14:creationId xmlns:p14="http://schemas.microsoft.com/office/powerpoint/2010/main" val="3562171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9854" y="850006"/>
            <a:ext cx="9289999" cy="5398393"/>
          </a:xfrm>
        </p:spPr>
        <p:txBody>
          <a:bodyPr>
            <a:normAutofit/>
          </a:bodyPr>
          <a:lstStyle/>
          <a:p>
            <a:r>
              <a:rPr lang="en-US" dirty="0"/>
              <a:t>With reference to evaluation, </a:t>
            </a:r>
            <a:r>
              <a:rPr lang="en-US" dirty="0" err="1"/>
              <a:t>Cernea</a:t>
            </a:r>
            <a:r>
              <a:rPr lang="en-US" dirty="0"/>
              <a:t> and </a:t>
            </a:r>
            <a:r>
              <a:rPr lang="en-US" dirty="0" err="1"/>
              <a:t>Tepping</a:t>
            </a:r>
            <a:r>
              <a:rPr lang="en-US" dirty="0"/>
              <a:t> distinguish between ongoing evaluation and ex-post evaluation as follows:</a:t>
            </a:r>
            <a:br>
              <a:rPr lang="en-US" dirty="0"/>
            </a:br>
            <a:r>
              <a:rPr lang="en-US" dirty="0"/>
              <a:t/>
            </a:r>
            <a:br>
              <a:rPr lang="en-US" dirty="0"/>
            </a:br>
            <a:r>
              <a:rPr lang="en-US" dirty="0"/>
              <a:t>On-going evaluation is an action-oriented analysis of project effects and impacts, compared to anticipations', to be carried out during implementation.</a:t>
            </a:r>
            <a:br>
              <a:rPr lang="en-US" dirty="0"/>
            </a:br>
            <a:endParaRPr lang="en-US" dirty="0" smtClean="0"/>
          </a:p>
          <a:p>
            <a:r>
              <a:rPr lang="en-US" dirty="0" smtClean="0"/>
              <a:t>Ex-post</a:t>
            </a:r>
            <a:r>
              <a:rPr lang="en-US" dirty="0" smtClean="0"/>
              <a:t> </a:t>
            </a:r>
            <a:r>
              <a:rPr lang="en-US" dirty="0" smtClean="0"/>
              <a:t>evaluation </a:t>
            </a:r>
            <a:r>
              <a:rPr lang="en-US" dirty="0"/>
              <a:t>would resume this effort several years after completion if the investment, to review comprehensively the experience and impact of a project as a basis for future policy formulation and project design.</a:t>
            </a:r>
            <a:br>
              <a:rPr lang="en-US" dirty="0"/>
            </a:br>
            <a:r>
              <a:rPr lang="en-US" dirty="0"/>
              <a:t/>
            </a:r>
            <a:br>
              <a:rPr lang="en-US" dirty="0"/>
            </a:br>
            <a:r>
              <a:rPr lang="en-US" dirty="0"/>
              <a:t>Indicators used for evaluations include fields of major crops and changes in cropping intensity and patterns.</a:t>
            </a:r>
            <a:br>
              <a:rPr lang="en-US" dirty="0"/>
            </a:br>
            <a:endParaRPr lang="en-US" dirty="0"/>
          </a:p>
          <a:p>
            <a:endParaRPr lang="en-US" dirty="0"/>
          </a:p>
        </p:txBody>
      </p:sp>
    </p:spTree>
    <p:extLst>
      <p:ext uri="{BB962C8B-B14F-4D97-AF65-F5344CB8AC3E}">
        <p14:creationId xmlns:p14="http://schemas.microsoft.com/office/powerpoint/2010/main" val="23078865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130</TotalTime>
  <Words>1036</Words>
  <Application>Microsoft Office PowerPoint</Application>
  <PresentationFormat>Widescreen</PresentationFormat>
  <Paragraphs>72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Century Gothic</vt:lpstr>
      <vt:lpstr>Wingdings</vt:lpstr>
      <vt:lpstr>Wingdings 3</vt:lpstr>
      <vt:lpstr>Ion</vt:lpstr>
      <vt:lpstr>Evaluation of DSC campaign </vt:lpstr>
      <vt:lpstr>EVALUATION</vt:lpstr>
      <vt:lpstr>Element of evaluation </vt:lpstr>
      <vt:lpstr>REASONS FOR EVALUATION :</vt:lpstr>
      <vt:lpstr>TYPES OF EVALUATION</vt:lpstr>
      <vt:lpstr>PowerPoint Presentation</vt:lpstr>
      <vt:lpstr>MONITORING AND EVALUATION</vt:lpstr>
      <vt:lpstr>PowerPoint Presentation</vt:lpstr>
      <vt:lpstr>PowerPoint Presentation</vt:lpstr>
      <vt:lpstr>STEPS IN EVALUATION :</vt:lpstr>
      <vt:lpstr>PowerPoint Presentation</vt:lpstr>
      <vt:lpstr>PowerPoint Presentation</vt:lpstr>
      <vt:lpstr>HIERARCHY OF EVIDENCE FOR PROGRAMME EVALUATION</vt:lpstr>
      <vt:lpstr>PowerPoint Presentation</vt:lpstr>
      <vt:lpstr>Design for the evaluation studies </vt:lpstr>
      <vt:lpstr>PowerPoint Presentation</vt:lpstr>
      <vt:lpstr>PowerPoint Presentation</vt:lpstr>
      <vt:lpstr>PowerPoint Presentation</vt:lpstr>
      <vt:lpstr>Conduct the Evaluation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DSC campaign</dc:title>
  <dc:creator>Zeeshan Akbar</dc:creator>
  <cp:lastModifiedBy>Zeeshan Akbar</cp:lastModifiedBy>
  <cp:revision>16</cp:revision>
  <dcterms:created xsi:type="dcterms:W3CDTF">2020-05-17T10:41:30Z</dcterms:created>
  <dcterms:modified xsi:type="dcterms:W3CDTF">2020-06-01T02:37:05Z</dcterms:modified>
</cp:coreProperties>
</file>