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4"/>
  </p:notesMasterIdLst>
  <p:sldIdLst>
    <p:sldId id="257" r:id="rId2"/>
    <p:sldId id="336" r:id="rId3"/>
    <p:sldId id="368" r:id="rId4"/>
    <p:sldId id="311" r:id="rId5"/>
    <p:sldId id="312" r:id="rId6"/>
    <p:sldId id="337" r:id="rId7"/>
    <p:sldId id="355" r:id="rId8"/>
    <p:sldId id="356" r:id="rId9"/>
    <p:sldId id="360" r:id="rId10"/>
    <p:sldId id="361" r:id="rId11"/>
    <p:sldId id="362" r:id="rId12"/>
    <p:sldId id="363" r:id="rId13"/>
    <p:sldId id="364" r:id="rId14"/>
    <p:sldId id="357" r:id="rId15"/>
    <p:sldId id="359" r:id="rId16"/>
    <p:sldId id="358" r:id="rId17"/>
    <p:sldId id="365" r:id="rId18"/>
    <p:sldId id="366" r:id="rId19"/>
    <p:sldId id="367" r:id="rId20"/>
    <p:sldId id="338" r:id="rId21"/>
    <p:sldId id="339" r:id="rId22"/>
    <p:sldId id="340"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r Shoukat" initials="D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3333FF"/>
    <a:srgbClr val="3366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494" autoAdjust="0"/>
  </p:normalViewPr>
  <p:slideViewPr>
    <p:cSldViewPr snapToGrid="0" snapToObjects="1">
      <p:cViewPr varScale="1">
        <p:scale>
          <a:sx n="81" d="100"/>
          <a:sy n="81" d="100"/>
        </p:scale>
        <p:origin x="-264" y="-84"/>
      </p:cViewPr>
      <p:guideLst>
        <p:guide orient="horz" pos="2160"/>
        <p:guide pos="3840"/>
      </p:guideLst>
    </p:cSldViewPr>
  </p:slideViewPr>
  <p:notesTextViewPr>
    <p:cViewPr>
      <p:scale>
        <a:sx n="1" d="1"/>
        <a:sy n="1" d="1"/>
      </p:scale>
      <p:origin x="0" y="0"/>
    </p:cViewPr>
  </p:notesTextViewPr>
  <p:notesViewPr>
    <p:cSldViewPr snapToGrid="0" snapToObjects="1">
      <p:cViewPr varScale="1">
        <p:scale>
          <a:sx n="55" d="100"/>
          <a:sy n="55" d="100"/>
        </p:scale>
        <p:origin x="-2904"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5D8F08A-FD55-6B46-8729-4DC6FFAF698F}" type="datetimeFigureOut">
              <a:rPr lang="en-US" smtClean="0"/>
              <a:pPr/>
              <a:t>10/21/2020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1AD343-43CE-3144-991D-0A708E5F372A}" type="slidenum">
              <a:rPr lang="en-US" smtClean="0"/>
              <a:pPr/>
              <a:t>‹#›</a:t>
            </a:fld>
            <a:endParaRPr lang="en-US"/>
          </a:p>
        </p:txBody>
      </p:sp>
    </p:spTree>
    <p:extLst>
      <p:ext uri="{BB962C8B-B14F-4D97-AF65-F5344CB8AC3E}">
        <p14:creationId xmlns:p14="http://schemas.microsoft.com/office/powerpoint/2010/main" xmlns="" val="7651373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xfrm>
            <a:off x="685800" y="1143000"/>
            <a:ext cx="5486400" cy="3086100"/>
          </a:xfrm>
          <a:ln/>
        </p:spPr>
      </p:sp>
      <p:sp>
        <p:nvSpPr>
          <p:cNvPr id="3" name="Notes Placeholder 2"/>
          <p:cNvSpPr>
            <a:spLocks noGrp="1"/>
          </p:cNvSpPr>
          <p:nvPr>
            <p:ph type="body" idx="1"/>
          </p:nvPr>
        </p:nvSpPr>
        <p:spPr/>
        <p:txBody>
          <a:bodyPr>
            <a:normAutofit fontScale="92500" lnSpcReduction="10000"/>
          </a:bodyPr>
          <a:lstStyle/>
          <a:p>
            <a:pPr marL="239756" indent="-239756">
              <a:defRPr/>
            </a:pPr>
            <a:endParaRPr lang="en-US" dirty="0"/>
          </a:p>
          <a:p>
            <a:pPr marL="239756" indent="-239756">
              <a:defRPr/>
            </a:pPr>
            <a:endParaRPr lang="en-US" dirty="0"/>
          </a:p>
          <a:p>
            <a:pPr marL="299695" indent="-299695">
              <a:buFontTx/>
              <a:buAutoNum type="romanUcPeriod"/>
              <a:defRPr/>
            </a:pPr>
            <a:r>
              <a:rPr lang="en-US" dirty="0"/>
              <a:t>Experimental—deceleration, disability, supine, mice</a:t>
            </a:r>
          </a:p>
          <a:p>
            <a:pPr marL="299695" indent="-299695">
              <a:buFontTx/>
              <a:buAutoNum type="romanUcPeriod"/>
              <a:defRPr/>
            </a:pPr>
            <a:r>
              <a:rPr lang="en-US" dirty="0"/>
              <a:t>Theory—mites, honeybees, identity, </a:t>
            </a:r>
            <a:r>
              <a:rPr lang="en-US" dirty="0" err="1"/>
              <a:t>probit</a:t>
            </a:r>
            <a:endParaRPr lang="en-US" dirty="0"/>
          </a:p>
          <a:p>
            <a:pPr marL="299695" indent="-299695">
              <a:buFontTx/>
              <a:buAutoNum type="romanUcPeriod"/>
              <a:defRPr/>
            </a:pPr>
            <a:r>
              <a:rPr lang="en-US" dirty="0"/>
              <a:t>Lifespan—primates, etc</a:t>
            </a:r>
          </a:p>
          <a:p>
            <a:pPr marL="299695" indent="-299695">
              <a:buFontTx/>
              <a:buAutoNum type="romanUcPeriod"/>
              <a:defRPr/>
            </a:pPr>
            <a:r>
              <a:rPr lang="en-US" dirty="0"/>
              <a:t>Human—self reinforcing, wasp, NBA</a:t>
            </a:r>
          </a:p>
          <a:p>
            <a:pPr marL="299695" indent="-299695">
              <a:buFontTx/>
              <a:buAutoNum type="romanUcPeriod"/>
              <a:defRPr/>
            </a:pPr>
            <a:endParaRPr lang="en-US" dirty="0"/>
          </a:p>
          <a:p>
            <a:pPr marL="299695" indent="-299695">
              <a:buFontTx/>
              <a:buAutoNum type="romanUcPeriod"/>
              <a:defRPr/>
            </a:pPr>
            <a:endParaRPr lang="en-US" dirty="0"/>
          </a:p>
          <a:p>
            <a:pPr marL="239756" indent="-239756">
              <a:defRPr/>
            </a:pPr>
            <a:endParaRPr lang="en-US" dirty="0"/>
          </a:p>
          <a:p>
            <a:pPr marL="239756" indent="-239756">
              <a:defRPr/>
            </a:pPr>
            <a:r>
              <a:rPr lang="en-US" dirty="0"/>
              <a:t>Thank</a:t>
            </a:r>
          </a:p>
          <a:p>
            <a:pPr marL="239756" indent="-239756">
              <a:defRPr/>
            </a:pPr>
            <a:r>
              <a:rPr lang="en-US" dirty="0"/>
              <a:t>Background</a:t>
            </a:r>
          </a:p>
          <a:p>
            <a:pPr marL="239756" indent="-239756">
              <a:defRPr/>
            </a:pPr>
            <a:r>
              <a:rPr lang="en-US" dirty="0"/>
              <a:t>Invasive/Greece/Hawaii</a:t>
            </a:r>
          </a:p>
          <a:p>
            <a:pPr marL="239756" indent="-239756">
              <a:defRPr/>
            </a:pPr>
            <a:r>
              <a:rPr lang="en-US" dirty="0"/>
              <a:t>CDFA Medfly panel</a:t>
            </a:r>
          </a:p>
          <a:p>
            <a:pPr marL="239756" indent="-239756">
              <a:defRPr/>
            </a:pPr>
            <a:r>
              <a:rPr lang="en-US" dirty="0"/>
              <a:t>Aging research</a:t>
            </a:r>
          </a:p>
          <a:p>
            <a:pPr marL="239756" indent="-239756">
              <a:defRPr/>
            </a:pPr>
            <a:endParaRPr lang="en-US" dirty="0"/>
          </a:p>
          <a:p>
            <a:pPr marL="239756" indent="-239756">
              <a:defRPr/>
            </a:pPr>
            <a:r>
              <a:rPr lang="en-US" dirty="0"/>
              <a:t>LBAM</a:t>
            </a:r>
          </a:p>
          <a:p>
            <a:pPr marL="239756" indent="-239756">
              <a:defRPr/>
            </a:pPr>
            <a:r>
              <a:rPr lang="en-US" dirty="0"/>
              <a:t>Workshop</a:t>
            </a:r>
          </a:p>
          <a:p>
            <a:pPr marL="239756" indent="-239756">
              <a:defRPr/>
            </a:pPr>
            <a:r>
              <a:rPr lang="en-US" dirty="0"/>
              <a:t>Zalom et al</a:t>
            </a:r>
          </a:p>
          <a:p>
            <a:pPr marL="239756" indent="-239756">
              <a:defRPr/>
            </a:pPr>
            <a:endParaRPr lang="en-US" dirty="0"/>
          </a:p>
          <a:p>
            <a:pPr marL="239756" indent="-239756">
              <a:defRPr/>
            </a:pPr>
            <a:r>
              <a:rPr lang="en-US" dirty="0"/>
              <a:t>Retreat/Workshop</a:t>
            </a:r>
          </a:p>
          <a:p>
            <a:pPr marL="239756" indent="-239756">
              <a:defRPr/>
            </a:pPr>
            <a:r>
              <a:rPr lang="en-US" dirty="0"/>
              <a:t>LMAM see that little changes</a:t>
            </a:r>
          </a:p>
          <a:p>
            <a:pPr marL="239756" indent="-239756">
              <a:defRPr/>
            </a:pPr>
            <a:r>
              <a:rPr lang="en-US" dirty="0"/>
              <a:t>New day in science/policy</a:t>
            </a:r>
          </a:p>
        </p:txBody>
      </p:sp>
      <p:sp>
        <p:nvSpPr>
          <p:cNvPr id="50180"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79206" indent="-299695">
              <a:defRPr>
                <a:solidFill>
                  <a:schemeClr val="tx1"/>
                </a:solidFill>
                <a:latin typeface="Arial" panose="020B0604020202020204" pitchFamily="34" charset="0"/>
              </a:defRPr>
            </a:lvl2pPr>
            <a:lvl3pPr marL="1198778" indent="-239756">
              <a:defRPr>
                <a:solidFill>
                  <a:schemeClr val="tx1"/>
                </a:solidFill>
                <a:latin typeface="Arial" panose="020B0604020202020204" pitchFamily="34" charset="0"/>
              </a:defRPr>
            </a:lvl3pPr>
            <a:lvl4pPr marL="1678290" indent="-239756">
              <a:defRPr>
                <a:solidFill>
                  <a:schemeClr val="tx1"/>
                </a:solidFill>
                <a:latin typeface="Arial" panose="020B0604020202020204" pitchFamily="34" charset="0"/>
              </a:defRPr>
            </a:lvl4pPr>
            <a:lvl5pPr marL="2157801" indent="-239756">
              <a:defRPr>
                <a:solidFill>
                  <a:schemeClr val="tx1"/>
                </a:solidFill>
                <a:latin typeface="Arial" panose="020B0604020202020204" pitchFamily="34" charset="0"/>
              </a:defRPr>
            </a:lvl5pPr>
            <a:lvl6pPr marL="2637312" indent="-239756" eaLnBrk="0" fontAlgn="base" hangingPunct="0">
              <a:spcBef>
                <a:spcPct val="0"/>
              </a:spcBef>
              <a:spcAft>
                <a:spcPct val="0"/>
              </a:spcAft>
              <a:defRPr>
                <a:solidFill>
                  <a:schemeClr val="tx1"/>
                </a:solidFill>
                <a:latin typeface="Arial" panose="020B0604020202020204" pitchFamily="34" charset="0"/>
              </a:defRPr>
            </a:lvl6pPr>
            <a:lvl7pPr marL="3116824" indent="-239756" eaLnBrk="0" fontAlgn="base" hangingPunct="0">
              <a:spcBef>
                <a:spcPct val="0"/>
              </a:spcBef>
              <a:spcAft>
                <a:spcPct val="0"/>
              </a:spcAft>
              <a:defRPr>
                <a:solidFill>
                  <a:schemeClr val="tx1"/>
                </a:solidFill>
                <a:latin typeface="Arial" panose="020B0604020202020204" pitchFamily="34" charset="0"/>
              </a:defRPr>
            </a:lvl7pPr>
            <a:lvl8pPr marL="3596335" indent="-239756" eaLnBrk="0" fontAlgn="base" hangingPunct="0">
              <a:spcBef>
                <a:spcPct val="0"/>
              </a:spcBef>
              <a:spcAft>
                <a:spcPct val="0"/>
              </a:spcAft>
              <a:defRPr>
                <a:solidFill>
                  <a:schemeClr val="tx1"/>
                </a:solidFill>
                <a:latin typeface="Arial" panose="020B0604020202020204" pitchFamily="34" charset="0"/>
              </a:defRPr>
            </a:lvl8pPr>
            <a:lvl9pPr marL="4075847" indent="-239756" eaLnBrk="0" fontAlgn="base" hangingPunct="0">
              <a:spcBef>
                <a:spcPct val="0"/>
              </a:spcBef>
              <a:spcAft>
                <a:spcPct val="0"/>
              </a:spcAft>
              <a:defRPr>
                <a:solidFill>
                  <a:schemeClr val="tx1"/>
                </a:solidFill>
                <a:latin typeface="Arial" panose="020B0604020202020204" pitchFamily="34" charset="0"/>
              </a:defRPr>
            </a:lvl9pPr>
          </a:lstStyle>
          <a:p>
            <a:fld id="{D88762DA-3417-4E87-BE58-95BBCC345642}" type="slidenum">
              <a:rPr lang="en-US" altLang="en-US" smtClean="0"/>
              <a:pPr/>
              <a:t>1</a:t>
            </a:fld>
            <a:endParaRPr lang="en-US" altLang="en-US"/>
          </a:p>
        </p:txBody>
      </p:sp>
    </p:spTree>
    <p:extLst>
      <p:ext uri="{BB962C8B-B14F-4D97-AF65-F5344CB8AC3E}">
        <p14:creationId xmlns:p14="http://schemas.microsoft.com/office/powerpoint/2010/main" xmlns="" val="5308253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CBC2C25-1C32-6C42-BE17-96D8CB74D6DB}" type="datetimeFigureOut">
              <a:rPr lang="en-US" smtClean="0"/>
              <a:pPr/>
              <a:t>10/21/2020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B09B53-5093-424A-B4D1-1F8A495A7C7A}" type="slidenum">
              <a:rPr lang="en-US" smtClean="0"/>
              <a:pPr/>
              <a:t>‹#›</a:t>
            </a:fld>
            <a:endParaRPr lang="en-US"/>
          </a:p>
        </p:txBody>
      </p:sp>
    </p:spTree>
    <p:extLst>
      <p:ext uri="{BB962C8B-B14F-4D97-AF65-F5344CB8AC3E}">
        <p14:creationId xmlns:p14="http://schemas.microsoft.com/office/powerpoint/2010/main" xmlns="" val="553144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BC2C25-1C32-6C42-BE17-96D8CB74D6DB}" type="datetimeFigureOut">
              <a:rPr lang="en-US" smtClean="0"/>
              <a:pPr/>
              <a:t>10/21/2020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B09B53-5093-424A-B4D1-1F8A495A7C7A}" type="slidenum">
              <a:rPr lang="en-US" smtClean="0"/>
              <a:pPr/>
              <a:t>‹#›</a:t>
            </a:fld>
            <a:endParaRPr lang="en-US"/>
          </a:p>
        </p:txBody>
      </p:sp>
    </p:spTree>
    <p:extLst>
      <p:ext uri="{BB962C8B-B14F-4D97-AF65-F5344CB8AC3E}">
        <p14:creationId xmlns:p14="http://schemas.microsoft.com/office/powerpoint/2010/main" xmlns="" val="2064340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BC2C25-1C32-6C42-BE17-96D8CB74D6DB}" type="datetimeFigureOut">
              <a:rPr lang="en-US" smtClean="0"/>
              <a:pPr/>
              <a:t>10/21/2020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B09B53-5093-424A-B4D1-1F8A495A7C7A}" type="slidenum">
              <a:rPr lang="en-US" smtClean="0"/>
              <a:pPr/>
              <a:t>‹#›</a:t>
            </a:fld>
            <a:endParaRPr lang="en-US"/>
          </a:p>
        </p:txBody>
      </p:sp>
    </p:spTree>
    <p:extLst>
      <p:ext uri="{BB962C8B-B14F-4D97-AF65-F5344CB8AC3E}">
        <p14:creationId xmlns:p14="http://schemas.microsoft.com/office/powerpoint/2010/main" xmlns="" val="1351358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BC2C25-1C32-6C42-BE17-96D8CB74D6DB}" type="datetimeFigureOut">
              <a:rPr lang="en-US" smtClean="0"/>
              <a:pPr/>
              <a:t>10/21/2020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B09B53-5093-424A-B4D1-1F8A495A7C7A}" type="slidenum">
              <a:rPr lang="en-US" smtClean="0"/>
              <a:pPr/>
              <a:t>‹#›</a:t>
            </a:fld>
            <a:endParaRPr lang="en-US"/>
          </a:p>
        </p:txBody>
      </p:sp>
    </p:spTree>
    <p:extLst>
      <p:ext uri="{BB962C8B-B14F-4D97-AF65-F5344CB8AC3E}">
        <p14:creationId xmlns:p14="http://schemas.microsoft.com/office/powerpoint/2010/main" xmlns="" val="19574962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CBC2C25-1C32-6C42-BE17-96D8CB74D6DB}" type="datetimeFigureOut">
              <a:rPr lang="en-US" smtClean="0"/>
              <a:pPr/>
              <a:t>10/21/2020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B09B53-5093-424A-B4D1-1F8A495A7C7A}" type="slidenum">
              <a:rPr lang="en-US" smtClean="0"/>
              <a:pPr/>
              <a:t>‹#›</a:t>
            </a:fld>
            <a:endParaRPr lang="en-US"/>
          </a:p>
        </p:txBody>
      </p:sp>
    </p:spTree>
    <p:extLst>
      <p:ext uri="{BB962C8B-B14F-4D97-AF65-F5344CB8AC3E}">
        <p14:creationId xmlns:p14="http://schemas.microsoft.com/office/powerpoint/2010/main" xmlns="" val="1898672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CBC2C25-1C32-6C42-BE17-96D8CB74D6DB}" type="datetimeFigureOut">
              <a:rPr lang="en-US" smtClean="0"/>
              <a:pPr/>
              <a:t>10/21/2020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B09B53-5093-424A-B4D1-1F8A495A7C7A}" type="slidenum">
              <a:rPr lang="en-US" smtClean="0"/>
              <a:pPr/>
              <a:t>‹#›</a:t>
            </a:fld>
            <a:endParaRPr lang="en-US"/>
          </a:p>
        </p:txBody>
      </p:sp>
    </p:spTree>
    <p:extLst>
      <p:ext uri="{BB962C8B-B14F-4D97-AF65-F5344CB8AC3E}">
        <p14:creationId xmlns:p14="http://schemas.microsoft.com/office/powerpoint/2010/main" xmlns="" val="2085722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CBC2C25-1C32-6C42-BE17-96D8CB74D6DB}" type="datetimeFigureOut">
              <a:rPr lang="en-US" smtClean="0"/>
              <a:pPr/>
              <a:t>10/21/2020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AB09B53-5093-424A-B4D1-1F8A495A7C7A}" type="slidenum">
              <a:rPr lang="en-US" smtClean="0"/>
              <a:pPr/>
              <a:t>‹#›</a:t>
            </a:fld>
            <a:endParaRPr lang="en-US"/>
          </a:p>
        </p:txBody>
      </p:sp>
    </p:spTree>
    <p:extLst>
      <p:ext uri="{BB962C8B-B14F-4D97-AF65-F5344CB8AC3E}">
        <p14:creationId xmlns:p14="http://schemas.microsoft.com/office/powerpoint/2010/main" xmlns="" val="13571597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CBC2C25-1C32-6C42-BE17-96D8CB74D6DB}" type="datetimeFigureOut">
              <a:rPr lang="en-US" smtClean="0"/>
              <a:pPr/>
              <a:t>10/21/2020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AB09B53-5093-424A-B4D1-1F8A495A7C7A}" type="slidenum">
              <a:rPr lang="en-US" smtClean="0"/>
              <a:pPr/>
              <a:t>‹#›</a:t>
            </a:fld>
            <a:endParaRPr lang="en-US"/>
          </a:p>
        </p:txBody>
      </p:sp>
    </p:spTree>
    <p:extLst>
      <p:ext uri="{BB962C8B-B14F-4D97-AF65-F5344CB8AC3E}">
        <p14:creationId xmlns:p14="http://schemas.microsoft.com/office/powerpoint/2010/main" xmlns="" val="13592631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BC2C25-1C32-6C42-BE17-96D8CB74D6DB}" type="datetimeFigureOut">
              <a:rPr lang="en-US" smtClean="0"/>
              <a:pPr/>
              <a:t>10/21/2020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AB09B53-5093-424A-B4D1-1F8A495A7C7A}" type="slidenum">
              <a:rPr lang="en-US" smtClean="0"/>
              <a:pPr/>
              <a:t>‹#›</a:t>
            </a:fld>
            <a:endParaRPr lang="en-US"/>
          </a:p>
        </p:txBody>
      </p:sp>
    </p:spTree>
    <p:extLst>
      <p:ext uri="{BB962C8B-B14F-4D97-AF65-F5344CB8AC3E}">
        <p14:creationId xmlns:p14="http://schemas.microsoft.com/office/powerpoint/2010/main" xmlns="" val="2041034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CBC2C25-1C32-6C42-BE17-96D8CB74D6DB}" type="datetimeFigureOut">
              <a:rPr lang="en-US" smtClean="0"/>
              <a:pPr/>
              <a:t>10/21/2020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B09B53-5093-424A-B4D1-1F8A495A7C7A}" type="slidenum">
              <a:rPr lang="en-US" smtClean="0"/>
              <a:pPr/>
              <a:t>‹#›</a:t>
            </a:fld>
            <a:endParaRPr lang="en-US"/>
          </a:p>
        </p:txBody>
      </p:sp>
    </p:spTree>
    <p:extLst>
      <p:ext uri="{BB962C8B-B14F-4D97-AF65-F5344CB8AC3E}">
        <p14:creationId xmlns:p14="http://schemas.microsoft.com/office/powerpoint/2010/main" xmlns="" val="8345435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CBC2C25-1C32-6C42-BE17-96D8CB74D6DB}" type="datetimeFigureOut">
              <a:rPr lang="en-US" smtClean="0"/>
              <a:pPr/>
              <a:t>10/21/2020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B09B53-5093-424A-B4D1-1F8A495A7C7A}" type="slidenum">
              <a:rPr lang="en-US" smtClean="0"/>
              <a:pPr/>
              <a:t>‹#›</a:t>
            </a:fld>
            <a:endParaRPr lang="en-US"/>
          </a:p>
        </p:txBody>
      </p:sp>
    </p:spTree>
    <p:extLst>
      <p:ext uri="{BB962C8B-B14F-4D97-AF65-F5344CB8AC3E}">
        <p14:creationId xmlns:p14="http://schemas.microsoft.com/office/powerpoint/2010/main" xmlns="" val="9581832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BC2C25-1C32-6C42-BE17-96D8CB74D6DB}" type="datetimeFigureOut">
              <a:rPr lang="en-US" smtClean="0"/>
              <a:pPr/>
              <a:t>10/21/2020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B09B53-5093-424A-B4D1-1F8A495A7C7A}" type="slidenum">
              <a:rPr lang="en-US" smtClean="0"/>
              <a:pPr/>
              <a:t>‹#›</a:t>
            </a:fld>
            <a:endParaRPr lang="en-US"/>
          </a:p>
        </p:txBody>
      </p:sp>
    </p:spTree>
    <p:extLst>
      <p:ext uri="{BB962C8B-B14F-4D97-AF65-F5344CB8AC3E}">
        <p14:creationId xmlns:p14="http://schemas.microsoft.com/office/powerpoint/2010/main" xmlns="" val="3807673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14.jpeg"/><Relationship Id="rId3" Type="http://schemas.openxmlformats.org/officeDocument/2006/relationships/image" Target="../media/image9.png"/><Relationship Id="rId7" Type="http://schemas.openxmlformats.org/officeDocument/2006/relationships/image" Target="../media/image13.jpeg"/><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12.jpeg"/><Relationship Id="rId5" Type="http://schemas.openxmlformats.org/officeDocument/2006/relationships/image" Target="../media/image11.jpeg"/><Relationship Id="rId4" Type="http://schemas.openxmlformats.org/officeDocument/2006/relationships/image" Target="../media/image10.png"/></Relationships>
</file>

<file path=ppt/slides/_rels/slide12.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9.jpeg"/><Relationship Id="rId1" Type="http://schemas.openxmlformats.org/officeDocument/2006/relationships/slideLayout" Target="../slideLayouts/slideLayout2.xml"/><Relationship Id="rId4" Type="http://schemas.openxmlformats.org/officeDocument/2006/relationships/image" Target="../media/image21.jpeg"/></Relationships>
</file>

<file path=ppt/slides/_rels/slide16.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image" Target="../media/image27.jpeg"/><Relationship Id="rId1" Type="http://schemas.openxmlformats.org/officeDocument/2006/relationships/slideLayout" Target="../slideLayouts/slideLayout2.xml"/><Relationship Id="rId4" Type="http://schemas.openxmlformats.org/officeDocument/2006/relationships/image" Target="../media/image29.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4718" y="19455"/>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2053" name="TextBox 2"/>
          <p:cNvSpPr txBox="1">
            <a:spLocks noChangeArrowheads="1"/>
          </p:cNvSpPr>
          <p:nvPr/>
        </p:nvSpPr>
        <p:spPr bwMode="auto">
          <a:xfrm>
            <a:off x="2227683" y="3273742"/>
            <a:ext cx="7848600" cy="646331"/>
          </a:xfrm>
          <a:prstGeom prst="rect">
            <a:avLst/>
          </a:prstGeom>
          <a:noFill/>
          <a:ln w="9525">
            <a:noFill/>
            <a:miter lim="800000"/>
            <a:headEnd/>
            <a:tailEnd/>
          </a:ln>
        </p:spPr>
        <p:txBody>
          <a:bodyPr>
            <a:spAutoFit/>
          </a:bodyPr>
          <a:lstStyle/>
          <a:p>
            <a:pPr algn="ctr">
              <a:defRPr/>
            </a:pPr>
            <a:r>
              <a:rPr lang="en-US" sz="3600" i="1" dirty="0">
                <a:latin typeface="Times New Roman" panose="02020603050405020304" pitchFamily="18" charset="0"/>
                <a:cs typeface="Times New Roman" panose="02020603050405020304" pitchFamily="18" charset="0"/>
              </a:rPr>
              <a:t>Introduction to Animal Husbandry</a:t>
            </a:r>
          </a:p>
        </p:txBody>
      </p:sp>
      <p:cxnSp>
        <p:nvCxnSpPr>
          <p:cNvPr id="13" name="Straight Connector 12"/>
          <p:cNvCxnSpPr/>
          <p:nvPr/>
        </p:nvCxnSpPr>
        <p:spPr>
          <a:xfrm>
            <a:off x="2418183" y="4041842"/>
            <a:ext cx="7467600" cy="0"/>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2418183" y="3235337"/>
            <a:ext cx="7467600" cy="0"/>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10" name="TextBox 2"/>
          <p:cNvSpPr txBox="1">
            <a:spLocks noChangeArrowheads="1"/>
          </p:cNvSpPr>
          <p:nvPr/>
        </p:nvSpPr>
        <p:spPr bwMode="auto">
          <a:xfrm>
            <a:off x="1934817" y="2487012"/>
            <a:ext cx="8322366" cy="707886"/>
          </a:xfrm>
          <a:prstGeom prst="rect">
            <a:avLst/>
          </a:prstGeom>
          <a:noFill/>
          <a:ln w="9525">
            <a:noFill/>
            <a:miter lim="800000"/>
            <a:headEnd/>
            <a:tailEnd/>
          </a:ln>
        </p:spPr>
        <p:txBody>
          <a:bodyPr wrap="square">
            <a:spAutoFit/>
          </a:bodyPr>
          <a:lstStyle/>
          <a:p>
            <a:pPr algn="ctr">
              <a:defRPr/>
            </a:pPr>
            <a:r>
              <a:rPr lang="en-US" sz="4000" b="1" dirty="0">
                <a:latin typeface="Times New Roman" panose="02020603050405020304" pitchFamily="18" charset="0"/>
                <a:cs typeface="Times New Roman" pitchFamily="18" charset="0"/>
              </a:rPr>
              <a:t> Importance of Livestock</a:t>
            </a:r>
          </a:p>
        </p:txBody>
      </p:sp>
      <p:pic>
        <p:nvPicPr>
          <p:cNvPr id="18" name="Picture 17"/>
          <p:cNvPicPr/>
          <p:nvPr/>
        </p:nvPicPr>
        <p:blipFill>
          <a:blip r:embed="rId3">
            <a:extLst>
              <a:ext uri="{28A0092B-C50C-407E-A947-70E740481C1C}">
                <a14:useLocalDpi xmlns:a14="http://schemas.microsoft.com/office/drawing/2010/main" xmlns="" val="0"/>
              </a:ext>
            </a:extLst>
          </a:blip>
          <a:stretch>
            <a:fillRect/>
          </a:stretch>
        </p:blipFill>
        <p:spPr>
          <a:xfrm>
            <a:off x="5763863" y="266046"/>
            <a:ext cx="733425" cy="485775"/>
          </a:xfrm>
          <a:prstGeom prst="rect">
            <a:avLst/>
          </a:prstGeom>
        </p:spPr>
      </p:pic>
      <p:sp>
        <p:nvSpPr>
          <p:cNvPr id="21" name="TextBox 20"/>
          <p:cNvSpPr txBox="1"/>
          <p:nvPr/>
        </p:nvSpPr>
        <p:spPr>
          <a:xfrm>
            <a:off x="11324253" y="6296439"/>
            <a:ext cx="697627" cy="400110"/>
          </a:xfrm>
          <a:prstGeom prst="rect">
            <a:avLst/>
          </a:prstGeom>
          <a:noFill/>
        </p:spPr>
        <p:txBody>
          <a:bodyPr wrap="none" rtlCol="0">
            <a:spAutoFit/>
          </a:bodyPr>
          <a:lstStyle/>
          <a:p>
            <a:r>
              <a:rPr lang="en-US" sz="2000" dirty="0" smtClean="0">
                <a:latin typeface="Times New Roman" panose="02020603050405020304" pitchFamily="18" charset="0"/>
                <a:cs typeface="Times New Roman" panose="02020603050405020304" pitchFamily="18" charset="0"/>
              </a:rPr>
              <a:t>2020</a:t>
            </a:r>
            <a:endParaRPr lang="en-US" sz="2000" dirty="0">
              <a:latin typeface="Times New Roman" panose="02020603050405020304" pitchFamily="18" charset="0"/>
              <a:cs typeface="Times New Roman" panose="02020603050405020304" pitchFamily="18" charset="0"/>
            </a:endParaRPr>
          </a:p>
        </p:txBody>
      </p:sp>
      <p:sp>
        <p:nvSpPr>
          <p:cNvPr id="2" name="TextBox 1"/>
          <p:cNvSpPr txBox="1"/>
          <p:nvPr/>
        </p:nvSpPr>
        <p:spPr>
          <a:xfrm>
            <a:off x="10431431" y="241251"/>
            <a:ext cx="1618923" cy="523220"/>
          </a:xfrm>
          <a:prstGeom prst="rect">
            <a:avLst/>
          </a:prstGeom>
          <a:noFill/>
        </p:spPr>
        <p:txBody>
          <a:bodyPr wrap="square" rtlCol="0">
            <a:spAutoFit/>
          </a:bodyPr>
          <a:lstStyle/>
          <a:p>
            <a:pPr algn="ctr"/>
            <a:r>
              <a:rPr lang="en-GB" sz="2800" dirty="0" smtClean="0">
                <a:latin typeface="Blackletter686 BT" panose="03040802020608040804" pitchFamily="66" charset="0"/>
                <a:cs typeface="Times New Roman" panose="02020603050405020304" pitchFamily="18" charset="0"/>
              </a:rPr>
              <a:t>DAS</a:t>
            </a:r>
            <a:endParaRPr lang="en-GB" sz="2800" dirty="0">
              <a:latin typeface="Blackletter686 BT" panose="03040802020608040804" pitchFamily="66" charset="0"/>
              <a:cs typeface="Times New Roman" panose="02020603050405020304" pitchFamily="18" charset="0"/>
            </a:endParaRPr>
          </a:p>
        </p:txBody>
      </p:sp>
    </p:spTree>
    <p:extLst>
      <p:ext uri="{BB962C8B-B14F-4D97-AF65-F5344CB8AC3E}">
        <p14:creationId xmlns:p14="http://schemas.microsoft.com/office/powerpoint/2010/main" xmlns="" val="1042802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053"/>
                                        </p:tgtEl>
                                        <p:attrNameLst>
                                          <p:attrName>style.visibility</p:attrName>
                                        </p:attrNameLst>
                                      </p:cBhvr>
                                      <p:to>
                                        <p:strVal val="visible"/>
                                      </p:to>
                                    </p:set>
                                    <p:anim calcmode="lin" valueType="num">
                                      <p:cBhvr>
                                        <p:cTn id="7" dur="250" fill="hold"/>
                                        <p:tgtEl>
                                          <p:spTgt spid="2053"/>
                                        </p:tgtEl>
                                        <p:attrNameLst>
                                          <p:attrName>ppt_w</p:attrName>
                                        </p:attrNameLst>
                                      </p:cBhvr>
                                      <p:tavLst>
                                        <p:tav tm="0">
                                          <p:val>
                                            <p:fltVal val="0"/>
                                          </p:val>
                                        </p:tav>
                                        <p:tav tm="100000">
                                          <p:val>
                                            <p:strVal val="#ppt_w"/>
                                          </p:val>
                                        </p:tav>
                                      </p:tavLst>
                                    </p:anim>
                                    <p:anim calcmode="lin" valueType="num">
                                      <p:cBhvr>
                                        <p:cTn id="8" dur="250" fill="hold"/>
                                        <p:tgtEl>
                                          <p:spTgt spid="2053"/>
                                        </p:tgtEl>
                                        <p:attrNameLst>
                                          <p:attrName>ppt_h</p:attrName>
                                        </p:attrNameLst>
                                      </p:cBhvr>
                                      <p:tavLst>
                                        <p:tav tm="0">
                                          <p:val>
                                            <p:fltVal val="0"/>
                                          </p:val>
                                        </p:tav>
                                        <p:tav tm="100000">
                                          <p:val>
                                            <p:strVal val="#ppt_h"/>
                                          </p:val>
                                        </p:tav>
                                      </p:tavLst>
                                    </p:anim>
                                    <p:animEffect transition="in" filter="fade">
                                      <p:cBhvr>
                                        <p:cTn id="9" dur="250"/>
                                        <p:tgtEl>
                                          <p:spTgt spid="2053"/>
                                        </p:tgtEl>
                                      </p:cBhvr>
                                    </p:animEffect>
                                  </p:childTnLst>
                                </p:cTn>
                              </p:par>
                              <p:par>
                                <p:cTn id="10" presetID="22" presetClass="entr" presetSubtype="2" fill="hold" nodeType="with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wipe(right)">
                                      <p:cBhvr>
                                        <p:cTn id="12" dur="500"/>
                                        <p:tgtEl>
                                          <p:spTgt spid="13"/>
                                        </p:tgtEl>
                                      </p:cBhvr>
                                    </p:animEffect>
                                  </p:childTnLst>
                                </p:cTn>
                              </p:par>
                              <p:par>
                                <p:cTn id="13" presetID="22" presetClass="entr" presetSubtype="8" fill="hold" nodeType="with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wipe(left)">
                                      <p:cBhvr>
                                        <p:cTn id="15"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anose="02020603050405020304" pitchFamily="18" charset="0"/>
                <a:cs typeface="Times New Roman" panose="02020603050405020304" pitchFamily="18" charset="0"/>
              </a:rPr>
              <a:t>I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p>
        </p:txBody>
      </p:sp>
      <p:sp>
        <p:nvSpPr>
          <p:cNvPr id="5" name="Title 1"/>
          <p:cNvSpPr>
            <a:spLocks noGrp="1"/>
          </p:cNvSpPr>
          <p:nvPr>
            <p:ph type="title"/>
          </p:nvPr>
        </p:nvSpPr>
        <p:spPr>
          <a:xfrm>
            <a:off x="838200" y="365125"/>
            <a:ext cx="10515600" cy="1325563"/>
          </a:xfrm>
        </p:spPr>
        <p:txBody>
          <a:bodyPr/>
          <a:lstStyle/>
          <a:p>
            <a:r>
              <a:rPr lang="en-US" dirty="0"/>
              <a:t>Conti…</a:t>
            </a:r>
          </a:p>
        </p:txBody>
      </p:sp>
      <p:pic>
        <p:nvPicPr>
          <p:cNvPr id="6" name="Picture 3" descr="J:\Jaime Gosnell\LIVESTOCK7.jpg"/>
          <p:cNvPicPr>
            <a:picLocks noChangeAspect="1" noChangeArrowheads="1"/>
          </p:cNvPicPr>
          <p:nvPr/>
        </p:nvPicPr>
        <p:blipFill>
          <a:blip r:embed="rId2" cstate="print"/>
          <a:srcRect/>
          <a:stretch>
            <a:fillRect/>
          </a:stretch>
        </p:blipFill>
        <p:spPr bwMode="auto">
          <a:xfrm>
            <a:off x="1617616" y="2488927"/>
            <a:ext cx="4234543" cy="3101975"/>
          </a:xfrm>
          <a:prstGeom prst="rect">
            <a:avLst/>
          </a:prstGeom>
          <a:noFill/>
        </p:spPr>
      </p:pic>
      <p:pic>
        <p:nvPicPr>
          <p:cNvPr id="7" name="Picture 4" descr="J:\Jaime Gosnell\LIVESTOCK8.jpg"/>
          <p:cNvPicPr>
            <a:picLocks noChangeAspect="1" noChangeArrowheads="1"/>
          </p:cNvPicPr>
          <p:nvPr/>
        </p:nvPicPr>
        <p:blipFill>
          <a:blip r:embed="rId3" cstate="print"/>
          <a:srcRect/>
          <a:stretch>
            <a:fillRect/>
          </a:stretch>
        </p:blipFill>
        <p:spPr bwMode="auto">
          <a:xfrm>
            <a:off x="6975566" y="2466703"/>
            <a:ext cx="4378234" cy="3124199"/>
          </a:xfrm>
          <a:prstGeom prst="rect">
            <a:avLst/>
          </a:prstGeom>
          <a:noFill/>
        </p:spPr>
      </p:pic>
    </p:spTree>
    <p:extLst>
      <p:ext uri="{BB962C8B-B14F-4D97-AF65-F5344CB8AC3E}">
        <p14:creationId xmlns:p14="http://schemas.microsoft.com/office/powerpoint/2010/main" xmlns="" val="3254575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anose="02020603050405020304" pitchFamily="18" charset="0"/>
                <a:cs typeface="Times New Roman" panose="02020603050405020304" pitchFamily="18" charset="0"/>
              </a:rPr>
              <a:t>I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p>
        </p:txBody>
      </p:sp>
      <p:sp>
        <p:nvSpPr>
          <p:cNvPr id="3" name="Rectangle 2"/>
          <p:cNvSpPr txBox="1">
            <a:spLocks noChangeArrowheads="1"/>
          </p:cNvSpPr>
          <p:nvPr/>
        </p:nvSpPr>
        <p:spPr>
          <a:xfrm>
            <a:off x="258763" y="457200"/>
            <a:ext cx="8885237" cy="1155700"/>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mj-lt"/>
                <a:ea typeface="+mj-ea"/>
                <a:cs typeface="+mj-cs"/>
              </a:rPr>
              <a:t>PRODUCTS</a:t>
            </a:r>
            <a:endParaRPr kumimoji="0" lang="en-US" sz="2800" b="0" i="0" u="none" strike="noStrike" kern="1200" cap="none" spc="0" normalizeH="0" baseline="0" noProof="0" dirty="0">
              <a:ln>
                <a:noFill/>
              </a:ln>
              <a:solidFill>
                <a:schemeClr val="tx1"/>
              </a:solidFill>
              <a:effectLst/>
              <a:uLnTx/>
              <a:uFillTx/>
              <a:latin typeface="+mj-lt"/>
              <a:ea typeface="+mj-ea"/>
              <a:cs typeface="+mj-cs"/>
            </a:endParaRPr>
          </a:p>
        </p:txBody>
      </p:sp>
      <p:pic>
        <p:nvPicPr>
          <p:cNvPr id="5" name="Picture 3" descr="J:\Jaime Gosnell\ANIMAL PRODUCT1.gif"/>
          <p:cNvPicPr>
            <a:picLocks noChangeAspect="1" noChangeArrowheads="1"/>
          </p:cNvPicPr>
          <p:nvPr/>
        </p:nvPicPr>
        <p:blipFill>
          <a:blip r:embed="rId2" cstate="print"/>
          <a:srcRect/>
          <a:stretch>
            <a:fillRect/>
          </a:stretch>
        </p:blipFill>
        <p:spPr bwMode="auto">
          <a:xfrm>
            <a:off x="10269330" y="2105025"/>
            <a:ext cx="1957388" cy="2038350"/>
          </a:xfrm>
          <a:prstGeom prst="rect">
            <a:avLst/>
          </a:prstGeom>
          <a:noFill/>
        </p:spPr>
      </p:pic>
      <p:pic>
        <p:nvPicPr>
          <p:cNvPr id="6" name="Picture 4" descr="J:\Jaime Gosnell\ANIMAL PRODUCT2.gif"/>
          <p:cNvPicPr>
            <a:picLocks noChangeAspect="1" noChangeArrowheads="1"/>
          </p:cNvPicPr>
          <p:nvPr/>
        </p:nvPicPr>
        <p:blipFill>
          <a:blip r:embed="rId3" cstate="print"/>
          <a:srcRect/>
          <a:stretch>
            <a:fillRect/>
          </a:stretch>
        </p:blipFill>
        <p:spPr bwMode="auto">
          <a:xfrm>
            <a:off x="3251768" y="4038600"/>
            <a:ext cx="2349500" cy="2819400"/>
          </a:xfrm>
          <a:prstGeom prst="rect">
            <a:avLst/>
          </a:prstGeom>
          <a:noFill/>
        </p:spPr>
      </p:pic>
      <p:pic>
        <p:nvPicPr>
          <p:cNvPr id="7" name="Picture 5" descr="J:\Jaime Gosnell\ANIMAL PRODUCT3.gif"/>
          <p:cNvPicPr>
            <a:picLocks noChangeAspect="1" noChangeArrowheads="1"/>
          </p:cNvPicPr>
          <p:nvPr/>
        </p:nvPicPr>
        <p:blipFill>
          <a:blip r:embed="rId4" cstate="print"/>
          <a:srcRect/>
          <a:stretch>
            <a:fillRect/>
          </a:stretch>
        </p:blipFill>
        <p:spPr bwMode="auto">
          <a:xfrm>
            <a:off x="650966" y="4038600"/>
            <a:ext cx="1933575" cy="2590800"/>
          </a:xfrm>
          <a:prstGeom prst="rect">
            <a:avLst/>
          </a:prstGeom>
          <a:noFill/>
        </p:spPr>
      </p:pic>
      <p:pic>
        <p:nvPicPr>
          <p:cNvPr id="8" name="Picture 6" descr="J:\Jaime Gosnell\ANIMAL PRODUCT4.jpg"/>
          <p:cNvPicPr>
            <a:picLocks noChangeAspect="1" noChangeArrowheads="1"/>
          </p:cNvPicPr>
          <p:nvPr/>
        </p:nvPicPr>
        <p:blipFill>
          <a:blip r:embed="rId5" cstate="print"/>
          <a:srcRect/>
          <a:stretch>
            <a:fillRect/>
          </a:stretch>
        </p:blipFill>
        <p:spPr bwMode="auto">
          <a:xfrm>
            <a:off x="6554787" y="3352800"/>
            <a:ext cx="2589213" cy="3505200"/>
          </a:xfrm>
          <a:prstGeom prst="rect">
            <a:avLst/>
          </a:prstGeom>
          <a:noFill/>
        </p:spPr>
      </p:pic>
      <p:pic>
        <p:nvPicPr>
          <p:cNvPr id="2050" name="Picture 2" descr="C:\Users\Dr Shoukat\Desktop\download (1).jpg"/>
          <p:cNvPicPr>
            <a:picLocks noChangeAspect="1" noChangeArrowheads="1"/>
          </p:cNvPicPr>
          <p:nvPr/>
        </p:nvPicPr>
        <p:blipFill>
          <a:blip r:embed="rId6"/>
          <a:srcRect/>
          <a:stretch>
            <a:fillRect/>
          </a:stretch>
        </p:blipFill>
        <p:spPr bwMode="auto">
          <a:xfrm>
            <a:off x="9658350" y="5048250"/>
            <a:ext cx="2533650" cy="1809750"/>
          </a:xfrm>
          <a:prstGeom prst="rect">
            <a:avLst/>
          </a:prstGeom>
          <a:noFill/>
        </p:spPr>
      </p:pic>
      <p:pic>
        <p:nvPicPr>
          <p:cNvPr id="2051" name="Picture 3" descr="C:\Users\Dr Shoukat\Desktop\seekh-kebab-620.jpg"/>
          <p:cNvPicPr>
            <a:picLocks noChangeAspect="1" noChangeArrowheads="1"/>
          </p:cNvPicPr>
          <p:nvPr/>
        </p:nvPicPr>
        <p:blipFill>
          <a:blip r:embed="rId7"/>
          <a:srcRect/>
          <a:stretch>
            <a:fillRect/>
          </a:stretch>
        </p:blipFill>
        <p:spPr bwMode="auto">
          <a:xfrm>
            <a:off x="3082833" y="-39188"/>
            <a:ext cx="6791209" cy="2899954"/>
          </a:xfrm>
          <a:prstGeom prst="rect">
            <a:avLst/>
          </a:prstGeom>
          <a:noFill/>
        </p:spPr>
      </p:pic>
      <p:pic>
        <p:nvPicPr>
          <p:cNvPr id="2052" name="Picture 4" descr="C:\Users\Dr Shoukat\Desktop\download.jpg"/>
          <p:cNvPicPr>
            <a:picLocks noChangeAspect="1" noChangeArrowheads="1"/>
          </p:cNvPicPr>
          <p:nvPr/>
        </p:nvPicPr>
        <p:blipFill>
          <a:blip r:embed="rId8"/>
          <a:srcRect/>
          <a:stretch>
            <a:fillRect/>
          </a:stretch>
        </p:blipFill>
        <p:spPr bwMode="auto">
          <a:xfrm>
            <a:off x="9874043" y="0"/>
            <a:ext cx="2352675" cy="1943100"/>
          </a:xfrm>
          <a:prstGeom prst="rect">
            <a:avLst/>
          </a:prstGeom>
          <a:noFill/>
        </p:spPr>
      </p:pic>
    </p:spTree>
    <p:extLst>
      <p:ext uri="{BB962C8B-B14F-4D97-AF65-F5344CB8AC3E}">
        <p14:creationId xmlns:p14="http://schemas.microsoft.com/office/powerpoint/2010/main" xmlns="" val="3254575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051"/>
                                        </p:tgtEl>
                                        <p:attrNameLst>
                                          <p:attrName>style.visibility</p:attrName>
                                        </p:attrNameLst>
                                      </p:cBhvr>
                                      <p:to>
                                        <p:strVal val="visible"/>
                                      </p:to>
                                    </p:set>
                                    <p:anim calcmode="lin" valueType="num">
                                      <p:cBhvr additive="base">
                                        <p:cTn id="25" dur="500" fill="hold"/>
                                        <p:tgtEl>
                                          <p:spTgt spid="2051"/>
                                        </p:tgtEl>
                                        <p:attrNameLst>
                                          <p:attrName>ppt_x</p:attrName>
                                        </p:attrNameLst>
                                      </p:cBhvr>
                                      <p:tavLst>
                                        <p:tav tm="0">
                                          <p:val>
                                            <p:strVal val="#ppt_x"/>
                                          </p:val>
                                        </p:tav>
                                        <p:tav tm="100000">
                                          <p:val>
                                            <p:strVal val="#ppt_x"/>
                                          </p:val>
                                        </p:tav>
                                      </p:tavLst>
                                    </p:anim>
                                    <p:anim calcmode="lin" valueType="num">
                                      <p:cBhvr additive="base">
                                        <p:cTn id="26" dur="500" fill="hold"/>
                                        <p:tgtEl>
                                          <p:spTgt spid="2051"/>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050"/>
                                        </p:tgtEl>
                                        <p:attrNameLst>
                                          <p:attrName>style.visibility</p:attrName>
                                        </p:attrNameLst>
                                      </p:cBhvr>
                                      <p:to>
                                        <p:strVal val="visible"/>
                                      </p:to>
                                    </p:set>
                                    <p:anim calcmode="lin" valueType="num">
                                      <p:cBhvr additive="base">
                                        <p:cTn id="37" dur="500" fill="hold"/>
                                        <p:tgtEl>
                                          <p:spTgt spid="2050"/>
                                        </p:tgtEl>
                                        <p:attrNameLst>
                                          <p:attrName>ppt_x</p:attrName>
                                        </p:attrNameLst>
                                      </p:cBhvr>
                                      <p:tavLst>
                                        <p:tav tm="0">
                                          <p:val>
                                            <p:strVal val="#ppt_x"/>
                                          </p:val>
                                        </p:tav>
                                        <p:tav tm="100000">
                                          <p:val>
                                            <p:strVal val="#ppt_x"/>
                                          </p:val>
                                        </p:tav>
                                      </p:tavLst>
                                    </p:anim>
                                    <p:anim calcmode="lin" valueType="num">
                                      <p:cBhvr additive="base">
                                        <p:cTn id="38" dur="500" fill="hold"/>
                                        <p:tgtEl>
                                          <p:spTgt spid="2050"/>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052"/>
                                        </p:tgtEl>
                                        <p:attrNameLst>
                                          <p:attrName>style.visibility</p:attrName>
                                        </p:attrNameLst>
                                      </p:cBhvr>
                                      <p:to>
                                        <p:strVal val="visible"/>
                                      </p:to>
                                    </p:set>
                                    <p:anim calcmode="lin" valueType="num">
                                      <p:cBhvr additive="base">
                                        <p:cTn id="43" dur="500" fill="hold"/>
                                        <p:tgtEl>
                                          <p:spTgt spid="2052"/>
                                        </p:tgtEl>
                                        <p:attrNameLst>
                                          <p:attrName>ppt_x</p:attrName>
                                        </p:attrNameLst>
                                      </p:cBhvr>
                                      <p:tavLst>
                                        <p:tav tm="0">
                                          <p:val>
                                            <p:strVal val="#ppt_x"/>
                                          </p:val>
                                        </p:tav>
                                        <p:tav tm="100000">
                                          <p:val>
                                            <p:strVal val="#ppt_x"/>
                                          </p:val>
                                        </p:tav>
                                      </p:tavLst>
                                    </p:anim>
                                    <p:anim calcmode="lin" valueType="num">
                                      <p:cBhvr additive="base">
                                        <p:cTn id="44" dur="500" fill="hold"/>
                                        <p:tgtEl>
                                          <p:spTgt spid="205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anose="02020603050405020304" pitchFamily="18" charset="0"/>
                <a:cs typeface="Times New Roman" panose="02020603050405020304" pitchFamily="18" charset="0"/>
              </a:rPr>
              <a:t>I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p>
        </p:txBody>
      </p:sp>
      <p:sp>
        <p:nvSpPr>
          <p:cNvPr id="3" name="Title 1"/>
          <p:cNvSpPr>
            <a:spLocks noGrp="1"/>
          </p:cNvSpPr>
          <p:nvPr>
            <p:ph type="title"/>
          </p:nvPr>
        </p:nvSpPr>
        <p:spPr>
          <a:xfrm>
            <a:off x="838200" y="365125"/>
            <a:ext cx="10515600" cy="1325563"/>
          </a:xfrm>
        </p:spPr>
        <p:txBody>
          <a:bodyPr/>
          <a:lstStyle/>
          <a:p>
            <a:r>
              <a:rPr lang="en-US" dirty="0"/>
              <a:t>To Provide Raw Materials for Clothing</a:t>
            </a:r>
          </a:p>
        </p:txBody>
      </p:sp>
      <p:pic>
        <p:nvPicPr>
          <p:cNvPr id="5" name="Content Placeholder 3" descr="J:\Jaime Gosnell\CLOTHING WOOL.jpg"/>
          <p:cNvPicPr>
            <a:picLocks noGrp="1" noChangeAspect="1" noChangeArrowheads="1"/>
          </p:cNvPicPr>
          <p:nvPr>
            <p:ph idx="1"/>
          </p:nvPr>
        </p:nvPicPr>
        <p:blipFill>
          <a:blip r:embed="rId2" cstate="print"/>
          <a:srcRect/>
          <a:stretch>
            <a:fillRect/>
          </a:stretch>
        </p:blipFill>
        <p:spPr bwMode="auto">
          <a:xfrm>
            <a:off x="4826000" y="2534444"/>
            <a:ext cx="2540000" cy="2933700"/>
          </a:xfrm>
          <a:prstGeom prst="rect">
            <a:avLst/>
          </a:prstGeom>
          <a:noFill/>
        </p:spPr>
      </p:pic>
    </p:spTree>
    <p:extLst>
      <p:ext uri="{BB962C8B-B14F-4D97-AF65-F5344CB8AC3E}">
        <p14:creationId xmlns:p14="http://schemas.microsoft.com/office/powerpoint/2010/main" xmlns="" val="32545755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anose="02020603050405020304" pitchFamily="18" charset="0"/>
                <a:cs typeface="Times New Roman" panose="02020603050405020304" pitchFamily="18" charset="0"/>
              </a:rPr>
              <a:t>I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p>
        </p:txBody>
      </p:sp>
      <p:sp>
        <p:nvSpPr>
          <p:cNvPr id="3" name="Rectangle 2"/>
          <p:cNvSpPr txBox="1">
            <a:spLocks noChangeArrowheads="1"/>
          </p:cNvSpPr>
          <p:nvPr/>
        </p:nvSpPr>
        <p:spPr>
          <a:xfrm>
            <a:off x="457200" y="274638"/>
            <a:ext cx="8229600" cy="1143000"/>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mj-lt"/>
                <a:ea typeface="+mj-ea"/>
                <a:cs typeface="+mj-cs"/>
              </a:rPr>
              <a:t>Conti…</a:t>
            </a: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pic>
        <p:nvPicPr>
          <p:cNvPr id="5" name="Picture 3" descr="J:\Jaime Gosnell\clothing1.gif"/>
          <p:cNvPicPr>
            <a:picLocks noChangeAspect="1" noChangeArrowheads="1"/>
          </p:cNvPicPr>
          <p:nvPr/>
        </p:nvPicPr>
        <p:blipFill>
          <a:blip r:embed="rId2" cstate="print"/>
          <a:srcRect/>
          <a:stretch>
            <a:fillRect/>
          </a:stretch>
        </p:blipFill>
        <p:spPr bwMode="auto">
          <a:xfrm>
            <a:off x="879566" y="2712720"/>
            <a:ext cx="3848100" cy="2184400"/>
          </a:xfrm>
          <a:prstGeom prst="rect">
            <a:avLst/>
          </a:prstGeom>
          <a:noFill/>
        </p:spPr>
      </p:pic>
      <p:pic>
        <p:nvPicPr>
          <p:cNvPr id="6" name="Picture 4" descr="J:\Jaime Gosnell\clothing2.jpg"/>
          <p:cNvPicPr>
            <a:picLocks noChangeAspect="1" noChangeArrowheads="1"/>
          </p:cNvPicPr>
          <p:nvPr/>
        </p:nvPicPr>
        <p:blipFill>
          <a:blip r:embed="rId3" cstate="print"/>
          <a:srcRect/>
          <a:stretch>
            <a:fillRect/>
          </a:stretch>
        </p:blipFill>
        <p:spPr bwMode="auto">
          <a:xfrm>
            <a:off x="6662737" y="1981200"/>
            <a:ext cx="4638675" cy="3849688"/>
          </a:xfrm>
          <a:prstGeom prst="rect">
            <a:avLst/>
          </a:prstGeom>
          <a:noFill/>
        </p:spPr>
      </p:pic>
    </p:spTree>
    <p:extLst>
      <p:ext uri="{BB962C8B-B14F-4D97-AF65-F5344CB8AC3E}">
        <p14:creationId xmlns:p14="http://schemas.microsoft.com/office/powerpoint/2010/main" xmlns="" val="32545755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anose="02020603050405020304" pitchFamily="18" charset="0"/>
                <a:cs typeface="Times New Roman" panose="02020603050405020304" pitchFamily="18" charset="0"/>
              </a:rPr>
              <a:t>I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p>
        </p:txBody>
      </p:sp>
      <p:sp>
        <p:nvSpPr>
          <p:cNvPr id="3" name="Title 1"/>
          <p:cNvSpPr>
            <a:spLocks noGrp="1"/>
          </p:cNvSpPr>
          <p:nvPr>
            <p:ph type="title"/>
          </p:nvPr>
        </p:nvSpPr>
        <p:spPr>
          <a:xfrm>
            <a:off x="195943" y="365125"/>
            <a:ext cx="11795759" cy="1325563"/>
          </a:xfrm>
        </p:spPr>
        <p:txBody>
          <a:bodyPr>
            <a:normAutofit fontScale="90000"/>
          </a:bodyPr>
          <a:lstStyle/>
          <a:p>
            <a:r>
              <a:rPr lang="en-US" dirty="0"/>
              <a:t>POWER; </a:t>
            </a:r>
            <a:r>
              <a:rPr lang="en-US" dirty="0">
                <a:solidFill>
                  <a:srgbClr val="3333FF"/>
                </a:solidFill>
                <a:latin typeface="Times New Roman" panose="02020603050405020304" pitchFamily="18" charset="0"/>
                <a:cs typeface="Times New Roman" panose="02020603050405020304" pitchFamily="18" charset="0"/>
              </a:rPr>
              <a:t>Motive power about 85 % for Agricultural operations and means of transportations</a:t>
            </a:r>
            <a:r>
              <a:rPr lang="en-GB" dirty="0">
                <a:solidFill>
                  <a:srgbClr val="3333FF"/>
                </a:solidFill>
                <a:latin typeface="Times New Roman" panose="02020603050405020304" pitchFamily="18" charset="0"/>
                <a:cs typeface="Times New Roman" panose="02020603050405020304" pitchFamily="18" charset="0"/>
              </a:rPr>
              <a:t/>
            </a:r>
            <a:br>
              <a:rPr lang="en-GB" dirty="0">
                <a:solidFill>
                  <a:srgbClr val="3333FF"/>
                </a:solidFill>
                <a:latin typeface="Times New Roman" panose="02020603050405020304" pitchFamily="18" charset="0"/>
                <a:cs typeface="Times New Roman" panose="02020603050405020304" pitchFamily="18" charset="0"/>
              </a:rPr>
            </a:br>
            <a:endParaRPr lang="en-US" dirty="0"/>
          </a:p>
        </p:txBody>
      </p:sp>
      <p:pic>
        <p:nvPicPr>
          <p:cNvPr id="1026" name="Picture 2" descr="C:\Users\Dr Shoukat\Desktop\download (1).png"/>
          <p:cNvPicPr>
            <a:picLocks noChangeAspect="1" noChangeArrowheads="1"/>
          </p:cNvPicPr>
          <p:nvPr/>
        </p:nvPicPr>
        <p:blipFill>
          <a:blip r:embed="rId2"/>
          <a:srcRect/>
          <a:stretch>
            <a:fillRect/>
          </a:stretch>
        </p:blipFill>
        <p:spPr bwMode="auto">
          <a:xfrm>
            <a:off x="3758186" y="1690689"/>
            <a:ext cx="4497569" cy="3965528"/>
          </a:xfrm>
          <a:prstGeom prst="rect">
            <a:avLst/>
          </a:prstGeom>
          <a:noFill/>
        </p:spPr>
      </p:pic>
    </p:spTree>
    <p:extLst>
      <p:ext uri="{BB962C8B-B14F-4D97-AF65-F5344CB8AC3E}">
        <p14:creationId xmlns:p14="http://schemas.microsoft.com/office/powerpoint/2010/main" xmlns="" val="3254575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additive="base">
                                        <p:cTn id="7" dur="500" fill="hold"/>
                                        <p:tgtEl>
                                          <p:spTgt spid="1026"/>
                                        </p:tgtEl>
                                        <p:attrNameLst>
                                          <p:attrName>ppt_x</p:attrName>
                                        </p:attrNameLst>
                                      </p:cBhvr>
                                      <p:tavLst>
                                        <p:tav tm="0">
                                          <p:val>
                                            <p:strVal val="#ppt_x"/>
                                          </p:val>
                                        </p:tav>
                                        <p:tav tm="100000">
                                          <p:val>
                                            <p:strVal val="#ppt_x"/>
                                          </p:val>
                                        </p:tav>
                                      </p:tavLst>
                                    </p:anim>
                                    <p:anim calcmode="lin" valueType="num">
                                      <p:cBhvr additive="base">
                                        <p:cTn id="8" dur="500" fill="hold"/>
                                        <p:tgtEl>
                                          <p:spTgt spid="10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anose="02020603050405020304" pitchFamily="18" charset="0"/>
                <a:cs typeface="Times New Roman" panose="02020603050405020304" pitchFamily="18" charset="0"/>
              </a:rPr>
              <a:t>I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p>
        </p:txBody>
      </p:sp>
      <p:sp>
        <p:nvSpPr>
          <p:cNvPr id="3" name="Title 1"/>
          <p:cNvSpPr>
            <a:spLocks noGrp="1"/>
          </p:cNvSpPr>
          <p:nvPr>
            <p:ph type="title"/>
          </p:nvPr>
        </p:nvSpPr>
        <p:spPr>
          <a:xfrm>
            <a:off x="838200" y="-274962"/>
            <a:ext cx="10515600" cy="1325563"/>
          </a:xfrm>
        </p:spPr>
        <p:txBody>
          <a:bodyPr/>
          <a:lstStyle/>
          <a:p>
            <a:r>
              <a:rPr lang="en-US" dirty="0"/>
              <a:t>Agriculture Work</a:t>
            </a:r>
          </a:p>
        </p:txBody>
      </p:sp>
      <p:pic>
        <p:nvPicPr>
          <p:cNvPr id="5" name="Picture 4" descr="J:\Jaime Gosnell\LIVESTOCK10.jpg"/>
          <p:cNvPicPr>
            <a:picLocks noChangeAspect="1" noChangeArrowheads="1"/>
          </p:cNvPicPr>
          <p:nvPr/>
        </p:nvPicPr>
        <p:blipFill>
          <a:blip r:embed="rId2" cstate="print"/>
          <a:srcRect/>
          <a:stretch>
            <a:fillRect/>
          </a:stretch>
        </p:blipFill>
        <p:spPr bwMode="auto">
          <a:xfrm>
            <a:off x="5684520" y="879594"/>
            <a:ext cx="4648200" cy="2725738"/>
          </a:xfrm>
          <a:prstGeom prst="rect">
            <a:avLst/>
          </a:prstGeom>
          <a:noFill/>
        </p:spPr>
      </p:pic>
      <p:pic>
        <p:nvPicPr>
          <p:cNvPr id="6" name="Picture 5" descr="J:\Jaime Gosnell\LIVESTOCK12.jpg"/>
          <p:cNvPicPr>
            <a:picLocks noChangeAspect="1" noChangeArrowheads="1"/>
          </p:cNvPicPr>
          <p:nvPr/>
        </p:nvPicPr>
        <p:blipFill>
          <a:blip r:embed="rId3" cstate="print"/>
          <a:srcRect/>
          <a:stretch>
            <a:fillRect/>
          </a:stretch>
        </p:blipFill>
        <p:spPr bwMode="auto">
          <a:xfrm>
            <a:off x="838199" y="931847"/>
            <a:ext cx="4112623" cy="2725738"/>
          </a:xfrm>
          <a:prstGeom prst="rect">
            <a:avLst/>
          </a:prstGeom>
          <a:noFill/>
        </p:spPr>
      </p:pic>
      <p:pic>
        <p:nvPicPr>
          <p:cNvPr id="7" name="Picture 3" descr="C:\Users\Dr Shoukat\Desktop\ploughing.jpg"/>
          <p:cNvPicPr>
            <a:picLocks noChangeAspect="1" noChangeArrowheads="1"/>
          </p:cNvPicPr>
          <p:nvPr/>
        </p:nvPicPr>
        <p:blipFill>
          <a:blip r:embed="rId4"/>
          <a:srcRect/>
          <a:stretch>
            <a:fillRect/>
          </a:stretch>
        </p:blipFill>
        <p:spPr bwMode="auto">
          <a:xfrm>
            <a:off x="3189514" y="3657584"/>
            <a:ext cx="4990011" cy="3161211"/>
          </a:xfrm>
          <a:prstGeom prst="rect">
            <a:avLst/>
          </a:prstGeom>
          <a:noFill/>
        </p:spPr>
      </p:pic>
    </p:spTree>
    <p:extLst>
      <p:ext uri="{BB962C8B-B14F-4D97-AF65-F5344CB8AC3E}">
        <p14:creationId xmlns:p14="http://schemas.microsoft.com/office/powerpoint/2010/main" xmlns="" val="3254575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anose="02020603050405020304" pitchFamily="18" charset="0"/>
                <a:cs typeface="Times New Roman" panose="02020603050405020304" pitchFamily="18" charset="0"/>
              </a:rPr>
              <a:t>I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p>
        </p:txBody>
      </p:sp>
      <p:sp>
        <p:nvSpPr>
          <p:cNvPr id="3" name="Title 1"/>
          <p:cNvSpPr>
            <a:spLocks noGrp="1"/>
          </p:cNvSpPr>
          <p:nvPr>
            <p:ph type="title"/>
          </p:nvPr>
        </p:nvSpPr>
        <p:spPr>
          <a:xfrm>
            <a:off x="838200" y="365125"/>
            <a:ext cx="10515600" cy="1325563"/>
          </a:xfrm>
        </p:spPr>
        <p:txBody>
          <a:bodyPr/>
          <a:lstStyle/>
          <a:p>
            <a:r>
              <a:rPr lang="en-US" dirty="0"/>
              <a:t>To Provide Transportation</a:t>
            </a:r>
          </a:p>
        </p:txBody>
      </p:sp>
      <p:pic>
        <p:nvPicPr>
          <p:cNvPr id="5" name="Picture 4" descr="J:\Jaime Gosnell\LIVESTOCK9.jpg"/>
          <p:cNvPicPr>
            <a:picLocks noChangeAspect="1" noChangeArrowheads="1"/>
          </p:cNvPicPr>
          <p:nvPr/>
        </p:nvPicPr>
        <p:blipFill>
          <a:blip r:embed="rId2" cstate="print"/>
          <a:srcRect/>
          <a:stretch>
            <a:fillRect/>
          </a:stretch>
        </p:blipFill>
        <p:spPr bwMode="auto">
          <a:xfrm>
            <a:off x="1515291" y="2046288"/>
            <a:ext cx="4898572" cy="4171632"/>
          </a:xfrm>
          <a:prstGeom prst="rect">
            <a:avLst/>
          </a:prstGeom>
          <a:noFill/>
        </p:spPr>
      </p:pic>
      <p:pic>
        <p:nvPicPr>
          <p:cNvPr id="6" name="Picture 5" descr="J:\Jaime Gosnell\TRANSPORTATION.jpg"/>
          <p:cNvPicPr>
            <a:picLocks noChangeAspect="1" noChangeArrowheads="1"/>
          </p:cNvPicPr>
          <p:nvPr/>
        </p:nvPicPr>
        <p:blipFill>
          <a:blip r:embed="rId3" cstate="print"/>
          <a:srcRect/>
          <a:stretch>
            <a:fillRect/>
          </a:stretch>
        </p:blipFill>
        <p:spPr bwMode="auto">
          <a:xfrm>
            <a:off x="6621826" y="2046287"/>
            <a:ext cx="3330575" cy="4001815"/>
          </a:xfrm>
          <a:prstGeom prst="rect">
            <a:avLst/>
          </a:prstGeom>
          <a:noFill/>
        </p:spPr>
      </p:pic>
    </p:spTree>
    <p:extLst>
      <p:ext uri="{BB962C8B-B14F-4D97-AF65-F5344CB8AC3E}">
        <p14:creationId xmlns:p14="http://schemas.microsoft.com/office/powerpoint/2010/main" xmlns="" val="3254575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anose="02020603050405020304" pitchFamily="18" charset="0"/>
                <a:cs typeface="Times New Roman" panose="02020603050405020304" pitchFamily="18" charset="0"/>
              </a:rPr>
              <a:t>I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p>
        </p:txBody>
      </p:sp>
      <p:sp>
        <p:nvSpPr>
          <p:cNvPr id="3" name="Title 1"/>
          <p:cNvSpPr>
            <a:spLocks noGrp="1"/>
          </p:cNvSpPr>
          <p:nvPr>
            <p:ph type="title"/>
          </p:nvPr>
        </p:nvSpPr>
        <p:spPr>
          <a:xfrm>
            <a:off x="838200" y="365125"/>
            <a:ext cx="10515600" cy="1325563"/>
          </a:xfrm>
        </p:spPr>
        <p:txBody>
          <a:bodyPr/>
          <a:lstStyle/>
          <a:p>
            <a:r>
              <a:rPr lang="en-US" dirty="0"/>
              <a:t>To Provide Pleasure and Recreation</a:t>
            </a:r>
          </a:p>
        </p:txBody>
      </p:sp>
      <p:pic>
        <p:nvPicPr>
          <p:cNvPr id="5" name="Picture 4" descr="J:\Jaime Gosnell\RECREATION.gif"/>
          <p:cNvPicPr>
            <a:picLocks noChangeAspect="1" noChangeArrowheads="1"/>
          </p:cNvPicPr>
          <p:nvPr/>
        </p:nvPicPr>
        <p:blipFill>
          <a:blip r:embed="rId2" cstate="print"/>
          <a:srcRect/>
          <a:stretch>
            <a:fillRect/>
          </a:stretch>
        </p:blipFill>
        <p:spPr bwMode="auto">
          <a:xfrm>
            <a:off x="511628" y="1519646"/>
            <a:ext cx="3919538" cy="5181600"/>
          </a:xfrm>
          <a:prstGeom prst="rect">
            <a:avLst/>
          </a:prstGeom>
          <a:noFill/>
        </p:spPr>
      </p:pic>
      <p:pic>
        <p:nvPicPr>
          <p:cNvPr id="6" name="Picture 5" descr="J:\Jaime Gosnell\RECREATION2.jpg"/>
          <p:cNvPicPr>
            <a:picLocks noChangeAspect="1" noChangeArrowheads="1"/>
          </p:cNvPicPr>
          <p:nvPr/>
        </p:nvPicPr>
        <p:blipFill>
          <a:blip r:embed="rId3" cstate="print"/>
          <a:srcRect/>
          <a:stretch>
            <a:fillRect/>
          </a:stretch>
        </p:blipFill>
        <p:spPr bwMode="auto">
          <a:xfrm>
            <a:off x="7010400" y="2096589"/>
            <a:ext cx="5181600" cy="3938587"/>
          </a:xfrm>
          <a:prstGeom prst="rect">
            <a:avLst/>
          </a:prstGeom>
          <a:noFill/>
        </p:spPr>
      </p:pic>
    </p:spTree>
    <p:extLst>
      <p:ext uri="{BB962C8B-B14F-4D97-AF65-F5344CB8AC3E}">
        <p14:creationId xmlns:p14="http://schemas.microsoft.com/office/powerpoint/2010/main" xmlns="" val="32545755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anose="02020603050405020304" pitchFamily="18" charset="0"/>
                <a:cs typeface="Times New Roman" panose="02020603050405020304" pitchFamily="18" charset="0"/>
              </a:rPr>
              <a:t>I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p>
        </p:txBody>
      </p:sp>
      <p:sp>
        <p:nvSpPr>
          <p:cNvPr id="3" name="Title 1"/>
          <p:cNvSpPr>
            <a:spLocks noGrp="1"/>
          </p:cNvSpPr>
          <p:nvPr>
            <p:ph type="title"/>
          </p:nvPr>
        </p:nvSpPr>
        <p:spPr>
          <a:xfrm>
            <a:off x="838200" y="365125"/>
            <a:ext cx="10515600" cy="1325563"/>
          </a:xfrm>
        </p:spPr>
        <p:txBody>
          <a:bodyPr/>
          <a:lstStyle/>
          <a:p>
            <a:r>
              <a:rPr lang="en-US" dirty="0"/>
              <a:t>Conti…</a:t>
            </a:r>
          </a:p>
        </p:txBody>
      </p:sp>
      <p:pic>
        <p:nvPicPr>
          <p:cNvPr id="5" name="Content Placeholder 4" descr="J:\Jaime Gosnell\RECREATION4.jpg"/>
          <p:cNvPicPr>
            <a:picLocks noGrp="1" noChangeAspect="1" noChangeArrowheads="1"/>
          </p:cNvPicPr>
          <p:nvPr>
            <p:ph idx="1"/>
          </p:nvPr>
        </p:nvPicPr>
        <p:blipFill>
          <a:blip r:embed="rId2" cstate="print"/>
          <a:srcRect/>
          <a:stretch>
            <a:fillRect/>
          </a:stretch>
        </p:blipFill>
        <p:spPr bwMode="auto">
          <a:xfrm>
            <a:off x="3866606" y="2063931"/>
            <a:ext cx="4402183" cy="4506685"/>
          </a:xfrm>
          <a:prstGeom prst="rect">
            <a:avLst/>
          </a:prstGeom>
          <a:noFill/>
        </p:spPr>
      </p:pic>
    </p:spTree>
    <p:extLst>
      <p:ext uri="{BB962C8B-B14F-4D97-AF65-F5344CB8AC3E}">
        <p14:creationId xmlns:p14="http://schemas.microsoft.com/office/powerpoint/2010/main" xmlns="" val="32545755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anose="02020603050405020304" pitchFamily="18" charset="0"/>
                <a:cs typeface="Times New Roman" panose="02020603050405020304" pitchFamily="18" charset="0"/>
              </a:rPr>
              <a:t>I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p>
        </p:txBody>
      </p:sp>
      <p:sp>
        <p:nvSpPr>
          <p:cNvPr id="3" name="Title 1"/>
          <p:cNvSpPr>
            <a:spLocks noGrp="1"/>
          </p:cNvSpPr>
          <p:nvPr>
            <p:ph type="title"/>
          </p:nvPr>
        </p:nvSpPr>
        <p:spPr>
          <a:xfrm>
            <a:off x="838200" y="365125"/>
            <a:ext cx="10515600" cy="1325563"/>
          </a:xfrm>
        </p:spPr>
        <p:txBody>
          <a:bodyPr/>
          <a:lstStyle/>
          <a:p>
            <a:r>
              <a:rPr lang="en-US" dirty="0"/>
              <a:t>TO INCREASE DESIREABLE CHARACTERISTICS</a:t>
            </a:r>
          </a:p>
        </p:txBody>
      </p:sp>
      <p:pic>
        <p:nvPicPr>
          <p:cNvPr id="5" name="Picture 4" descr="J:\Jaime Gosnell\LIVESTOCK13.jpg"/>
          <p:cNvPicPr>
            <a:picLocks noChangeAspect="1" noChangeArrowheads="1"/>
          </p:cNvPicPr>
          <p:nvPr/>
        </p:nvPicPr>
        <p:blipFill>
          <a:blip r:embed="rId2" cstate="print"/>
          <a:srcRect/>
          <a:stretch>
            <a:fillRect/>
          </a:stretch>
        </p:blipFill>
        <p:spPr bwMode="auto">
          <a:xfrm>
            <a:off x="4389120" y="1404937"/>
            <a:ext cx="3344091" cy="2325688"/>
          </a:xfrm>
          <a:prstGeom prst="rect">
            <a:avLst/>
          </a:prstGeom>
          <a:noFill/>
        </p:spPr>
      </p:pic>
      <p:pic>
        <p:nvPicPr>
          <p:cNvPr id="6" name="Picture 5" descr="J:\Jaime Gosnell\LIVESTOCK14.jpg"/>
          <p:cNvPicPr>
            <a:picLocks noChangeAspect="1" noChangeArrowheads="1"/>
          </p:cNvPicPr>
          <p:nvPr/>
        </p:nvPicPr>
        <p:blipFill>
          <a:blip r:embed="rId3" cstate="print"/>
          <a:srcRect/>
          <a:stretch>
            <a:fillRect/>
          </a:stretch>
        </p:blipFill>
        <p:spPr bwMode="auto">
          <a:xfrm>
            <a:off x="7733211" y="3905795"/>
            <a:ext cx="4458789" cy="2952205"/>
          </a:xfrm>
          <a:prstGeom prst="rect">
            <a:avLst/>
          </a:prstGeom>
          <a:noFill/>
        </p:spPr>
      </p:pic>
      <p:pic>
        <p:nvPicPr>
          <p:cNvPr id="7" name="Picture 6" descr="J:\Jaime Gosnell\sheep.jpg"/>
          <p:cNvPicPr>
            <a:picLocks noChangeAspect="1" noChangeArrowheads="1"/>
          </p:cNvPicPr>
          <p:nvPr/>
        </p:nvPicPr>
        <p:blipFill>
          <a:blip r:embed="rId4" cstate="print"/>
          <a:srcRect/>
          <a:stretch>
            <a:fillRect/>
          </a:stretch>
        </p:blipFill>
        <p:spPr bwMode="auto">
          <a:xfrm>
            <a:off x="0" y="3905795"/>
            <a:ext cx="4389120" cy="2952206"/>
          </a:xfrm>
          <a:prstGeom prst="rect">
            <a:avLst/>
          </a:prstGeom>
          <a:noFill/>
        </p:spPr>
      </p:pic>
    </p:spTree>
    <p:extLst>
      <p:ext uri="{BB962C8B-B14F-4D97-AF65-F5344CB8AC3E}">
        <p14:creationId xmlns:p14="http://schemas.microsoft.com/office/powerpoint/2010/main" xmlns="" val="32545755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anose="02020603050405020304" pitchFamily="18" charset="0"/>
                <a:cs typeface="Times New Roman" panose="02020603050405020304" pitchFamily="18" charset="0"/>
              </a:rPr>
              <a:t>I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p>
        </p:txBody>
      </p:sp>
      <p:sp>
        <p:nvSpPr>
          <p:cNvPr id="2" name="Title 1"/>
          <p:cNvSpPr>
            <a:spLocks noGrp="1"/>
          </p:cNvSpPr>
          <p:nvPr>
            <p:ph type="title"/>
          </p:nvPr>
        </p:nvSpPr>
        <p:spPr/>
        <p:txBody>
          <a:bodyPr>
            <a:normAutofit/>
          </a:bodyPr>
          <a:lstStyle/>
          <a:p>
            <a:r>
              <a:rPr lang="en-US" dirty="0">
                <a:latin typeface="Times New Roman" pitchFamily="18" charset="0"/>
                <a:cs typeface="Times New Roman" pitchFamily="18" charset="0"/>
              </a:rPr>
              <a:t>Agriculture and Livestock</a:t>
            </a:r>
            <a:endParaRPr lang="en-GB"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92500" lnSpcReduction="10000"/>
          </a:bodyPr>
          <a:lstStyle/>
          <a:p>
            <a:pPr algn="just">
              <a:buNone/>
            </a:pPr>
            <a:r>
              <a:rPr lang="en-GB" altLang="en-US" sz="3200" dirty="0">
                <a:solidFill>
                  <a:srgbClr val="3333FF"/>
                </a:solidFill>
                <a:latin typeface="Times New Roman" pitchFamily="18" charset="0"/>
                <a:cs typeface="Times New Roman" pitchFamily="18" charset="0"/>
              </a:rPr>
              <a:t>The agriculture sector has four sub-sectors including: </a:t>
            </a:r>
          </a:p>
          <a:p>
            <a:pPr algn="just">
              <a:buNone/>
            </a:pPr>
            <a:r>
              <a:rPr lang="en-GB" altLang="en-US" sz="3200" dirty="0">
                <a:solidFill>
                  <a:srgbClr val="3333FF"/>
                </a:solidFill>
                <a:latin typeface="Times New Roman" pitchFamily="18" charset="0"/>
                <a:cs typeface="Times New Roman" pitchFamily="18" charset="0"/>
              </a:rPr>
              <a:t>Crops</a:t>
            </a:r>
          </a:p>
          <a:p>
            <a:pPr algn="just">
              <a:buNone/>
            </a:pPr>
            <a:r>
              <a:rPr lang="en-GB" altLang="en-US" sz="3200" dirty="0">
                <a:solidFill>
                  <a:srgbClr val="3333FF"/>
                </a:solidFill>
                <a:latin typeface="Times New Roman" pitchFamily="18" charset="0"/>
                <a:cs typeface="Times New Roman" pitchFamily="18" charset="0"/>
              </a:rPr>
              <a:t>Livestock</a:t>
            </a:r>
          </a:p>
          <a:p>
            <a:pPr algn="just">
              <a:buNone/>
            </a:pPr>
            <a:r>
              <a:rPr lang="en-GB" altLang="en-US" sz="3200" dirty="0">
                <a:solidFill>
                  <a:srgbClr val="3333FF"/>
                </a:solidFill>
                <a:latin typeface="Times New Roman" pitchFamily="18" charset="0"/>
                <a:cs typeface="Times New Roman" pitchFamily="18" charset="0"/>
              </a:rPr>
              <a:t>Fisheries</a:t>
            </a:r>
          </a:p>
          <a:p>
            <a:pPr algn="just">
              <a:buNone/>
            </a:pPr>
            <a:r>
              <a:rPr lang="en-GB" altLang="en-US" sz="3200" dirty="0">
                <a:solidFill>
                  <a:srgbClr val="3333FF"/>
                </a:solidFill>
                <a:latin typeface="Times New Roman" pitchFamily="18" charset="0"/>
                <a:cs typeface="Times New Roman" pitchFamily="18" charset="0"/>
              </a:rPr>
              <a:t>Forestry </a:t>
            </a:r>
          </a:p>
          <a:p>
            <a:pPr algn="just">
              <a:buNone/>
            </a:pPr>
            <a:endParaRPr lang="en-GB" altLang="en-US" sz="3200" dirty="0">
              <a:solidFill>
                <a:srgbClr val="3333FF"/>
              </a:solidFill>
              <a:latin typeface="Times New Roman" pitchFamily="18" charset="0"/>
              <a:cs typeface="Times New Roman" pitchFamily="18" charset="0"/>
            </a:endParaRPr>
          </a:p>
          <a:p>
            <a:pPr algn="just">
              <a:buNone/>
            </a:pPr>
            <a:r>
              <a:rPr lang="en-GB" altLang="en-US" sz="3200" dirty="0">
                <a:solidFill>
                  <a:srgbClr val="3333FF"/>
                </a:solidFill>
                <a:latin typeface="Times New Roman" pitchFamily="18" charset="0"/>
                <a:cs typeface="Times New Roman" pitchFamily="18" charset="0"/>
              </a:rPr>
              <a:t>	The Livestock sector contributes </a:t>
            </a:r>
            <a:r>
              <a:rPr lang="en-GB" altLang="en-US" sz="3200" dirty="0">
                <a:solidFill>
                  <a:srgbClr val="FF0000"/>
                </a:solidFill>
                <a:latin typeface="Times New Roman" pitchFamily="18" charset="0"/>
                <a:cs typeface="Times New Roman" pitchFamily="18" charset="0"/>
              </a:rPr>
              <a:t>58.3</a:t>
            </a:r>
            <a:r>
              <a:rPr lang="en-GB" altLang="en-US" sz="3200" dirty="0">
                <a:solidFill>
                  <a:srgbClr val="3333FF"/>
                </a:solidFill>
                <a:latin typeface="Times New Roman" pitchFamily="18" charset="0"/>
                <a:cs typeface="Times New Roman" pitchFamily="18" charset="0"/>
              </a:rPr>
              <a:t> percent in the agriculture recorded a positive growth of </a:t>
            </a:r>
            <a:r>
              <a:rPr lang="en-GB" altLang="en-US" sz="3200" dirty="0">
                <a:solidFill>
                  <a:srgbClr val="FF0000"/>
                </a:solidFill>
                <a:latin typeface="Times New Roman" pitchFamily="18" charset="0"/>
                <a:cs typeface="Times New Roman" pitchFamily="18" charset="0"/>
              </a:rPr>
              <a:t>4.1</a:t>
            </a:r>
            <a:r>
              <a:rPr lang="en-GB" altLang="en-US" sz="3200" dirty="0">
                <a:solidFill>
                  <a:srgbClr val="3333FF"/>
                </a:solidFill>
                <a:latin typeface="Times New Roman" pitchFamily="18" charset="0"/>
                <a:cs typeface="Times New Roman" pitchFamily="18" charset="0"/>
              </a:rPr>
              <a:t> percent in 2014-15 against 2.8 percent growth during the same period last year</a:t>
            </a:r>
            <a:endParaRPr lang="en-US" altLang="en-US" sz="3200" dirty="0">
              <a:solidFill>
                <a:srgbClr val="3333FF"/>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932500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anose="02020603050405020304" pitchFamily="18" charset="0"/>
                <a:cs typeface="Times New Roman" panose="02020603050405020304" pitchFamily="18" charset="0"/>
              </a:rPr>
              <a:t>I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p>
        </p:txBody>
      </p:sp>
      <p:sp>
        <p:nvSpPr>
          <p:cNvPr id="3" name="Title 1"/>
          <p:cNvSpPr>
            <a:spLocks noGrp="1"/>
          </p:cNvSpPr>
          <p:nvPr>
            <p:ph type="title"/>
          </p:nvPr>
        </p:nvSpPr>
        <p:spPr>
          <a:xfrm>
            <a:off x="838200" y="365125"/>
            <a:ext cx="10515600" cy="1325563"/>
          </a:xfrm>
        </p:spPr>
        <p:txBody>
          <a:bodyPr/>
          <a:lstStyle/>
          <a:p>
            <a:r>
              <a:rPr lang="en-US" dirty="0">
                <a:latin typeface="Times New Roman" pitchFamily="18" charset="0"/>
                <a:cs typeface="Times New Roman" pitchFamily="18" charset="0"/>
              </a:rPr>
              <a:t>Conti…</a:t>
            </a:r>
          </a:p>
        </p:txBody>
      </p:sp>
      <p:sp>
        <p:nvSpPr>
          <p:cNvPr id="5" name="Content Placeholder 2"/>
          <p:cNvSpPr>
            <a:spLocks noGrp="1"/>
          </p:cNvSpPr>
          <p:nvPr>
            <p:ph idx="1"/>
          </p:nvPr>
        </p:nvSpPr>
        <p:spPr>
          <a:xfrm>
            <a:off x="483326" y="1825625"/>
            <a:ext cx="11247120" cy="4810306"/>
          </a:xfrm>
        </p:spPr>
        <p:txBody>
          <a:bodyPr>
            <a:normAutofit/>
          </a:bodyPr>
          <a:lstStyle/>
          <a:p>
            <a:pPr algn="just"/>
            <a:r>
              <a:rPr lang="en-US" altLang="en-US" b="1" dirty="0">
                <a:solidFill>
                  <a:srgbClr val="3333FF"/>
                </a:solidFill>
              </a:rPr>
              <a:t>Meat: </a:t>
            </a:r>
            <a:r>
              <a:rPr lang="en-US" altLang="en-US" dirty="0">
                <a:solidFill>
                  <a:srgbClr val="3333FF"/>
                </a:solidFill>
              </a:rPr>
              <a:t>A good source of  protein and energy</a:t>
            </a:r>
          </a:p>
          <a:p>
            <a:pPr algn="just"/>
            <a:r>
              <a:rPr lang="en-US" altLang="en-US" b="1" dirty="0">
                <a:solidFill>
                  <a:srgbClr val="3333FF"/>
                </a:solidFill>
              </a:rPr>
              <a:t>Dairy products: </a:t>
            </a:r>
            <a:r>
              <a:rPr lang="en-US" altLang="en-US" dirty="0">
                <a:solidFill>
                  <a:srgbClr val="3333FF"/>
                </a:solidFill>
              </a:rPr>
              <a:t>Milk is Processed into other dairy products, such as yogurt, cheese, butter, ice cream, </a:t>
            </a:r>
            <a:r>
              <a:rPr lang="en-US" altLang="en-US" dirty="0" err="1">
                <a:solidFill>
                  <a:srgbClr val="3333FF"/>
                </a:solidFill>
              </a:rPr>
              <a:t>Kulfi</a:t>
            </a:r>
            <a:r>
              <a:rPr lang="en-US" altLang="en-US" dirty="0">
                <a:solidFill>
                  <a:srgbClr val="3333FF"/>
                </a:solidFill>
              </a:rPr>
              <a:t>, butter oil, </a:t>
            </a:r>
            <a:r>
              <a:rPr lang="en-US" altLang="en-US" dirty="0" err="1">
                <a:solidFill>
                  <a:srgbClr val="3333FF"/>
                </a:solidFill>
              </a:rPr>
              <a:t>Lassi</a:t>
            </a:r>
            <a:r>
              <a:rPr lang="en-US" altLang="en-US" dirty="0">
                <a:solidFill>
                  <a:srgbClr val="3333FF"/>
                </a:solidFill>
              </a:rPr>
              <a:t> etc.</a:t>
            </a:r>
          </a:p>
          <a:p>
            <a:pPr algn="just"/>
            <a:r>
              <a:rPr lang="en-US" altLang="en-US" b="1" dirty="0">
                <a:solidFill>
                  <a:srgbClr val="3333FF"/>
                </a:solidFill>
              </a:rPr>
              <a:t>Fiber: </a:t>
            </a:r>
            <a:r>
              <a:rPr lang="en-US" altLang="en-US" dirty="0">
                <a:solidFill>
                  <a:srgbClr val="3333FF"/>
                </a:solidFill>
              </a:rPr>
              <a:t>Livestock produce a range of fiber/textiles, for example, sheep and goats produce wool and mohair</a:t>
            </a:r>
          </a:p>
          <a:p>
            <a:pPr algn="just"/>
            <a:r>
              <a:rPr lang="en-US" altLang="en-US" b="1" dirty="0">
                <a:solidFill>
                  <a:srgbClr val="3333FF"/>
                </a:solidFill>
              </a:rPr>
              <a:t>Hides and Skins</a:t>
            </a:r>
            <a:r>
              <a:rPr lang="en-US" altLang="en-US" dirty="0">
                <a:solidFill>
                  <a:srgbClr val="3333FF"/>
                </a:solidFill>
              </a:rPr>
              <a:t>: Cows, buffalo, camel deer, goat and sheep Hides/skins can be made into leather</a:t>
            </a:r>
          </a:p>
          <a:p>
            <a:pPr algn="just"/>
            <a:r>
              <a:rPr lang="en-US" altLang="en-US" b="1" dirty="0">
                <a:solidFill>
                  <a:srgbClr val="3333FF"/>
                </a:solidFill>
              </a:rPr>
              <a:t>Pharmaceutical</a:t>
            </a:r>
            <a:r>
              <a:rPr lang="en-US" altLang="en-US" dirty="0">
                <a:solidFill>
                  <a:srgbClr val="3333FF"/>
                </a:solidFill>
              </a:rPr>
              <a:t>  Insulin- Pancreas, Cortisone.- Adrenaline, Rennet-calves stomach –Cheese making. Thrombi- Heparin- from blood and Lungs- Used for blood clotting </a:t>
            </a:r>
          </a:p>
          <a:p>
            <a:pPr algn="just"/>
            <a:endParaRPr lang="en-US" dirty="0">
              <a:solidFill>
                <a:srgbClr val="3333FF"/>
              </a:solidFill>
            </a:endParaRPr>
          </a:p>
        </p:txBody>
      </p:sp>
    </p:spTree>
    <p:extLst>
      <p:ext uri="{BB962C8B-B14F-4D97-AF65-F5344CB8AC3E}">
        <p14:creationId xmlns:p14="http://schemas.microsoft.com/office/powerpoint/2010/main" xmlns="" val="3254575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additive="base">
                                        <p:cTn id="3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anose="02020603050405020304" pitchFamily="18" charset="0"/>
                <a:cs typeface="Times New Roman" panose="02020603050405020304" pitchFamily="18" charset="0"/>
              </a:rPr>
              <a:t>I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p>
        </p:txBody>
      </p:sp>
      <p:sp>
        <p:nvSpPr>
          <p:cNvPr id="3" name="Title 1"/>
          <p:cNvSpPr>
            <a:spLocks noGrp="1"/>
          </p:cNvSpPr>
          <p:nvPr>
            <p:ph type="title"/>
          </p:nvPr>
        </p:nvSpPr>
        <p:spPr>
          <a:xfrm>
            <a:off x="838200" y="38550"/>
            <a:ext cx="10515600" cy="1189355"/>
          </a:xfrm>
        </p:spPr>
        <p:txBody>
          <a:bodyPr/>
          <a:lstStyle/>
          <a:p>
            <a:r>
              <a:rPr lang="en-US" dirty="0">
                <a:latin typeface="Times New Roman" pitchFamily="18" charset="0"/>
                <a:cs typeface="Times New Roman" pitchFamily="18" charset="0"/>
              </a:rPr>
              <a:t>Conti…</a:t>
            </a:r>
          </a:p>
        </p:txBody>
      </p:sp>
      <p:sp>
        <p:nvSpPr>
          <p:cNvPr id="5" name="Content Placeholder 2"/>
          <p:cNvSpPr>
            <a:spLocks noGrp="1"/>
          </p:cNvSpPr>
          <p:nvPr>
            <p:ph idx="1"/>
          </p:nvPr>
        </p:nvSpPr>
        <p:spPr>
          <a:xfrm>
            <a:off x="838200" y="1280158"/>
            <a:ext cx="10515600" cy="5107576"/>
          </a:xfrm>
        </p:spPr>
        <p:txBody>
          <a:bodyPr>
            <a:noAutofit/>
          </a:bodyPr>
          <a:lstStyle/>
          <a:p>
            <a:pPr>
              <a:lnSpc>
                <a:spcPct val="100000"/>
              </a:lnSpc>
              <a:spcAft>
                <a:spcPts val="600"/>
              </a:spcAft>
              <a:buNone/>
            </a:pPr>
            <a:r>
              <a:rPr lang="en-US" b="1" dirty="0">
                <a:solidFill>
                  <a:srgbClr val="3333FF"/>
                </a:solidFill>
                <a:cs typeface="Times New Roman" pitchFamily="18" charset="0"/>
              </a:rPr>
              <a:t>Fertilizer Manure</a:t>
            </a:r>
            <a:r>
              <a:rPr lang="en-US" dirty="0">
                <a:solidFill>
                  <a:srgbClr val="3333FF"/>
                </a:solidFill>
                <a:cs typeface="Times New Roman" pitchFamily="18" charset="0"/>
              </a:rPr>
              <a:t>: Manure is also used as a fuel for fires. Nitrogen 4.5 Kg / ton, Potassium: 3kg/ton, Phosphorus 0.8 and organic matter 230 kg / ton</a:t>
            </a:r>
          </a:p>
          <a:p>
            <a:pPr>
              <a:lnSpc>
                <a:spcPct val="100000"/>
              </a:lnSpc>
              <a:spcAft>
                <a:spcPts val="600"/>
              </a:spcAft>
              <a:buNone/>
            </a:pPr>
            <a:r>
              <a:rPr lang="en-US" dirty="0">
                <a:solidFill>
                  <a:srgbClr val="3333FF"/>
                </a:solidFill>
                <a:cs typeface="Times New Roman" pitchFamily="18" charset="0"/>
              </a:rPr>
              <a:t>Soil fertility and prevent soil erosion</a:t>
            </a:r>
          </a:p>
          <a:p>
            <a:pPr>
              <a:lnSpc>
                <a:spcPct val="100000"/>
              </a:lnSpc>
              <a:spcAft>
                <a:spcPts val="600"/>
              </a:spcAft>
              <a:buNone/>
            </a:pPr>
            <a:endParaRPr lang="en-US" dirty="0">
              <a:solidFill>
                <a:srgbClr val="3333FF"/>
              </a:solidFill>
              <a:cs typeface="Times New Roman" pitchFamily="18" charset="0"/>
            </a:endParaRPr>
          </a:p>
          <a:p>
            <a:pPr marL="0" indent="0" algn="just">
              <a:lnSpc>
                <a:spcPct val="100000"/>
              </a:lnSpc>
              <a:spcBef>
                <a:spcPct val="0"/>
              </a:spcBef>
              <a:spcAft>
                <a:spcPts val="600"/>
              </a:spcAft>
              <a:buNone/>
              <a:defRPr/>
            </a:pPr>
            <a:r>
              <a:rPr lang="en-US" b="1" dirty="0">
                <a:solidFill>
                  <a:srgbClr val="3333FF"/>
                </a:solidFill>
                <a:cs typeface="Times New Roman" pitchFamily="18" charset="0"/>
              </a:rPr>
              <a:t>Labor: </a:t>
            </a:r>
            <a:r>
              <a:rPr lang="en-US" dirty="0">
                <a:solidFill>
                  <a:srgbClr val="3333FF"/>
                </a:solidFill>
                <a:cs typeface="Times New Roman" pitchFamily="18" charset="0"/>
              </a:rPr>
              <a:t>Animals such as horses, donkey, and yaks can be used for mechanical energy</a:t>
            </a:r>
          </a:p>
          <a:p>
            <a:pPr marL="0" indent="0" algn="just">
              <a:lnSpc>
                <a:spcPct val="100000"/>
              </a:lnSpc>
              <a:spcBef>
                <a:spcPct val="0"/>
              </a:spcBef>
              <a:spcAft>
                <a:spcPts val="600"/>
              </a:spcAft>
              <a:buNone/>
              <a:defRPr/>
            </a:pPr>
            <a:r>
              <a:rPr lang="en-US" sz="2800" dirty="0">
                <a:solidFill>
                  <a:srgbClr val="3333FF"/>
                </a:solidFill>
                <a:cs typeface="Times New Roman" pitchFamily="18" charset="0"/>
              </a:rPr>
              <a:t>Prior to steam power, livestock were the only available source of non-human labor</a:t>
            </a:r>
          </a:p>
          <a:p>
            <a:pPr marL="0" indent="0" algn="just">
              <a:lnSpc>
                <a:spcPct val="100000"/>
              </a:lnSpc>
              <a:spcBef>
                <a:spcPct val="0"/>
              </a:spcBef>
              <a:spcAft>
                <a:spcPts val="600"/>
              </a:spcAft>
              <a:buNone/>
              <a:defRPr/>
            </a:pPr>
            <a:r>
              <a:rPr lang="en-US" sz="2800" dirty="0">
                <a:solidFill>
                  <a:srgbClr val="3333FF"/>
                </a:solidFill>
                <a:cs typeface="Times New Roman" pitchFamily="18" charset="0"/>
              </a:rPr>
              <a:t>They are still used for this purpose in many places of the world, including ploughing fields, transporting goods, and military functions</a:t>
            </a:r>
          </a:p>
        </p:txBody>
      </p:sp>
    </p:spTree>
    <p:extLst>
      <p:ext uri="{BB962C8B-B14F-4D97-AF65-F5344CB8AC3E}">
        <p14:creationId xmlns:p14="http://schemas.microsoft.com/office/powerpoint/2010/main" xmlns="" val="3254575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anim calcmode="lin" valueType="num">
                                      <p:cBhvr additive="base">
                                        <p:cTn id="19"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4" end="4"/>
                                            </p:txEl>
                                          </p:spTgt>
                                        </p:tgtEl>
                                        <p:attrNameLst>
                                          <p:attrName>style.visibility</p:attrName>
                                        </p:attrNameLst>
                                      </p:cBhvr>
                                      <p:to>
                                        <p:strVal val="visible"/>
                                      </p:to>
                                    </p:set>
                                    <p:anim calcmode="lin" valueType="num">
                                      <p:cBhvr additive="base">
                                        <p:cTn id="25"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xEl>
                                              <p:pRg st="5" end="5"/>
                                            </p:txEl>
                                          </p:spTgt>
                                        </p:tgtEl>
                                        <p:attrNameLst>
                                          <p:attrName>style.visibility</p:attrName>
                                        </p:attrNameLst>
                                      </p:cBhvr>
                                      <p:to>
                                        <p:strVal val="visible"/>
                                      </p:to>
                                    </p:set>
                                    <p:anim calcmode="lin" valueType="num">
                                      <p:cBhvr additive="base">
                                        <p:cTn id="31"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718" y="13063"/>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anose="02020603050405020304" pitchFamily="18" charset="0"/>
                <a:cs typeface="Times New Roman" panose="02020603050405020304" pitchFamily="18" charset="0"/>
              </a:rPr>
              <a:t>I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p>
        </p:txBody>
      </p:sp>
      <p:sp>
        <p:nvSpPr>
          <p:cNvPr id="3" name="Title 1"/>
          <p:cNvSpPr>
            <a:spLocks noGrp="1"/>
          </p:cNvSpPr>
          <p:nvPr>
            <p:ph type="title"/>
          </p:nvPr>
        </p:nvSpPr>
        <p:spPr>
          <a:xfrm>
            <a:off x="838200" y="365125"/>
            <a:ext cx="10515600" cy="1325563"/>
          </a:xfrm>
        </p:spPr>
        <p:txBody>
          <a:bodyPr/>
          <a:lstStyle/>
          <a:p>
            <a:r>
              <a:rPr lang="en-US" dirty="0">
                <a:latin typeface="Times New Roman" pitchFamily="18" charset="0"/>
                <a:cs typeface="Times New Roman" pitchFamily="18" charset="0"/>
              </a:rPr>
              <a:t>Conti…</a:t>
            </a:r>
            <a:endParaRPr lang="en-US" dirty="0"/>
          </a:p>
        </p:txBody>
      </p:sp>
      <p:sp>
        <p:nvSpPr>
          <p:cNvPr id="5" name="Content Placeholder 2"/>
          <p:cNvSpPr>
            <a:spLocks noGrp="1"/>
          </p:cNvSpPr>
          <p:nvPr>
            <p:ph idx="1"/>
          </p:nvPr>
        </p:nvSpPr>
        <p:spPr>
          <a:xfrm>
            <a:off x="838200" y="1825625"/>
            <a:ext cx="10515600" cy="5032375"/>
          </a:xfrm>
        </p:spPr>
        <p:txBody>
          <a:bodyPr>
            <a:normAutofit/>
          </a:bodyPr>
          <a:lstStyle/>
          <a:p>
            <a:pPr marL="0" indent="0" algn="just">
              <a:lnSpc>
                <a:spcPct val="150000"/>
              </a:lnSpc>
              <a:spcBef>
                <a:spcPct val="0"/>
              </a:spcBef>
              <a:buNone/>
              <a:defRPr/>
            </a:pPr>
            <a:r>
              <a:rPr lang="en-US" b="1" dirty="0">
                <a:solidFill>
                  <a:srgbClr val="3333FF"/>
                </a:solidFill>
                <a:cs typeface="Times New Roman" pitchFamily="18" charset="0"/>
              </a:rPr>
              <a:t>By Products:</a:t>
            </a:r>
            <a:r>
              <a:rPr lang="en-US" dirty="0">
                <a:solidFill>
                  <a:srgbClr val="3333FF"/>
                </a:solidFill>
                <a:cs typeface="Times New Roman" pitchFamily="18" charset="0"/>
              </a:rPr>
              <a:t> Fat- soap industry, Hooves, bones , </a:t>
            </a:r>
            <a:r>
              <a:rPr lang="en-US" dirty="0" err="1">
                <a:solidFill>
                  <a:srgbClr val="3333FF"/>
                </a:solidFill>
                <a:cs typeface="Times New Roman" pitchFamily="18" charset="0"/>
              </a:rPr>
              <a:t>hornes</a:t>
            </a:r>
            <a:r>
              <a:rPr lang="en-US" dirty="0">
                <a:solidFill>
                  <a:srgbClr val="3333FF"/>
                </a:solidFill>
                <a:cs typeface="Times New Roman" pitchFamily="18" charset="0"/>
              </a:rPr>
              <a:t> and teeth – button.  DCP</a:t>
            </a:r>
          </a:p>
          <a:p>
            <a:pPr marL="0" indent="0" algn="just">
              <a:lnSpc>
                <a:spcPct val="150000"/>
              </a:lnSpc>
              <a:spcBef>
                <a:spcPct val="0"/>
              </a:spcBef>
              <a:buNone/>
              <a:defRPr/>
            </a:pPr>
            <a:r>
              <a:rPr lang="en-US" dirty="0">
                <a:solidFill>
                  <a:srgbClr val="3333FF"/>
                </a:solidFill>
                <a:cs typeface="Times New Roman" pitchFamily="18" charset="0"/>
              </a:rPr>
              <a:t>The blood &amp; bone of animals are also used as fertilizer</a:t>
            </a:r>
          </a:p>
          <a:p>
            <a:pPr marL="0" indent="0" algn="just">
              <a:lnSpc>
                <a:spcPct val="150000"/>
              </a:lnSpc>
              <a:spcBef>
                <a:spcPct val="0"/>
              </a:spcBef>
              <a:buNone/>
              <a:defRPr/>
            </a:pPr>
            <a:r>
              <a:rPr lang="en-US" b="1" dirty="0">
                <a:solidFill>
                  <a:srgbClr val="3333FF"/>
                </a:solidFill>
                <a:cs typeface="Times New Roman" pitchFamily="18" charset="0"/>
              </a:rPr>
              <a:t>Land management: </a:t>
            </a:r>
            <a:r>
              <a:rPr lang="en-US" dirty="0">
                <a:solidFill>
                  <a:srgbClr val="3333FF"/>
                </a:solidFill>
                <a:cs typeface="Times New Roman" pitchFamily="18" charset="0"/>
              </a:rPr>
              <a:t>The grazing of livestock is sometimes used as a way to control weeds etc. For example, in areas prone to wild fires, goats and sheep are set to graze on dry scrub which removes combustible material and reduces the risk of fires</a:t>
            </a:r>
          </a:p>
        </p:txBody>
      </p:sp>
    </p:spTree>
    <p:extLst>
      <p:ext uri="{BB962C8B-B14F-4D97-AF65-F5344CB8AC3E}">
        <p14:creationId xmlns:p14="http://schemas.microsoft.com/office/powerpoint/2010/main" xmlns="" val="3254575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Domestication</a:t>
            </a:r>
          </a:p>
        </p:txBody>
      </p:sp>
      <p:sp>
        <p:nvSpPr>
          <p:cNvPr id="3" name="Content Placeholder 2"/>
          <p:cNvSpPr>
            <a:spLocks noGrp="1"/>
          </p:cNvSpPr>
          <p:nvPr>
            <p:ph idx="1"/>
          </p:nvPr>
        </p:nvSpPr>
        <p:spPr/>
        <p:txBody>
          <a:bodyPr/>
          <a:lstStyle/>
          <a:p>
            <a:r>
              <a:rPr lang="en-US" dirty="0">
                <a:solidFill>
                  <a:srgbClr val="3333FF"/>
                </a:solidFill>
              </a:rPr>
              <a:t>The process of taming an animal and keeping it as a pet or on a farm</a:t>
            </a:r>
          </a:p>
          <a:p>
            <a:endParaRPr lang="en-US" dirty="0">
              <a:solidFill>
                <a:srgbClr val="3333FF"/>
              </a:solidFill>
            </a:endParaRPr>
          </a:p>
          <a:p>
            <a:r>
              <a:rPr lang="en-US" dirty="0">
                <a:solidFill>
                  <a:srgbClr val="3333FF"/>
                </a:solidFill>
              </a:rPr>
              <a:t>The goats were probably domesticated 8000-9000 years ago</a:t>
            </a:r>
          </a:p>
          <a:p>
            <a:r>
              <a:rPr lang="en-US" dirty="0">
                <a:solidFill>
                  <a:srgbClr val="3333FF"/>
                </a:solidFill>
              </a:rPr>
              <a:t>There is fairly definite proof’ that cattle had been domesticated by about 3000.-4000 B.C</a:t>
            </a:r>
          </a:p>
          <a:p>
            <a:r>
              <a:rPr lang="en-US" dirty="0">
                <a:solidFill>
                  <a:srgbClr val="3333FF"/>
                </a:solidFill>
              </a:rPr>
              <a:t>In past, domestication was centered mostly in the middle east countries</a:t>
            </a:r>
          </a:p>
        </p:txBody>
      </p:sp>
    </p:spTree>
    <p:extLst>
      <p:ext uri="{BB962C8B-B14F-4D97-AF65-F5344CB8AC3E}">
        <p14:creationId xmlns:p14="http://schemas.microsoft.com/office/powerpoint/2010/main" xmlns="" val="9685235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anose="02020603050405020304" pitchFamily="18" charset="0"/>
                <a:cs typeface="Times New Roman" panose="02020603050405020304" pitchFamily="18" charset="0"/>
              </a:rPr>
              <a:t>I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p>
        </p:txBody>
      </p:sp>
      <p:sp>
        <p:nvSpPr>
          <p:cNvPr id="2" name="Title 1"/>
          <p:cNvSpPr>
            <a:spLocks noGrp="1"/>
          </p:cNvSpPr>
          <p:nvPr>
            <p:ph type="title"/>
          </p:nvPr>
        </p:nvSpPr>
        <p:spPr>
          <a:xfrm>
            <a:off x="838200" y="17392"/>
            <a:ext cx="10515600" cy="884129"/>
          </a:xfrm>
        </p:spPr>
        <p:txBody>
          <a:bodyPr>
            <a:normAutofit/>
          </a:bodyPr>
          <a:lstStyle/>
          <a:p>
            <a:r>
              <a:rPr lang="en-US" dirty="0">
                <a:latin typeface="Times New Roman" panose="02020603050405020304" pitchFamily="18" charset="0"/>
                <a:cs typeface="Times New Roman" panose="02020603050405020304" pitchFamily="18" charset="0"/>
              </a:rPr>
              <a:t>Categories of Live Stock</a:t>
            </a:r>
            <a:endParaRPr lang="en-GB"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068946"/>
            <a:ext cx="10515600" cy="5615189"/>
          </a:xfrm>
        </p:spPr>
        <p:txBody>
          <a:bodyPr>
            <a:normAutofit fontScale="92500" lnSpcReduction="20000"/>
          </a:bodyPr>
          <a:lstStyle/>
          <a:p>
            <a:pPr marL="0" indent="0">
              <a:buNone/>
            </a:pPr>
            <a:r>
              <a:rPr lang="en-US" sz="3000" b="1" dirty="0">
                <a:solidFill>
                  <a:srgbClr val="3333FF"/>
                </a:solidFill>
                <a:latin typeface="Times New Roman" panose="02020603050405020304" pitchFamily="18" charset="0"/>
                <a:cs typeface="Times New Roman" panose="02020603050405020304" pitchFamily="18" charset="0"/>
              </a:rPr>
              <a:t>1. </a:t>
            </a:r>
            <a:r>
              <a:rPr lang="en-US" sz="3000" b="1" dirty="0" err="1">
                <a:solidFill>
                  <a:srgbClr val="3333FF"/>
                </a:solidFill>
                <a:latin typeface="Times New Roman" panose="02020603050405020304" pitchFamily="18" charset="0"/>
                <a:cs typeface="Times New Roman" panose="02020603050405020304" pitchFamily="18" charset="0"/>
              </a:rPr>
              <a:t>Milch</a:t>
            </a:r>
            <a:r>
              <a:rPr lang="en-US" sz="3000" b="1" dirty="0">
                <a:solidFill>
                  <a:srgbClr val="3333FF"/>
                </a:solidFill>
                <a:latin typeface="Times New Roman" panose="02020603050405020304" pitchFamily="18" charset="0"/>
                <a:cs typeface="Times New Roman" panose="02020603050405020304" pitchFamily="18" charset="0"/>
              </a:rPr>
              <a:t> animals</a:t>
            </a:r>
            <a:endParaRPr lang="en-GB" sz="3000" dirty="0">
              <a:solidFill>
                <a:srgbClr val="3333FF"/>
              </a:solidFill>
              <a:latin typeface="Times New Roman" panose="02020603050405020304" pitchFamily="18" charset="0"/>
              <a:cs typeface="Times New Roman" panose="02020603050405020304" pitchFamily="18" charset="0"/>
            </a:endParaRPr>
          </a:p>
          <a:p>
            <a:pPr marL="514350" indent="-514350">
              <a:buFont typeface="Arial" panose="020B0604020202020204" pitchFamily="34" charset="0"/>
              <a:buAutoNum type="alphaLcPeriod"/>
              <a:defRPr/>
            </a:pPr>
            <a:r>
              <a:rPr lang="en-GB" altLang="en-US" sz="3200" b="1" dirty="0">
                <a:solidFill>
                  <a:srgbClr val="3333FF"/>
                </a:solidFill>
                <a:latin typeface="Times New Roman" panose="02020603050405020304" pitchFamily="18" charset="0"/>
                <a:cs typeface="Times New Roman" panose="02020603050405020304" pitchFamily="18" charset="0"/>
              </a:rPr>
              <a:t>Buffalo</a:t>
            </a:r>
            <a:r>
              <a:rPr lang="en-GB" altLang="en-US" sz="3200" dirty="0">
                <a:solidFill>
                  <a:srgbClr val="3333FF"/>
                </a:solidFill>
                <a:latin typeface="Times New Roman" panose="02020603050405020304" pitchFamily="18" charset="0"/>
                <a:cs typeface="Times New Roman" panose="02020603050405020304" pitchFamily="18" charset="0"/>
              </a:rPr>
              <a:t> </a:t>
            </a:r>
          </a:p>
          <a:p>
            <a:pPr marL="0" indent="0">
              <a:buNone/>
              <a:defRPr/>
            </a:pPr>
            <a:r>
              <a:rPr lang="en-GB" altLang="en-US" sz="3200" dirty="0" err="1">
                <a:solidFill>
                  <a:srgbClr val="3333FF"/>
                </a:solidFill>
                <a:latin typeface="Times New Roman" panose="02020603050405020304" pitchFamily="18" charset="0"/>
                <a:cs typeface="Times New Roman" panose="02020603050405020304" pitchFamily="18" charset="0"/>
              </a:rPr>
              <a:t>i</a:t>
            </a:r>
            <a:r>
              <a:rPr lang="en-GB" altLang="en-US" sz="3200" dirty="0">
                <a:solidFill>
                  <a:srgbClr val="3333FF"/>
                </a:solidFill>
                <a:latin typeface="Times New Roman" panose="02020603050405020304" pitchFamily="18" charset="0"/>
                <a:cs typeface="Times New Roman" panose="02020603050405020304" pitchFamily="18" charset="0"/>
              </a:rPr>
              <a:t>. Water buffalo  ii. Swamp buffalo</a:t>
            </a:r>
          </a:p>
          <a:p>
            <a:pPr marL="514350" indent="-514350">
              <a:buNone/>
              <a:defRPr/>
            </a:pPr>
            <a:r>
              <a:rPr lang="en-GB" altLang="en-US" sz="3200" dirty="0" err="1">
                <a:solidFill>
                  <a:srgbClr val="3333FF"/>
                </a:solidFill>
                <a:latin typeface="Times New Roman" panose="02020603050405020304" pitchFamily="18" charset="0"/>
                <a:cs typeface="Times New Roman" panose="02020603050405020304" pitchFamily="18" charset="0"/>
              </a:rPr>
              <a:t>Nili</a:t>
            </a:r>
            <a:r>
              <a:rPr lang="en-GB" altLang="en-US" sz="3200" dirty="0">
                <a:solidFill>
                  <a:srgbClr val="3333FF"/>
                </a:solidFill>
                <a:latin typeface="Times New Roman" panose="02020603050405020304" pitchFamily="18" charset="0"/>
                <a:cs typeface="Times New Roman" panose="02020603050405020304" pitchFamily="18" charset="0"/>
              </a:rPr>
              <a:t> Ravi (Punjab),  </a:t>
            </a:r>
            <a:r>
              <a:rPr lang="en-GB" altLang="en-US" sz="3200" dirty="0" err="1">
                <a:solidFill>
                  <a:srgbClr val="3333FF"/>
                </a:solidFill>
                <a:latin typeface="Times New Roman" panose="02020603050405020304" pitchFamily="18" charset="0"/>
                <a:cs typeface="Times New Roman" panose="02020603050405020304" pitchFamily="18" charset="0"/>
              </a:rPr>
              <a:t>Kundi</a:t>
            </a:r>
            <a:r>
              <a:rPr lang="en-GB" altLang="en-US" sz="3200" dirty="0">
                <a:solidFill>
                  <a:srgbClr val="3333FF"/>
                </a:solidFill>
                <a:latin typeface="Times New Roman" panose="02020603050405020304" pitchFamily="18" charset="0"/>
                <a:cs typeface="Times New Roman" panose="02020603050405020304" pitchFamily="18" charset="0"/>
              </a:rPr>
              <a:t> (Sind), </a:t>
            </a:r>
            <a:r>
              <a:rPr lang="en-GB" altLang="en-US" sz="3200" dirty="0" err="1">
                <a:solidFill>
                  <a:srgbClr val="3333FF"/>
                </a:solidFill>
                <a:latin typeface="Times New Roman" panose="02020603050405020304" pitchFamily="18" charset="0"/>
                <a:cs typeface="Times New Roman" panose="02020603050405020304" pitchFamily="18" charset="0"/>
              </a:rPr>
              <a:t>Azi</a:t>
            </a:r>
            <a:r>
              <a:rPr lang="en-GB" altLang="en-US" sz="3200" dirty="0">
                <a:solidFill>
                  <a:srgbClr val="3333FF"/>
                </a:solidFill>
                <a:latin typeface="Times New Roman" panose="02020603050405020304" pitchFamily="18" charset="0"/>
                <a:cs typeface="Times New Roman" panose="02020603050405020304" pitchFamily="18" charset="0"/>
              </a:rPr>
              <a:t> </a:t>
            </a:r>
            <a:r>
              <a:rPr lang="en-GB" altLang="en-US" sz="3200" dirty="0" err="1">
                <a:solidFill>
                  <a:srgbClr val="3333FF"/>
                </a:solidFill>
                <a:latin typeface="Times New Roman" panose="02020603050405020304" pitchFamily="18" charset="0"/>
                <a:cs typeface="Times New Roman" panose="02020603050405020304" pitchFamily="18" charset="0"/>
              </a:rPr>
              <a:t>Kheli</a:t>
            </a:r>
            <a:r>
              <a:rPr lang="en-GB" altLang="en-US" sz="3200" dirty="0">
                <a:solidFill>
                  <a:srgbClr val="3333FF"/>
                </a:solidFill>
                <a:latin typeface="Times New Roman" panose="02020603050405020304" pitchFamily="18" charset="0"/>
                <a:cs typeface="Times New Roman" panose="02020603050405020304" pitchFamily="18" charset="0"/>
              </a:rPr>
              <a:t> (KPK)</a:t>
            </a:r>
          </a:p>
          <a:p>
            <a:pPr marL="514350" indent="-514350">
              <a:buNone/>
              <a:defRPr/>
            </a:pPr>
            <a:r>
              <a:rPr lang="en-GB" altLang="en-US" sz="3200" b="1" dirty="0">
                <a:solidFill>
                  <a:srgbClr val="3333FF"/>
                </a:solidFill>
                <a:latin typeface="Times New Roman" panose="02020603050405020304" pitchFamily="18" charset="0"/>
                <a:cs typeface="Times New Roman" panose="02020603050405020304" pitchFamily="18" charset="0"/>
              </a:rPr>
              <a:t>b.</a:t>
            </a:r>
            <a:r>
              <a:rPr lang="en-GB" altLang="en-US" sz="3200" dirty="0">
                <a:solidFill>
                  <a:srgbClr val="3333FF"/>
                </a:solidFill>
                <a:latin typeface="Times New Roman" panose="02020603050405020304" pitchFamily="18" charset="0"/>
                <a:cs typeface="Times New Roman" panose="02020603050405020304" pitchFamily="18" charset="0"/>
              </a:rPr>
              <a:t> </a:t>
            </a:r>
            <a:r>
              <a:rPr lang="en-GB" altLang="en-US" sz="3200" b="1" dirty="0">
                <a:solidFill>
                  <a:srgbClr val="3333FF"/>
                </a:solidFill>
                <a:latin typeface="Times New Roman" panose="02020603050405020304" pitchFamily="18" charset="0"/>
                <a:cs typeface="Times New Roman" panose="02020603050405020304" pitchFamily="18" charset="0"/>
              </a:rPr>
              <a:t>Cattle</a:t>
            </a:r>
          </a:p>
          <a:p>
            <a:pPr marL="514350" indent="-514350">
              <a:buNone/>
              <a:defRPr/>
            </a:pPr>
            <a:r>
              <a:rPr lang="en-GB" altLang="en-US" sz="3200" dirty="0" err="1">
                <a:solidFill>
                  <a:srgbClr val="3333FF"/>
                </a:solidFill>
                <a:latin typeface="Times New Roman" panose="02020603050405020304" pitchFamily="18" charset="0"/>
                <a:cs typeface="Times New Roman" panose="02020603050405020304" pitchFamily="18" charset="0"/>
              </a:rPr>
              <a:t>Sahiwal</a:t>
            </a:r>
            <a:r>
              <a:rPr lang="en-GB" altLang="en-US" sz="3200" dirty="0">
                <a:solidFill>
                  <a:srgbClr val="3333FF"/>
                </a:solidFill>
                <a:latin typeface="Times New Roman" panose="02020603050405020304" pitchFamily="18" charset="0"/>
                <a:cs typeface="Times New Roman" panose="02020603050405020304" pitchFamily="18" charset="0"/>
              </a:rPr>
              <a:t> (Punjab), </a:t>
            </a:r>
            <a:r>
              <a:rPr lang="en-GB" altLang="en-US" sz="3200" dirty="0" err="1">
                <a:solidFill>
                  <a:srgbClr val="3333FF"/>
                </a:solidFill>
                <a:latin typeface="Times New Roman" panose="02020603050405020304" pitchFamily="18" charset="0"/>
                <a:cs typeface="Times New Roman" panose="02020603050405020304" pitchFamily="18" charset="0"/>
              </a:rPr>
              <a:t>Cholistani</a:t>
            </a:r>
            <a:r>
              <a:rPr lang="en-GB" altLang="en-US" sz="3200" dirty="0">
                <a:solidFill>
                  <a:srgbClr val="3333FF"/>
                </a:solidFill>
                <a:latin typeface="Times New Roman" panose="02020603050405020304" pitchFamily="18" charset="0"/>
                <a:cs typeface="Times New Roman" panose="02020603050405020304" pitchFamily="18" charset="0"/>
              </a:rPr>
              <a:t>  (Punjab), Red </a:t>
            </a:r>
            <a:r>
              <a:rPr lang="en-GB" altLang="en-US" sz="3200" dirty="0" err="1">
                <a:solidFill>
                  <a:srgbClr val="3333FF"/>
                </a:solidFill>
                <a:latin typeface="Times New Roman" panose="02020603050405020304" pitchFamily="18" charset="0"/>
                <a:cs typeface="Times New Roman" panose="02020603050405020304" pitchFamily="18" charset="0"/>
              </a:rPr>
              <a:t>Sindi</a:t>
            </a:r>
            <a:r>
              <a:rPr lang="en-GB" altLang="en-US" sz="3200" dirty="0">
                <a:solidFill>
                  <a:srgbClr val="3333FF"/>
                </a:solidFill>
                <a:latin typeface="Times New Roman" panose="02020603050405020304" pitchFamily="18" charset="0"/>
                <a:cs typeface="Times New Roman" panose="02020603050405020304" pitchFamily="18" charset="0"/>
              </a:rPr>
              <a:t> (Sind)</a:t>
            </a:r>
          </a:p>
          <a:p>
            <a:pPr marL="514350" indent="-514350">
              <a:buNone/>
              <a:defRPr/>
            </a:pPr>
            <a:r>
              <a:rPr lang="en-GB" altLang="en-US" sz="3200" b="1" dirty="0">
                <a:solidFill>
                  <a:srgbClr val="3333FF"/>
                </a:solidFill>
                <a:latin typeface="Times New Roman" panose="02020603050405020304" pitchFamily="18" charset="0"/>
                <a:cs typeface="Times New Roman" panose="02020603050405020304" pitchFamily="18" charset="0"/>
              </a:rPr>
              <a:t>C. Goats</a:t>
            </a:r>
          </a:p>
          <a:p>
            <a:pPr marL="514350" indent="-514350">
              <a:buNone/>
              <a:defRPr/>
            </a:pPr>
            <a:r>
              <a:rPr lang="en-GB" altLang="en-US" sz="3200" dirty="0" err="1">
                <a:solidFill>
                  <a:srgbClr val="3333FF"/>
                </a:solidFill>
                <a:latin typeface="Times New Roman" panose="02020603050405020304" pitchFamily="18" charset="0"/>
                <a:cs typeface="Times New Roman" panose="02020603050405020304" pitchFamily="18" charset="0"/>
              </a:rPr>
              <a:t>Dira</a:t>
            </a:r>
            <a:r>
              <a:rPr lang="en-GB" altLang="en-US" sz="3200" dirty="0">
                <a:solidFill>
                  <a:srgbClr val="3333FF"/>
                </a:solidFill>
                <a:latin typeface="Times New Roman" panose="02020603050405020304" pitchFamily="18" charset="0"/>
                <a:cs typeface="Times New Roman" panose="02020603050405020304" pitchFamily="18" charset="0"/>
              </a:rPr>
              <a:t> Din </a:t>
            </a:r>
            <a:r>
              <a:rPr lang="en-GB" altLang="en-US" sz="3200" dirty="0" err="1">
                <a:solidFill>
                  <a:srgbClr val="3333FF"/>
                </a:solidFill>
                <a:latin typeface="Times New Roman" panose="02020603050405020304" pitchFamily="18" charset="0"/>
                <a:cs typeface="Times New Roman" panose="02020603050405020304" pitchFamily="18" charset="0"/>
              </a:rPr>
              <a:t>Pannah</a:t>
            </a:r>
            <a:r>
              <a:rPr lang="en-GB" altLang="en-US" sz="3200" dirty="0">
                <a:solidFill>
                  <a:srgbClr val="3333FF"/>
                </a:solidFill>
                <a:latin typeface="Times New Roman" panose="02020603050405020304" pitchFamily="18" charset="0"/>
                <a:cs typeface="Times New Roman" panose="02020603050405020304" pitchFamily="18" charset="0"/>
              </a:rPr>
              <a:t>, </a:t>
            </a:r>
            <a:r>
              <a:rPr lang="en-GB" altLang="en-US" sz="3200" dirty="0" err="1">
                <a:solidFill>
                  <a:srgbClr val="3333FF"/>
                </a:solidFill>
                <a:latin typeface="Times New Roman" panose="02020603050405020304" pitchFamily="18" charset="0"/>
                <a:cs typeface="Times New Roman" panose="02020603050405020304" pitchFamily="18" charset="0"/>
              </a:rPr>
              <a:t>Beetal</a:t>
            </a:r>
            <a:r>
              <a:rPr lang="en-GB" altLang="en-US" sz="3200" dirty="0">
                <a:solidFill>
                  <a:srgbClr val="3333FF"/>
                </a:solidFill>
                <a:latin typeface="Times New Roman" panose="02020603050405020304" pitchFamily="18" charset="0"/>
                <a:cs typeface="Times New Roman" panose="02020603050405020304" pitchFamily="18" charset="0"/>
              </a:rPr>
              <a:t>, </a:t>
            </a:r>
            <a:r>
              <a:rPr lang="en-GB" altLang="en-US" sz="3200" dirty="0" err="1">
                <a:solidFill>
                  <a:srgbClr val="3333FF"/>
                </a:solidFill>
                <a:latin typeface="Times New Roman" panose="02020603050405020304" pitchFamily="18" charset="0"/>
                <a:cs typeface="Times New Roman" panose="02020603050405020304" pitchFamily="18" charset="0"/>
              </a:rPr>
              <a:t>Kamoori</a:t>
            </a:r>
            <a:endParaRPr lang="en-GB" altLang="en-US" sz="3200" dirty="0">
              <a:solidFill>
                <a:srgbClr val="3333FF"/>
              </a:solidFill>
              <a:latin typeface="Times New Roman" panose="02020603050405020304" pitchFamily="18" charset="0"/>
              <a:cs typeface="Times New Roman" panose="02020603050405020304" pitchFamily="18" charset="0"/>
            </a:endParaRPr>
          </a:p>
          <a:p>
            <a:pPr marL="0" indent="0">
              <a:buNone/>
            </a:pPr>
            <a:r>
              <a:rPr lang="en-US" sz="3000" b="1" dirty="0">
                <a:solidFill>
                  <a:srgbClr val="3333FF"/>
                </a:solidFill>
                <a:latin typeface="Times New Roman" panose="02020603050405020304" pitchFamily="18" charset="0"/>
                <a:cs typeface="Times New Roman" panose="02020603050405020304" pitchFamily="18" charset="0"/>
              </a:rPr>
              <a:t>2. Draught animals</a:t>
            </a:r>
            <a:endParaRPr lang="en-GB" sz="3000" dirty="0">
              <a:solidFill>
                <a:srgbClr val="3333FF"/>
              </a:solidFill>
              <a:latin typeface="Times New Roman" panose="02020603050405020304" pitchFamily="18" charset="0"/>
              <a:cs typeface="Times New Roman" panose="02020603050405020304" pitchFamily="18" charset="0"/>
            </a:endParaRPr>
          </a:p>
          <a:p>
            <a:r>
              <a:rPr lang="en-US" sz="3000" dirty="0">
                <a:solidFill>
                  <a:srgbClr val="3333FF"/>
                </a:solidFill>
                <a:latin typeface="Times New Roman" panose="02020603050405020304" pitchFamily="18" charset="0"/>
                <a:cs typeface="Times New Roman" panose="02020603050405020304" pitchFamily="18" charset="0"/>
              </a:rPr>
              <a:t>Cattle breeds like </a:t>
            </a:r>
            <a:r>
              <a:rPr lang="en-US" sz="3000" dirty="0" err="1">
                <a:solidFill>
                  <a:srgbClr val="3333FF"/>
                </a:solidFill>
                <a:latin typeface="Times New Roman" panose="02020603050405020304" pitchFamily="18" charset="0"/>
                <a:cs typeface="Times New Roman" panose="02020603050405020304" pitchFamily="18" charset="0"/>
              </a:rPr>
              <a:t>Bhagnari</a:t>
            </a:r>
            <a:r>
              <a:rPr lang="en-US" sz="3000" dirty="0">
                <a:solidFill>
                  <a:srgbClr val="3333FF"/>
                </a:solidFill>
                <a:latin typeface="Times New Roman" panose="02020603050405020304" pitchFamily="18" charset="0"/>
                <a:cs typeface="Times New Roman" panose="02020603050405020304" pitchFamily="18" charset="0"/>
              </a:rPr>
              <a:t>. </a:t>
            </a:r>
            <a:r>
              <a:rPr lang="en-US" sz="3000" dirty="0" err="1">
                <a:solidFill>
                  <a:srgbClr val="3333FF"/>
                </a:solidFill>
                <a:latin typeface="Times New Roman" panose="02020603050405020304" pitchFamily="18" charset="0"/>
                <a:cs typeface="Times New Roman" panose="02020603050405020304" pitchFamily="18" charset="0"/>
              </a:rPr>
              <a:t>Dajal</a:t>
            </a:r>
            <a:r>
              <a:rPr lang="en-US" sz="3000" dirty="0">
                <a:solidFill>
                  <a:srgbClr val="3333FF"/>
                </a:solidFill>
                <a:latin typeface="Times New Roman" panose="02020603050405020304" pitchFamily="18" charset="0"/>
                <a:cs typeface="Times New Roman" panose="02020603050405020304" pitchFamily="18" charset="0"/>
              </a:rPr>
              <a:t>, </a:t>
            </a:r>
            <a:r>
              <a:rPr lang="en-US" sz="3000" dirty="0" err="1">
                <a:solidFill>
                  <a:srgbClr val="3333FF"/>
                </a:solidFill>
                <a:latin typeface="Times New Roman" panose="02020603050405020304" pitchFamily="18" charset="0"/>
                <a:cs typeface="Times New Roman" panose="02020603050405020304" pitchFamily="18" charset="0"/>
              </a:rPr>
              <a:t>Dhani</a:t>
            </a:r>
            <a:r>
              <a:rPr lang="en-US" sz="3000" dirty="0">
                <a:solidFill>
                  <a:srgbClr val="3333FF"/>
                </a:solidFill>
                <a:latin typeface="Times New Roman" panose="02020603050405020304" pitchFamily="18" charset="0"/>
                <a:cs typeface="Times New Roman" panose="02020603050405020304" pitchFamily="18" charset="0"/>
              </a:rPr>
              <a:t> and </a:t>
            </a:r>
            <a:r>
              <a:rPr lang="en-US" sz="3000" dirty="0" err="1">
                <a:solidFill>
                  <a:srgbClr val="3333FF"/>
                </a:solidFill>
                <a:latin typeface="Times New Roman" panose="02020603050405020304" pitchFamily="18" charset="0"/>
                <a:cs typeface="Times New Roman" panose="02020603050405020304" pitchFamily="18" charset="0"/>
              </a:rPr>
              <a:t>Rojhan</a:t>
            </a:r>
            <a:r>
              <a:rPr lang="en-US" sz="3000" dirty="0">
                <a:solidFill>
                  <a:srgbClr val="3333FF"/>
                </a:solidFill>
                <a:latin typeface="Times New Roman" panose="02020603050405020304" pitchFamily="18" charset="0"/>
                <a:cs typeface="Times New Roman" panose="02020603050405020304" pitchFamily="18" charset="0"/>
              </a:rPr>
              <a:t> </a:t>
            </a:r>
            <a:r>
              <a:rPr lang="en-US" sz="3000" dirty="0" err="1">
                <a:solidFill>
                  <a:srgbClr val="3333FF"/>
                </a:solidFill>
                <a:latin typeface="Times New Roman" panose="02020603050405020304" pitchFamily="18" charset="0"/>
                <a:cs typeface="Times New Roman" panose="02020603050405020304" pitchFamily="18" charset="0"/>
              </a:rPr>
              <a:t>etc</a:t>
            </a:r>
            <a:endParaRPr lang="en-GB" sz="3000" dirty="0">
              <a:solidFill>
                <a:srgbClr val="3333FF"/>
              </a:solidFill>
              <a:latin typeface="Times New Roman" panose="02020603050405020304" pitchFamily="18" charset="0"/>
              <a:cs typeface="Times New Roman" panose="02020603050405020304" pitchFamily="18" charset="0"/>
            </a:endParaRPr>
          </a:p>
          <a:p>
            <a:r>
              <a:rPr lang="en-US" sz="3000" dirty="0">
                <a:solidFill>
                  <a:srgbClr val="3333FF"/>
                </a:solidFill>
                <a:latin typeface="Times New Roman" panose="02020603050405020304" pitchFamily="18" charset="0"/>
                <a:cs typeface="Times New Roman" panose="02020603050405020304" pitchFamily="18" charset="0"/>
              </a:rPr>
              <a:t>Buffaloes particularly in the rice growing tract</a:t>
            </a:r>
            <a:endParaRPr lang="en-GB" sz="3000" dirty="0">
              <a:solidFill>
                <a:srgbClr val="3333FF"/>
              </a:solidFill>
              <a:latin typeface="Times New Roman" panose="02020603050405020304" pitchFamily="18" charset="0"/>
              <a:cs typeface="Times New Roman" panose="02020603050405020304" pitchFamily="18" charset="0"/>
            </a:endParaRPr>
          </a:p>
          <a:p>
            <a:r>
              <a:rPr lang="en-US" sz="3000" dirty="0">
                <a:solidFill>
                  <a:srgbClr val="3333FF"/>
                </a:solidFill>
                <a:latin typeface="Times New Roman" panose="02020603050405020304" pitchFamily="18" charset="0"/>
                <a:cs typeface="Times New Roman" panose="02020603050405020304" pitchFamily="18" charset="0"/>
              </a:rPr>
              <a:t>Horse, Camel, Donkeys, Mules </a:t>
            </a:r>
            <a:r>
              <a:rPr lang="en-US" sz="3000" dirty="0" err="1">
                <a:solidFill>
                  <a:srgbClr val="3333FF"/>
                </a:solidFill>
                <a:latin typeface="Times New Roman" panose="02020603050405020304" pitchFamily="18" charset="0"/>
                <a:cs typeface="Times New Roman" panose="02020603050405020304" pitchFamily="18" charset="0"/>
              </a:rPr>
              <a:t>etc</a:t>
            </a:r>
            <a:endParaRPr lang="en-GB" sz="3000" dirty="0">
              <a:solidFill>
                <a:srgbClr val="3333FF"/>
              </a:solidFill>
              <a:latin typeface="Times New Roman" panose="02020603050405020304" pitchFamily="18" charset="0"/>
              <a:cs typeface="Times New Roman" panose="02020603050405020304" pitchFamily="18" charset="0"/>
            </a:endParaRPr>
          </a:p>
          <a:p>
            <a:pPr algn="just"/>
            <a:endParaRPr lang="en-SG" sz="3000" dirty="0">
              <a:solidFill>
                <a:srgbClr val="3333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932500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anose="02020603050405020304" pitchFamily="18" charset="0"/>
                <a:cs typeface="Times New Roman" panose="02020603050405020304" pitchFamily="18" charset="0"/>
              </a:rPr>
              <a:t>I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p>
        </p:txBody>
      </p:sp>
      <p:sp>
        <p:nvSpPr>
          <p:cNvPr id="2" name="Title 1"/>
          <p:cNvSpPr>
            <a:spLocks noGrp="1"/>
          </p:cNvSpPr>
          <p:nvPr>
            <p:ph type="title"/>
          </p:nvPr>
        </p:nvSpPr>
        <p:spPr/>
        <p:txBody>
          <a:bodyPr>
            <a:normAutofit/>
          </a:bodyPr>
          <a:lstStyle/>
          <a:p>
            <a:r>
              <a:rPr lang="en-US" dirty="0">
                <a:latin typeface="Times New Roman" panose="02020603050405020304" pitchFamily="18" charset="0"/>
                <a:cs typeface="Times New Roman" panose="02020603050405020304" pitchFamily="18" charset="0"/>
              </a:rPr>
              <a:t>Conti… </a:t>
            </a:r>
            <a:endParaRPr lang="en-GB" dirty="0">
              <a:latin typeface="Times New Roman" panose="02020603050405020304" pitchFamily="18" charset="0"/>
              <a:cs typeface="Times New Roman" panose="02020603050405020304" pitchFamily="18" charset="0"/>
            </a:endParaRPr>
          </a:p>
        </p:txBody>
      </p:sp>
      <p:sp>
        <p:nvSpPr>
          <p:cNvPr id="5" name="Rectangle 1"/>
          <p:cNvSpPr>
            <a:spLocks noGrp="1" noChangeArrowheads="1"/>
          </p:cNvSpPr>
          <p:nvPr>
            <p:ph idx="1"/>
          </p:nvPr>
        </p:nvSpPr>
        <p:spPr bwMode="auto">
          <a:xfrm>
            <a:off x="723721" y="1600857"/>
            <a:ext cx="10813994" cy="414062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dirty="0">
                <a:ln>
                  <a:noFill/>
                </a:ln>
                <a:solidFill>
                  <a:srgbClr val="3333FF"/>
                </a:solidFill>
                <a:effectLst/>
                <a:ea typeface="Times New Roman" panose="02020603050405020304" pitchFamily="18" charset="0"/>
                <a:cs typeface="Arial" pitchFamily="34" charset="0"/>
              </a:rPr>
              <a:t>3. </a:t>
            </a:r>
            <a:r>
              <a:rPr lang="en-US" b="1" dirty="0">
                <a:solidFill>
                  <a:srgbClr val="3333FF"/>
                </a:solidFill>
                <a:ea typeface="Times New Roman" panose="02020603050405020304" pitchFamily="18" charset="0"/>
                <a:cs typeface="Arial" pitchFamily="34" charset="0"/>
              </a:rPr>
              <a:t>Meat and</a:t>
            </a:r>
            <a:r>
              <a:rPr kumimoji="0" lang="en-US" b="1" i="0" u="none" strike="noStrike" cap="none" normalizeH="0" baseline="0" dirty="0">
                <a:ln>
                  <a:noFill/>
                </a:ln>
                <a:solidFill>
                  <a:srgbClr val="3333FF"/>
                </a:solidFill>
                <a:effectLst/>
                <a:ea typeface="Times New Roman" panose="02020603050405020304" pitchFamily="18" charset="0"/>
                <a:cs typeface="Arial" pitchFamily="34" charset="0"/>
              </a:rPr>
              <a:t> wool production</a:t>
            </a:r>
            <a:endParaRPr kumimoji="0" lang="en-GB" b="1" i="0" u="none" strike="noStrike" cap="none" normalizeH="0" baseline="0" dirty="0">
              <a:ln>
                <a:noFill/>
              </a:ln>
              <a:solidFill>
                <a:srgbClr val="3333FF"/>
              </a:solidFill>
              <a:effectLst/>
              <a:cs typeface="Arial" pitchFamily="34" charset="0"/>
            </a:endParaRPr>
          </a:p>
          <a:p>
            <a:pPr eaLnBrk="0" fontAlgn="base" hangingPunct="0">
              <a:lnSpc>
                <a:spcPct val="100000"/>
              </a:lnSpc>
              <a:spcBef>
                <a:spcPct val="0"/>
              </a:spcBef>
              <a:spcAft>
                <a:spcPct val="0"/>
              </a:spcAft>
            </a:pPr>
            <a:r>
              <a:rPr kumimoji="0" lang="en-US" b="0" i="0" u="none" strike="noStrike" cap="none" normalizeH="0" baseline="0" dirty="0">
                <a:ln>
                  <a:noFill/>
                </a:ln>
                <a:solidFill>
                  <a:srgbClr val="3333FF"/>
                </a:solidFill>
                <a:effectLst/>
                <a:latin typeface="Arial" pitchFamily="34" charset="0"/>
                <a:ea typeface="Times New Roman" panose="02020603050405020304" pitchFamily="18" charset="0"/>
                <a:cs typeface="Arial" pitchFamily="34" charset="0"/>
              </a:rPr>
              <a:t>Different breeds of sheep at least 23 breeds are </a:t>
            </a:r>
            <a:r>
              <a:rPr kumimoji="0" lang="en-US" b="0" i="0" u="none" strike="noStrike" cap="none" normalizeH="0" baseline="0" dirty="0" smtClean="0">
                <a:ln>
                  <a:noFill/>
                </a:ln>
                <a:solidFill>
                  <a:srgbClr val="3333FF"/>
                </a:solidFill>
                <a:effectLst/>
                <a:latin typeface="Arial" pitchFamily="34" charset="0"/>
                <a:ea typeface="Times New Roman" panose="02020603050405020304" pitchFamily="18" charset="0"/>
                <a:cs typeface="Arial" pitchFamily="34" charset="0"/>
              </a:rPr>
              <a:t>found </a:t>
            </a:r>
            <a:r>
              <a:rPr kumimoji="0" lang="en-US" b="0" i="0" u="none" strike="noStrike" cap="none" normalizeH="0" baseline="0" dirty="0">
                <a:ln>
                  <a:noFill/>
                </a:ln>
                <a:solidFill>
                  <a:srgbClr val="3333FF"/>
                </a:solidFill>
                <a:effectLst/>
                <a:latin typeface="Arial" pitchFamily="34" charset="0"/>
                <a:ea typeface="Times New Roman" panose="02020603050405020304" pitchFamily="18" charset="0"/>
                <a:cs typeface="Arial" pitchFamily="34" charset="0"/>
              </a:rPr>
              <a:t>in Pakistan</a:t>
            </a:r>
            <a:endParaRPr kumimoji="0" lang="en-GB" b="0" i="0" u="none" strike="noStrike" cap="none" normalizeH="0" baseline="0" dirty="0">
              <a:ln>
                <a:noFill/>
              </a:ln>
              <a:solidFill>
                <a:srgbClr val="3333FF"/>
              </a:solidFill>
              <a:effectLst/>
              <a:latin typeface="Arial" pitchFamily="34" charset="0"/>
              <a:cs typeface="Arial" pitchFamily="34" charset="0"/>
            </a:endParaRPr>
          </a:p>
          <a:p>
            <a:pPr eaLnBrk="0" fontAlgn="base" hangingPunct="0">
              <a:lnSpc>
                <a:spcPct val="100000"/>
              </a:lnSpc>
              <a:spcBef>
                <a:spcPct val="0"/>
              </a:spcBef>
              <a:spcAft>
                <a:spcPct val="0"/>
              </a:spcAft>
            </a:pPr>
            <a:r>
              <a:rPr kumimoji="0" lang="en-US" b="0" i="0" u="none" strike="noStrike" cap="none" normalizeH="0" baseline="0" dirty="0">
                <a:ln>
                  <a:noFill/>
                </a:ln>
                <a:solidFill>
                  <a:srgbClr val="3333FF"/>
                </a:solidFill>
                <a:effectLst/>
                <a:latin typeface="Arial" pitchFamily="34" charset="0"/>
                <a:ea typeface="Times New Roman" panose="02020603050405020304" pitchFamily="18" charset="0"/>
                <a:cs typeface="Arial" pitchFamily="34" charset="0"/>
              </a:rPr>
              <a:t>Different breeds of goats</a:t>
            </a:r>
            <a:endParaRPr kumimoji="0" lang="en-GB" b="0" i="0" u="none" strike="noStrike" cap="none" normalizeH="0" baseline="0" dirty="0">
              <a:ln>
                <a:noFill/>
              </a:ln>
              <a:solidFill>
                <a:srgbClr val="3333FF"/>
              </a:solidFill>
              <a:effectLst/>
              <a:latin typeface="Arial" pitchFamily="34" charset="0"/>
              <a:cs typeface="Arial" pitchFamily="34" charset="0"/>
            </a:endParaRPr>
          </a:p>
          <a:p>
            <a:pPr eaLnBrk="0" fontAlgn="base" hangingPunct="0">
              <a:lnSpc>
                <a:spcPct val="100000"/>
              </a:lnSpc>
              <a:spcBef>
                <a:spcPct val="0"/>
              </a:spcBef>
              <a:spcAft>
                <a:spcPct val="0"/>
              </a:spcAft>
            </a:pPr>
            <a:r>
              <a:rPr kumimoji="0" lang="en-US" b="0" i="0" u="none" strike="noStrike" cap="none" normalizeH="0" baseline="0" dirty="0">
                <a:ln>
                  <a:noFill/>
                </a:ln>
                <a:solidFill>
                  <a:srgbClr val="3333FF"/>
                </a:solidFill>
                <a:effectLst/>
                <a:latin typeface="Arial" pitchFamily="34" charset="0"/>
                <a:ea typeface="Times New Roman" panose="02020603050405020304" pitchFamily="18" charset="0"/>
                <a:cs typeface="Arial" pitchFamily="34" charset="0"/>
              </a:rPr>
              <a:t>Cattle/ Buffaloes</a:t>
            </a:r>
            <a:endParaRPr kumimoji="0" lang="en-GB" b="0" i="0" u="none" strike="noStrike" cap="none" normalizeH="0" baseline="0" dirty="0">
              <a:ln>
                <a:noFill/>
              </a:ln>
              <a:solidFill>
                <a:srgbClr val="3333FF"/>
              </a:solidFill>
              <a:effectLst/>
              <a:latin typeface="Arial" pitchFamily="34" charset="0"/>
              <a:cs typeface="Arial" pitchFamily="34" charset="0"/>
            </a:endParaRPr>
          </a:p>
          <a:p>
            <a:pPr eaLnBrk="0" fontAlgn="base" hangingPunct="0">
              <a:lnSpc>
                <a:spcPct val="100000"/>
              </a:lnSpc>
              <a:spcBef>
                <a:spcPct val="0"/>
              </a:spcBef>
              <a:spcAft>
                <a:spcPct val="0"/>
              </a:spcAft>
            </a:pPr>
            <a:r>
              <a:rPr kumimoji="0" lang="en-US" b="0" i="0" u="none" strike="noStrike" cap="none" normalizeH="0" baseline="0" dirty="0">
                <a:ln>
                  <a:noFill/>
                </a:ln>
                <a:solidFill>
                  <a:srgbClr val="3333FF"/>
                </a:solidFill>
                <a:effectLst/>
                <a:latin typeface="Arial" pitchFamily="34" charset="0"/>
                <a:ea typeface="Times New Roman" panose="02020603050405020304" pitchFamily="18" charset="0"/>
                <a:cs typeface="Arial" pitchFamily="34" charset="0"/>
              </a:rPr>
              <a:t>Camels</a:t>
            </a:r>
          </a:p>
          <a:p>
            <a:pPr eaLnBrk="0" fontAlgn="base" hangingPunct="0">
              <a:lnSpc>
                <a:spcPct val="100000"/>
              </a:lnSpc>
              <a:spcBef>
                <a:spcPct val="0"/>
              </a:spcBef>
              <a:spcAft>
                <a:spcPct val="0"/>
              </a:spcAft>
            </a:pPr>
            <a:r>
              <a:rPr kumimoji="0" lang="en-US" b="0" i="0" u="none" strike="noStrike" cap="none" normalizeH="0" baseline="0" dirty="0">
                <a:ln>
                  <a:noFill/>
                </a:ln>
                <a:solidFill>
                  <a:srgbClr val="3333FF"/>
                </a:solidFill>
                <a:effectLst/>
                <a:latin typeface="Arial" pitchFamily="34" charset="0"/>
                <a:ea typeface="Times New Roman" panose="02020603050405020304" pitchFamily="18" charset="0"/>
                <a:cs typeface="Arial" pitchFamily="34" charset="0"/>
              </a:rPr>
              <a:t>Poultry</a:t>
            </a:r>
            <a:r>
              <a:rPr kumimoji="0" lang="en-GB" b="0" i="0" u="none" strike="noStrike" cap="none" normalizeH="0" baseline="0" dirty="0">
                <a:ln>
                  <a:noFill/>
                </a:ln>
                <a:solidFill>
                  <a:srgbClr val="3333FF"/>
                </a:solidFill>
                <a:effectLst/>
                <a:latin typeface="Arial" pitchFamily="34" charset="0"/>
                <a:cs typeface="Arial" pitchFamily="34" charset="0"/>
              </a:rPr>
              <a:t> </a:t>
            </a:r>
          </a:p>
          <a:p>
            <a:pPr eaLnBrk="0" fontAlgn="base" hangingPunct="0">
              <a:lnSpc>
                <a:spcPct val="100000"/>
              </a:lnSpc>
              <a:spcBef>
                <a:spcPct val="0"/>
              </a:spcBef>
              <a:spcAft>
                <a:spcPct val="0"/>
              </a:spcAft>
            </a:pPr>
            <a:endParaRPr kumimoji="0" lang="en-GB" b="0" i="0" u="none" strike="noStrike" cap="none" normalizeH="0" baseline="0" dirty="0">
              <a:ln>
                <a:noFill/>
              </a:ln>
              <a:solidFill>
                <a:srgbClr val="3333FF"/>
              </a:solidFill>
              <a:effectLst/>
              <a:latin typeface="Arial" pitchFamily="34" charset="0"/>
              <a:cs typeface="Arial" pitchFamily="34" charset="0"/>
            </a:endParaRPr>
          </a:p>
          <a:p>
            <a:pPr>
              <a:buNone/>
            </a:pPr>
            <a:r>
              <a:rPr lang="en-GB" b="1" dirty="0">
                <a:solidFill>
                  <a:srgbClr val="3333FF"/>
                </a:solidFill>
                <a:cs typeface="Arial" pitchFamily="34" charset="0"/>
              </a:rPr>
              <a:t>4. </a:t>
            </a:r>
            <a:r>
              <a:rPr lang="en-GB" altLang="en-US" b="1" dirty="0">
                <a:solidFill>
                  <a:srgbClr val="3333FF"/>
                </a:solidFill>
                <a:cs typeface="Arial" pitchFamily="34" charset="0"/>
              </a:rPr>
              <a:t>Dual purpose animals </a:t>
            </a:r>
          </a:p>
          <a:p>
            <a:pPr>
              <a:buNone/>
            </a:pPr>
            <a:r>
              <a:rPr lang="en-GB" altLang="en-US" dirty="0" err="1">
                <a:solidFill>
                  <a:srgbClr val="3333FF"/>
                </a:solidFill>
                <a:latin typeface="Arial" pitchFamily="34" charset="0"/>
                <a:cs typeface="Arial" pitchFamily="34" charset="0"/>
              </a:rPr>
              <a:t>Tharparkar</a:t>
            </a:r>
            <a:r>
              <a:rPr lang="en-GB" altLang="en-US" dirty="0">
                <a:solidFill>
                  <a:srgbClr val="3333FF"/>
                </a:solidFill>
                <a:latin typeface="Arial" pitchFamily="34" charset="0"/>
                <a:cs typeface="Arial" pitchFamily="34" charset="0"/>
              </a:rPr>
              <a:t>, </a:t>
            </a:r>
            <a:r>
              <a:rPr lang="en-GB" altLang="en-US" dirty="0" err="1">
                <a:solidFill>
                  <a:srgbClr val="3333FF"/>
                </a:solidFill>
                <a:latin typeface="Arial" pitchFamily="34" charset="0"/>
                <a:cs typeface="Arial" pitchFamily="34" charset="0"/>
              </a:rPr>
              <a:t>Kankrej</a:t>
            </a:r>
            <a:endParaRPr lang="en-GB" altLang="en-US" dirty="0">
              <a:solidFill>
                <a:srgbClr val="3333FF"/>
              </a:solidFill>
              <a:latin typeface="Arial" pitchFamily="34" charset="0"/>
              <a:cs typeface="Arial" pitchFamily="34" charset="0"/>
            </a:endParaRPr>
          </a:p>
        </p:txBody>
      </p:sp>
    </p:spTree>
    <p:extLst>
      <p:ext uri="{BB962C8B-B14F-4D97-AF65-F5344CB8AC3E}">
        <p14:creationId xmlns:p14="http://schemas.microsoft.com/office/powerpoint/2010/main" xmlns="" val="3254575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additive="base">
                                        <p:cTn id="3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xEl>
                                              <p:pRg st="5" end="5"/>
                                            </p:txEl>
                                          </p:spTgt>
                                        </p:tgtEl>
                                        <p:attrNameLst>
                                          <p:attrName>style.visibility</p:attrName>
                                        </p:attrNameLst>
                                      </p:cBhvr>
                                      <p:to>
                                        <p:strVal val="visible"/>
                                      </p:to>
                                    </p:set>
                                    <p:anim calcmode="lin" valueType="num">
                                      <p:cBhvr additive="base">
                                        <p:cTn id="37"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5">
                                            <p:txEl>
                                              <p:pRg st="7" end="7"/>
                                            </p:txEl>
                                          </p:spTgt>
                                        </p:tgtEl>
                                        <p:attrNameLst>
                                          <p:attrName>style.visibility</p:attrName>
                                        </p:attrNameLst>
                                      </p:cBhvr>
                                      <p:to>
                                        <p:strVal val="visible"/>
                                      </p:to>
                                    </p:set>
                                    <p:anim calcmode="lin" valueType="num">
                                      <p:cBhvr additive="base">
                                        <p:cTn id="43"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5">
                                            <p:txEl>
                                              <p:pRg st="8" end="8"/>
                                            </p:txEl>
                                          </p:spTgt>
                                        </p:tgtEl>
                                        <p:attrNameLst>
                                          <p:attrName>style.visibility</p:attrName>
                                        </p:attrNameLst>
                                      </p:cBhvr>
                                      <p:to>
                                        <p:strVal val="visible"/>
                                      </p:to>
                                    </p:set>
                                    <p:anim calcmode="lin" valueType="num">
                                      <p:cBhvr additive="base">
                                        <p:cTn id="49"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anose="02020603050405020304" pitchFamily="18" charset="0"/>
                <a:cs typeface="Times New Roman" panose="02020603050405020304" pitchFamily="18" charset="0"/>
              </a:rPr>
              <a:t>I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p>
        </p:txBody>
      </p:sp>
      <p:sp>
        <p:nvSpPr>
          <p:cNvPr id="8" name="Title 1"/>
          <p:cNvSpPr>
            <a:spLocks noGrp="1"/>
          </p:cNvSpPr>
          <p:nvPr>
            <p:ph type="title"/>
          </p:nvPr>
        </p:nvSpPr>
        <p:spPr>
          <a:xfrm>
            <a:off x="274320" y="404314"/>
            <a:ext cx="11079480" cy="1325563"/>
          </a:xfrm>
        </p:spPr>
        <p:txBody>
          <a:bodyPr/>
          <a:lstStyle/>
          <a:p>
            <a:r>
              <a:rPr lang="en-US" dirty="0">
                <a:latin typeface="Times New Roman" pitchFamily="18" charset="0"/>
                <a:cs typeface="Times New Roman" pitchFamily="18" charset="0"/>
              </a:rPr>
              <a:t>What does the domestication of animals mean?</a:t>
            </a:r>
          </a:p>
        </p:txBody>
      </p:sp>
      <p:sp>
        <p:nvSpPr>
          <p:cNvPr id="9" name="Content Placeholder 2"/>
          <p:cNvSpPr>
            <a:spLocks noGrp="1"/>
          </p:cNvSpPr>
          <p:nvPr>
            <p:ph idx="1"/>
          </p:nvPr>
        </p:nvSpPr>
        <p:spPr>
          <a:xfrm>
            <a:off x="838200" y="1864814"/>
            <a:ext cx="10515600" cy="4351338"/>
          </a:xfrm>
        </p:spPr>
        <p:txBody>
          <a:bodyPr>
            <a:normAutofit/>
          </a:bodyPr>
          <a:lstStyle/>
          <a:p>
            <a:pPr algn="just"/>
            <a:r>
              <a:rPr lang="en-US" sz="3200" dirty="0">
                <a:solidFill>
                  <a:srgbClr val="3333FF"/>
                </a:solidFill>
              </a:rPr>
              <a:t>To adapt animals for the use by humans</a:t>
            </a:r>
          </a:p>
          <a:p>
            <a:pPr algn="just"/>
            <a:endParaRPr lang="en-US" sz="3200" dirty="0">
              <a:solidFill>
                <a:srgbClr val="3333FF"/>
              </a:solidFill>
            </a:endParaRPr>
          </a:p>
          <a:p>
            <a:pPr algn="just"/>
            <a:r>
              <a:rPr lang="en-US" sz="3200" dirty="0">
                <a:solidFill>
                  <a:srgbClr val="3333FF"/>
                </a:solidFill>
              </a:rPr>
              <a:t>Animals taken from nature and raised under the care of humans</a:t>
            </a:r>
          </a:p>
          <a:p>
            <a:pPr algn="just"/>
            <a:endParaRPr lang="en-US" sz="3200" dirty="0">
              <a:solidFill>
                <a:srgbClr val="3333FF"/>
              </a:solidFill>
            </a:endParaRPr>
          </a:p>
          <a:p>
            <a:pPr algn="just"/>
            <a:endParaRPr lang="en-US" sz="3200" dirty="0">
              <a:solidFill>
                <a:srgbClr val="3333FF"/>
              </a:solidFill>
            </a:endParaRPr>
          </a:p>
          <a:p>
            <a:pPr algn="just"/>
            <a:endParaRPr lang="en-US" sz="3200" dirty="0">
              <a:solidFill>
                <a:srgbClr val="3333FF"/>
              </a:solidFill>
            </a:endParaRPr>
          </a:p>
          <a:p>
            <a:pPr algn="just"/>
            <a:endParaRPr lang="en-US" sz="3200" dirty="0">
              <a:solidFill>
                <a:srgbClr val="3333FF"/>
              </a:solidFill>
            </a:endParaRPr>
          </a:p>
        </p:txBody>
      </p:sp>
    </p:spTree>
    <p:extLst>
      <p:ext uri="{BB962C8B-B14F-4D97-AF65-F5344CB8AC3E}">
        <p14:creationId xmlns:p14="http://schemas.microsoft.com/office/powerpoint/2010/main" xmlns="" val="3254575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 calcmode="lin" valueType="num">
                                      <p:cBhvr additive="base">
                                        <p:cTn id="7"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xEl>
                                              <p:pRg st="2" end="2"/>
                                            </p:txEl>
                                          </p:spTgt>
                                        </p:tgtEl>
                                        <p:attrNameLst>
                                          <p:attrName>style.visibility</p:attrName>
                                        </p:attrNameLst>
                                      </p:cBhvr>
                                      <p:to>
                                        <p:strVal val="visible"/>
                                      </p:to>
                                    </p:set>
                                    <p:anim calcmode="lin" valueType="num">
                                      <p:cBhvr additive="base">
                                        <p:cTn id="13"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anose="02020603050405020304" pitchFamily="18" charset="0"/>
                <a:cs typeface="Times New Roman" panose="02020603050405020304" pitchFamily="18" charset="0"/>
              </a:rPr>
              <a:t>I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p>
        </p:txBody>
      </p:sp>
      <p:sp>
        <p:nvSpPr>
          <p:cNvPr id="3" name="Title 1"/>
          <p:cNvSpPr>
            <a:spLocks noGrp="1"/>
          </p:cNvSpPr>
          <p:nvPr>
            <p:ph type="title"/>
          </p:nvPr>
        </p:nvSpPr>
        <p:spPr>
          <a:xfrm>
            <a:off x="838200" y="417377"/>
            <a:ext cx="10515600" cy="1325563"/>
          </a:xfrm>
        </p:spPr>
        <p:txBody>
          <a:bodyPr/>
          <a:lstStyle/>
          <a:p>
            <a:r>
              <a:rPr lang="en-US" dirty="0"/>
              <a:t>WHAT ARE THE COMMON FUNCTIONS OF LIVESTOCK IN TODAY’S SOCIETY?</a:t>
            </a:r>
          </a:p>
        </p:txBody>
      </p:sp>
      <p:pic>
        <p:nvPicPr>
          <p:cNvPr id="5" name="Content Placeholder 4" descr="J:\Jaime Gosnell\FARM ANIMALS2.jpg"/>
          <p:cNvPicPr>
            <a:picLocks noGrp="1" noChangeAspect="1" noChangeArrowheads="1"/>
          </p:cNvPicPr>
          <p:nvPr>
            <p:ph idx="1"/>
          </p:nvPr>
        </p:nvPicPr>
        <p:blipFill>
          <a:blip r:embed="rId2" cstate="print"/>
          <a:srcRect/>
          <a:stretch>
            <a:fillRect/>
          </a:stretch>
        </p:blipFill>
        <p:spPr bwMode="auto">
          <a:xfrm>
            <a:off x="3388609" y="1877877"/>
            <a:ext cx="5414782" cy="4351338"/>
          </a:xfrm>
          <a:prstGeom prst="rect">
            <a:avLst/>
          </a:prstGeom>
          <a:noFill/>
        </p:spPr>
      </p:pic>
    </p:spTree>
    <p:extLst>
      <p:ext uri="{BB962C8B-B14F-4D97-AF65-F5344CB8AC3E}">
        <p14:creationId xmlns:p14="http://schemas.microsoft.com/office/powerpoint/2010/main" xmlns="" val="32545755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anose="02020603050405020304" pitchFamily="18" charset="0"/>
                <a:cs typeface="Times New Roman" panose="02020603050405020304" pitchFamily="18" charset="0"/>
              </a:rPr>
              <a:t>I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p>
        </p:txBody>
      </p:sp>
      <p:sp>
        <p:nvSpPr>
          <p:cNvPr id="3" name="Title 1"/>
          <p:cNvSpPr>
            <a:spLocks noGrp="1"/>
          </p:cNvSpPr>
          <p:nvPr>
            <p:ph type="title"/>
          </p:nvPr>
        </p:nvSpPr>
        <p:spPr>
          <a:xfrm>
            <a:off x="838200" y="365125"/>
            <a:ext cx="10515600" cy="1325563"/>
          </a:xfrm>
        </p:spPr>
        <p:txBody>
          <a:bodyPr/>
          <a:lstStyle/>
          <a:p>
            <a:r>
              <a:rPr lang="en-US" dirty="0">
                <a:solidFill>
                  <a:srgbClr val="3333FF"/>
                </a:solidFill>
              </a:rPr>
              <a:t>CONVERTING GRAIN AND ROUGHAGE INTO PRODUCTS</a:t>
            </a:r>
          </a:p>
        </p:txBody>
      </p:sp>
      <p:pic>
        <p:nvPicPr>
          <p:cNvPr id="5" name="Content Placeholder 3" descr="J:\Jaime Gosnell\LIVESTOCK4.jpg"/>
          <p:cNvPicPr>
            <a:picLocks noGrp="1" noChangeAspect="1" noChangeArrowheads="1"/>
          </p:cNvPicPr>
          <p:nvPr>
            <p:ph idx="1"/>
          </p:nvPr>
        </p:nvPicPr>
        <p:blipFill>
          <a:blip r:embed="rId2" cstate="print"/>
          <a:srcRect/>
          <a:stretch>
            <a:fillRect/>
          </a:stretch>
        </p:blipFill>
        <p:spPr bwMode="auto">
          <a:xfrm>
            <a:off x="1502229" y="2560320"/>
            <a:ext cx="8856617" cy="4297680"/>
          </a:xfrm>
          <a:prstGeom prst="rect">
            <a:avLst/>
          </a:prstGeom>
          <a:noFill/>
        </p:spPr>
      </p:pic>
    </p:spTree>
    <p:extLst>
      <p:ext uri="{BB962C8B-B14F-4D97-AF65-F5344CB8AC3E}">
        <p14:creationId xmlns:p14="http://schemas.microsoft.com/office/powerpoint/2010/main" xmlns="" val="32545755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anose="02020603050405020304" pitchFamily="18" charset="0"/>
                <a:cs typeface="Times New Roman" panose="02020603050405020304" pitchFamily="18" charset="0"/>
              </a:rPr>
              <a:t>I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p>
        </p:txBody>
      </p:sp>
      <p:sp>
        <p:nvSpPr>
          <p:cNvPr id="10" name="Title 1"/>
          <p:cNvSpPr txBox="1">
            <a:spLocks/>
          </p:cNvSpPr>
          <p:nvPr/>
        </p:nvSpPr>
        <p:spPr>
          <a:xfrm>
            <a:off x="838200" y="365125"/>
            <a:ext cx="10515600" cy="1325563"/>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mj-lt"/>
                <a:ea typeface="+mj-ea"/>
                <a:cs typeface="+mj-cs"/>
              </a:rPr>
              <a:t>To Provide a Steady Food Supply</a:t>
            </a:r>
          </a:p>
        </p:txBody>
      </p:sp>
      <p:pic>
        <p:nvPicPr>
          <p:cNvPr id="11" name="Picture 5" descr="J:\Jaime Gosnell\CHICKEN.jpg"/>
          <p:cNvPicPr>
            <a:picLocks noChangeAspect="1" noChangeArrowheads="1"/>
          </p:cNvPicPr>
          <p:nvPr/>
        </p:nvPicPr>
        <p:blipFill>
          <a:blip r:embed="rId2" cstate="print"/>
          <a:srcRect/>
          <a:stretch>
            <a:fillRect/>
          </a:stretch>
        </p:blipFill>
        <p:spPr bwMode="auto">
          <a:xfrm>
            <a:off x="7432766" y="2651761"/>
            <a:ext cx="2925208" cy="2928936"/>
          </a:xfrm>
          <a:prstGeom prst="rect">
            <a:avLst/>
          </a:prstGeom>
          <a:noFill/>
        </p:spPr>
      </p:pic>
      <p:pic>
        <p:nvPicPr>
          <p:cNvPr id="12" name="Picture 11" descr="J:\Jaime Gosnell\FOOD SOURCE.jpg"/>
          <p:cNvPicPr>
            <a:picLocks noChangeAspect="1" noChangeArrowheads="1"/>
          </p:cNvPicPr>
          <p:nvPr/>
        </p:nvPicPr>
        <p:blipFill>
          <a:blip r:embed="rId3" cstate="print"/>
          <a:srcRect/>
          <a:stretch>
            <a:fillRect/>
          </a:stretch>
        </p:blipFill>
        <p:spPr bwMode="auto">
          <a:xfrm>
            <a:off x="1846218" y="2651760"/>
            <a:ext cx="4267200" cy="2928937"/>
          </a:xfrm>
          <a:prstGeom prst="rect">
            <a:avLst/>
          </a:prstGeom>
          <a:noFill/>
        </p:spPr>
      </p:pic>
    </p:spTree>
    <p:extLst>
      <p:ext uri="{BB962C8B-B14F-4D97-AF65-F5344CB8AC3E}">
        <p14:creationId xmlns:p14="http://schemas.microsoft.com/office/powerpoint/2010/main" xmlns="" val="3254575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nodeType="click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wipe(down)">
                                      <p:cBhvr>
                                        <p:cTn id="13"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631</TotalTime>
  <Words>413</Words>
  <Application>Microsoft Office PowerPoint</Application>
  <PresentationFormat>Custom</PresentationFormat>
  <Paragraphs>120</Paragraphs>
  <Slides>22</Slides>
  <Notes>1</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Slide 1</vt:lpstr>
      <vt:lpstr>Agriculture and Livestock</vt:lpstr>
      <vt:lpstr>Domestication</vt:lpstr>
      <vt:lpstr>Categories of Live Stock</vt:lpstr>
      <vt:lpstr>Conti… </vt:lpstr>
      <vt:lpstr>What does the domestication of animals mean?</vt:lpstr>
      <vt:lpstr>WHAT ARE THE COMMON FUNCTIONS OF LIVESTOCK IN TODAY’S SOCIETY?</vt:lpstr>
      <vt:lpstr>CONVERTING GRAIN AND ROUGHAGE INTO PRODUCTS</vt:lpstr>
      <vt:lpstr>Slide 9</vt:lpstr>
      <vt:lpstr>Conti…</vt:lpstr>
      <vt:lpstr>Slide 11</vt:lpstr>
      <vt:lpstr>To Provide Raw Materials for Clothing</vt:lpstr>
      <vt:lpstr>Slide 13</vt:lpstr>
      <vt:lpstr>POWER; Motive power about 85 % for Agricultural operations and means of transportations </vt:lpstr>
      <vt:lpstr>Agriculture Work</vt:lpstr>
      <vt:lpstr>To Provide Transportation</vt:lpstr>
      <vt:lpstr>To Provide Pleasure and Recreation</vt:lpstr>
      <vt:lpstr>Conti…</vt:lpstr>
      <vt:lpstr>TO INCREASE DESIREABLE CHARACTERISTICS</vt:lpstr>
      <vt:lpstr>Conti…</vt:lpstr>
      <vt:lpstr>Conti…</vt:lpstr>
      <vt:lpstr>Conti…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Aysha Kiran</dc:creator>
  <cp:lastModifiedBy>Dr.Sadaqat Munir</cp:lastModifiedBy>
  <cp:revision>54</cp:revision>
  <dcterms:created xsi:type="dcterms:W3CDTF">2016-12-10T05:11:52Z</dcterms:created>
  <dcterms:modified xsi:type="dcterms:W3CDTF">2020-10-21T05:17:17Z</dcterms:modified>
</cp:coreProperties>
</file>