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EEE8B17-2400-4265-83A6-3E2C444240ED}" type="datetimeFigureOut">
              <a:rPr lang="en-US" smtClean="0"/>
              <a:pPr/>
              <a:t>4/28/2020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9B12145C-4F0E-40C4-9D74-53DE097D525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E8B17-2400-4265-83A6-3E2C444240ED}" type="datetimeFigureOut">
              <a:rPr lang="en-US" smtClean="0"/>
              <a:pPr/>
              <a:t>4/28/2020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E8B17-2400-4265-83A6-3E2C444240ED}" type="datetimeFigureOut">
              <a:rPr lang="en-US" smtClean="0"/>
              <a:pPr/>
              <a:t>4/28/2020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E8B17-2400-4265-83A6-3E2C444240ED}" type="datetimeFigureOut">
              <a:rPr lang="en-US" smtClean="0"/>
              <a:pPr/>
              <a:t>4/28/2020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EE8B17-2400-4265-83A6-3E2C444240ED}" type="datetimeFigureOut">
              <a:rPr lang="en-US" smtClean="0"/>
              <a:pPr/>
              <a:t>4/28/2020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12145C-4F0E-40C4-9D74-53DE097D525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EE8B17-2400-4265-83A6-3E2C444240ED}" type="datetimeFigureOut">
              <a:rPr lang="en-US" smtClean="0"/>
              <a:pPr/>
              <a:t>4/28/2020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EEE8B17-2400-4265-83A6-3E2C444240ED}" type="datetimeFigureOut">
              <a:rPr lang="en-US" smtClean="0"/>
              <a:pPr/>
              <a:t>4/28/2020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EE8B17-2400-4265-83A6-3E2C444240ED}" type="datetimeFigureOut">
              <a:rPr lang="en-US" smtClean="0"/>
              <a:pPr/>
              <a:t>4/28/2020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E8B17-2400-4265-83A6-3E2C444240ED}" type="datetimeFigureOut">
              <a:rPr lang="en-US" smtClean="0"/>
              <a:pPr/>
              <a:t>4/28/2020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EE8B17-2400-4265-83A6-3E2C444240ED}" type="datetimeFigureOut">
              <a:rPr lang="en-US" smtClean="0"/>
              <a:pPr/>
              <a:t>4/28/2020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12145C-4F0E-40C4-9D74-53DE097D525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EE8B17-2400-4265-83A6-3E2C444240ED}" type="datetimeFigureOut">
              <a:rPr lang="en-US" smtClean="0"/>
              <a:pPr/>
              <a:t>4/28/2020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9B12145C-4F0E-40C4-9D74-53DE097D5257}"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EE8B17-2400-4265-83A6-3E2C444240ED}" type="datetimeFigureOut">
              <a:rPr lang="en-US" smtClean="0"/>
              <a:pPr/>
              <a:t>4/28/2020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B12145C-4F0E-40C4-9D74-53DE097D5257}"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028828"/>
            <a:ext cx="7851648" cy="1828800"/>
          </a:xfrm>
        </p:spPr>
        <p:txBody>
          <a:bodyPr>
            <a:noAutofit/>
          </a:bodyPr>
          <a:lstStyle/>
          <a:p>
            <a:r>
              <a:rPr lang="en-US" sz="5400" b="1" dirty="0" smtClean="0"/>
              <a:t>Empirical Research Report</a:t>
            </a:r>
            <a:br>
              <a:rPr lang="en-US" sz="5400" b="1" dirty="0" smtClean="0"/>
            </a:br>
            <a:endParaRPr lang="en-GB"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t>Superstructure for Empirical research Reports</a:t>
            </a:r>
            <a:br>
              <a:rPr lang="en-US" sz="4000" b="1" dirty="0" smtClean="0"/>
            </a:br>
            <a:endParaRPr lang="en-GB" sz="3600" dirty="0"/>
          </a:p>
        </p:txBody>
      </p:sp>
      <p:sp>
        <p:nvSpPr>
          <p:cNvPr id="3" name="Content Placeholder 2"/>
          <p:cNvSpPr>
            <a:spLocks noGrp="1"/>
          </p:cNvSpPr>
          <p:nvPr>
            <p:ph idx="1"/>
          </p:nvPr>
        </p:nvSpPr>
        <p:spPr>
          <a:xfrm>
            <a:off x="457200" y="1319218"/>
            <a:ext cx="8472518" cy="5324492"/>
          </a:xfrm>
        </p:spPr>
        <p:txBody>
          <a:bodyPr>
            <a:normAutofit/>
          </a:bodyPr>
          <a:lstStyle/>
          <a:p>
            <a:pPr marL="342900" indent="-342900">
              <a:buFontTx/>
              <a:buChar char="•"/>
            </a:pPr>
            <a:r>
              <a:rPr lang="en-US" sz="3200" dirty="0" smtClean="0"/>
              <a:t>To answer the readers typical questions about empirical research reports, writers use a substructure that has the following elements.</a:t>
            </a:r>
          </a:p>
          <a:p>
            <a:pPr marL="742950" lvl="1" indent="-285750">
              <a:buFontTx/>
              <a:buChar char="–"/>
            </a:pPr>
            <a:r>
              <a:rPr lang="en-US" sz="2800" dirty="0" smtClean="0"/>
              <a:t>Introduction</a:t>
            </a:r>
          </a:p>
          <a:p>
            <a:pPr marL="742950" lvl="1" indent="-285750">
              <a:buFontTx/>
              <a:buChar char="–"/>
            </a:pPr>
            <a:r>
              <a:rPr lang="en-US" sz="2800" dirty="0" smtClean="0"/>
              <a:t>Objectives of research</a:t>
            </a:r>
          </a:p>
          <a:p>
            <a:pPr marL="742950" lvl="1" indent="-285750">
              <a:buFontTx/>
              <a:buChar char="–"/>
            </a:pPr>
            <a:r>
              <a:rPr lang="en-US" sz="2800" dirty="0" smtClean="0"/>
              <a:t>Methods </a:t>
            </a:r>
          </a:p>
          <a:p>
            <a:pPr marL="742950" lvl="1" indent="-285750">
              <a:buFontTx/>
              <a:buChar char="–"/>
            </a:pPr>
            <a:r>
              <a:rPr lang="en-US" sz="2800" dirty="0" smtClean="0"/>
              <a:t>Results </a:t>
            </a:r>
          </a:p>
          <a:p>
            <a:pPr marL="742950" lvl="1" indent="-285750">
              <a:buFontTx/>
              <a:buChar char="–"/>
            </a:pPr>
            <a:r>
              <a:rPr lang="en-US" sz="2800" dirty="0" smtClean="0"/>
              <a:t>Discussion</a:t>
            </a:r>
          </a:p>
          <a:p>
            <a:pPr marL="742950" lvl="1" indent="-285750">
              <a:buFontTx/>
              <a:buChar char="–"/>
            </a:pPr>
            <a:r>
              <a:rPr lang="en-US" sz="2800" dirty="0" smtClean="0"/>
              <a:t>Conclusions</a:t>
            </a:r>
          </a:p>
          <a:p>
            <a:pPr marL="742950" lvl="1" indent="-285750">
              <a:buFontTx/>
              <a:buChar char="–"/>
            </a:pPr>
            <a:r>
              <a:rPr lang="en-US" sz="2800" dirty="0" smtClean="0"/>
              <a:t>Recommendation</a:t>
            </a:r>
          </a:p>
          <a:p>
            <a:endParaRPr lang="en-GB" sz="4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7"/>
          <p:cNvGraphicFramePr>
            <a:graphicFrameLocks noGrp="1"/>
          </p:cNvGraphicFramePr>
          <p:nvPr/>
        </p:nvGraphicFramePr>
        <p:xfrm>
          <a:off x="642910" y="1120741"/>
          <a:ext cx="7881966" cy="5237217"/>
        </p:xfrm>
        <a:graphic>
          <a:graphicData uri="http://schemas.openxmlformats.org/drawingml/2006/table">
            <a:tbl>
              <a:tblPr/>
              <a:tblGrid>
                <a:gridCol w="3799390"/>
                <a:gridCol w="4082576"/>
              </a:tblGrid>
              <a:tr h="4959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CC0000"/>
                          </a:solidFill>
                          <a:effectLst/>
                          <a:latin typeface="AR JULIAN" pitchFamily="2" charset="0"/>
                        </a:rPr>
                        <a:t>Report Element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CC0000"/>
                          </a:solidFill>
                          <a:effectLst/>
                          <a:latin typeface="AR JULIAN" pitchFamily="2" charset="0"/>
                        </a:rPr>
                        <a:t>Reader’s Questions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87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Introduction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Why is your research important to 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758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Objectives of Research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What were you trying to find out?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52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Method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Was your research method sound?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355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Results</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What results did your research produce?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87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Discussion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How do you interpret your research?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52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Conclusion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What is the significance of those results?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758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Recommendation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What do you think we should do?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918402"/>
            <a:ext cx="7829576" cy="724648"/>
          </a:xfrm>
        </p:spPr>
        <p:txBody>
          <a:bodyPr>
            <a:normAutofit fontScale="90000"/>
          </a:bodyPr>
          <a:lstStyle/>
          <a:p>
            <a:pPr algn="ctr"/>
            <a:r>
              <a:rPr lang="en-US" sz="5400" b="1" dirty="0" smtClean="0">
                <a:solidFill>
                  <a:srgbClr val="FF0000"/>
                </a:solidFill>
              </a:rPr>
              <a:t>Introduction</a:t>
            </a:r>
            <a:br>
              <a:rPr lang="en-US" sz="5400"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285720" y="1071546"/>
            <a:ext cx="8401080" cy="5253054"/>
          </a:xfrm>
        </p:spPr>
        <p:txBody>
          <a:bodyPr/>
          <a:lstStyle/>
          <a:p>
            <a:pPr marL="342900" indent="-342900">
              <a:buFontTx/>
              <a:buChar char="•"/>
            </a:pPr>
            <a:r>
              <a:rPr lang="en-US" sz="2400" dirty="0" smtClean="0"/>
              <a:t>In the introduction to an empirical report, you should seek to answer the readers’ question, </a:t>
            </a:r>
            <a:r>
              <a:rPr lang="en-US" sz="2400" dirty="0" smtClean="0">
                <a:solidFill>
                  <a:srgbClr val="FF0000"/>
                </a:solidFill>
              </a:rPr>
              <a:t>“why is the research important to us?”</a:t>
            </a:r>
          </a:p>
          <a:p>
            <a:pPr marL="342900" indent="-342900">
              <a:buFontTx/>
              <a:buChar char="•"/>
            </a:pPr>
            <a:r>
              <a:rPr lang="en-US" sz="2400" dirty="0" smtClean="0"/>
              <a:t>Typically, writers answer this question in two steps: they announce the topic of their research and then explain the importance of the topic to their readers.</a:t>
            </a:r>
          </a:p>
          <a:p>
            <a:pPr marL="708660" lvl="1" indent="-342900">
              <a:buNone/>
            </a:pPr>
            <a:r>
              <a:rPr lang="en-US" b="1" dirty="0" smtClean="0">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rPr>
              <a:t>(</a:t>
            </a:r>
            <a:r>
              <a:rPr lang="en-US" b="1" dirty="0" err="1" smtClean="0">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rPr>
              <a:t>i</a:t>
            </a:r>
            <a:r>
              <a:rPr lang="en-US" b="1" dirty="0" smtClean="0">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rPr>
              <a:t>)Announcing the topic</a:t>
            </a:r>
          </a:p>
          <a:p>
            <a:pPr marL="708660" lvl="1" indent="-342900">
              <a:buNone/>
            </a:pPr>
            <a:endParaRPr lang="en-US" b="1" dirty="0" smtClean="0"/>
          </a:p>
          <a:p>
            <a:pPr marL="982980" lvl="2" indent="-342900">
              <a:buFontTx/>
              <a:buChar char="•"/>
            </a:pPr>
            <a:r>
              <a:rPr lang="en-US" sz="2400" dirty="0" smtClean="0"/>
              <a:t>You can often apply the topic of your research simply by including that topic as the key phrase in the opening sentence of your report.</a:t>
            </a:r>
          </a:p>
          <a:p>
            <a:pPr marL="982980" lvl="2" indent="-342900">
              <a:buFontTx/>
              <a:buChar char="•"/>
            </a:pPr>
            <a:r>
              <a:rPr lang="en-US" sz="2400" dirty="0" smtClean="0"/>
              <a:t>For example consider the first sentence of a report on the satellite communication system on the next slide.</a:t>
            </a:r>
          </a:p>
          <a:p>
            <a:pPr marL="708660" lvl="1" indent="-342900">
              <a:buNone/>
            </a:pPr>
            <a:endParaRPr lang="en-US" sz="2800" b="1" dirty="0" smtClean="0"/>
          </a:p>
          <a:p>
            <a:pPr marL="342900" indent="-342900">
              <a:buFontTx/>
              <a:buChar char="•"/>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1685908" cy="571504"/>
          </a:xfrm>
        </p:spPr>
        <p:txBody>
          <a:bodyPr>
            <a:normAutofit/>
          </a:bodyPr>
          <a:lstStyle/>
          <a:p>
            <a:r>
              <a:rPr lang="en-GB" sz="2400" b="1" dirty="0" smtClean="0"/>
              <a:t>Examples</a:t>
            </a:r>
            <a:endParaRPr lang="en-GB" sz="2400" b="1" dirty="0"/>
          </a:p>
        </p:txBody>
      </p:sp>
      <p:sp>
        <p:nvSpPr>
          <p:cNvPr id="4" name="Rectangle 13"/>
          <p:cNvSpPr>
            <a:spLocks noChangeArrowheads="1"/>
          </p:cNvSpPr>
          <p:nvPr/>
        </p:nvSpPr>
        <p:spPr bwMode="auto">
          <a:xfrm>
            <a:off x="642910" y="1000108"/>
            <a:ext cx="7858180" cy="2786082"/>
          </a:xfrm>
          <a:prstGeom prst="rect">
            <a:avLst/>
          </a:prstGeom>
          <a:noFill/>
          <a:ln w="9525">
            <a:noFill/>
            <a:miter lim="800000"/>
            <a:headEnd/>
            <a:tailEnd/>
          </a:ln>
          <a:effectLst/>
        </p:spPr>
        <p:txBody>
          <a:bodyPr/>
          <a:lstStyle/>
          <a:p>
            <a:pPr marL="342900" indent="-342900" algn="just">
              <a:spcBef>
                <a:spcPct val="20000"/>
              </a:spcBef>
            </a:pPr>
            <a:r>
              <a:rPr lang="en-US" sz="1600" dirty="0">
                <a:latin typeface="Courier New" pitchFamily="49" charset="0"/>
              </a:rPr>
              <a:t>	</a:t>
            </a:r>
            <a:r>
              <a:rPr lang="en-US" sz="2400" dirty="0">
                <a:latin typeface="Courier New" pitchFamily="49" charset="0"/>
              </a:rPr>
              <a:t>For the past eighteen months, the satellite Products Laboratory has been a developing a system that </a:t>
            </a:r>
            <a:r>
              <a:rPr lang="en-US" sz="2400" u="sng" dirty="0">
                <a:latin typeface="Courier New" pitchFamily="49" charset="0"/>
              </a:rPr>
              <a:t>will permit companies with large, nationwide fleets of trucks to communicate directly with their drivers at any time through a satellite link.</a:t>
            </a:r>
            <a:endParaRPr lang="en-US" sz="1600" u="sng" dirty="0">
              <a:latin typeface="Courier New" pitchFamily="49" charset="0"/>
            </a:endParaRPr>
          </a:p>
        </p:txBody>
      </p:sp>
      <p:sp>
        <p:nvSpPr>
          <p:cNvPr id="5" name="Text Box 15"/>
          <p:cNvSpPr txBox="1">
            <a:spLocks noChangeArrowheads="1"/>
          </p:cNvSpPr>
          <p:nvPr/>
        </p:nvSpPr>
        <p:spPr bwMode="auto">
          <a:xfrm rot="5400000">
            <a:off x="37568" y="2953262"/>
            <a:ext cx="1366832" cy="584775"/>
          </a:xfrm>
          <a:prstGeom prst="rect">
            <a:avLst/>
          </a:prstGeom>
          <a:noFill/>
          <a:ln w="9525">
            <a:noFill/>
            <a:miter lim="800000"/>
            <a:headEnd/>
            <a:tailEnd/>
          </a:ln>
          <a:effectLst/>
        </p:spPr>
        <p:txBody>
          <a:bodyPr wrap="square">
            <a:spAutoFit/>
          </a:bodyPr>
          <a:lstStyle/>
          <a:p>
            <a:pPr>
              <a:spcBef>
                <a:spcPct val="50000"/>
              </a:spcBef>
            </a:pPr>
            <a:r>
              <a:rPr lang="en-US" sz="1600" b="1" dirty="0">
                <a:solidFill>
                  <a:schemeClr val="accent6"/>
                </a:solidFill>
              </a:rPr>
              <a:t>Topic of the Report</a:t>
            </a:r>
          </a:p>
        </p:txBody>
      </p:sp>
      <p:sp>
        <p:nvSpPr>
          <p:cNvPr id="6" name="Rectangle 16"/>
          <p:cNvSpPr>
            <a:spLocks noChangeArrowheads="1"/>
          </p:cNvSpPr>
          <p:nvPr/>
        </p:nvSpPr>
        <p:spPr bwMode="auto">
          <a:xfrm>
            <a:off x="500034" y="3929066"/>
            <a:ext cx="8001056" cy="2224094"/>
          </a:xfrm>
          <a:prstGeom prst="rect">
            <a:avLst/>
          </a:prstGeom>
          <a:noFill/>
          <a:ln w="9525">
            <a:noFill/>
            <a:miter lim="800000"/>
            <a:headEnd/>
            <a:tailEnd/>
          </a:ln>
          <a:effectLst/>
        </p:spPr>
        <p:txBody>
          <a:bodyPr/>
          <a:lstStyle/>
          <a:p>
            <a:pPr marL="342900" indent="-342900">
              <a:spcBef>
                <a:spcPct val="20000"/>
              </a:spcBef>
              <a:buFontTx/>
              <a:buChar char="•"/>
            </a:pPr>
            <a:r>
              <a:rPr lang="en-US" sz="2000" dirty="0"/>
              <a:t>Here is the first sentence from a report on the way that people develop friendly relations</a:t>
            </a:r>
          </a:p>
          <a:p>
            <a:pPr marL="342900" indent="-342900">
              <a:spcBef>
                <a:spcPct val="20000"/>
              </a:spcBef>
              <a:buFontTx/>
              <a:buChar char="•"/>
            </a:pPr>
            <a:endParaRPr lang="en-US" sz="2000" dirty="0"/>
          </a:p>
          <a:p>
            <a:pPr marL="342900" indent="-342900" algn="just">
              <a:spcBef>
                <a:spcPct val="20000"/>
              </a:spcBef>
            </a:pPr>
            <a:r>
              <a:rPr lang="en-US" sz="2400" dirty="0"/>
              <a:t>	</a:t>
            </a:r>
            <a:r>
              <a:rPr lang="en-US" sz="2400" dirty="0">
                <a:latin typeface="Courier New" pitchFamily="49" charset="0"/>
              </a:rPr>
              <a:t>Social psychologists know very little about the </a:t>
            </a:r>
            <a:r>
              <a:rPr lang="en-US" sz="2400" u="sng" dirty="0">
                <a:latin typeface="Courier New" pitchFamily="49" charset="0"/>
              </a:rPr>
              <a:t>way real friendships develop in their natural settings.</a:t>
            </a:r>
          </a:p>
        </p:txBody>
      </p:sp>
      <p:sp>
        <p:nvSpPr>
          <p:cNvPr id="7" name="Text Box 19"/>
          <p:cNvSpPr txBox="1">
            <a:spLocks noChangeArrowheads="1"/>
          </p:cNvSpPr>
          <p:nvPr/>
        </p:nvSpPr>
        <p:spPr bwMode="auto">
          <a:xfrm>
            <a:off x="5762652" y="5857892"/>
            <a:ext cx="2667000" cy="369332"/>
          </a:xfrm>
          <a:prstGeom prst="rect">
            <a:avLst/>
          </a:prstGeom>
          <a:noFill/>
          <a:ln w="9525">
            <a:noFill/>
            <a:miter lim="800000"/>
            <a:headEnd/>
            <a:tailEnd/>
          </a:ln>
          <a:effectLst/>
        </p:spPr>
        <p:txBody>
          <a:bodyPr wrap="square">
            <a:spAutoFit/>
          </a:bodyPr>
          <a:lstStyle/>
          <a:p>
            <a:pPr>
              <a:spcBef>
                <a:spcPct val="50000"/>
              </a:spcBef>
            </a:pPr>
            <a:r>
              <a:rPr lang="en-US" b="1" dirty="0">
                <a:solidFill>
                  <a:schemeClr val="accent6"/>
                </a:solidFill>
              </a:rPr>
              <a:t>Topic of the Report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8786842" cy="6215106"/>
          </a:xfrm>
        </p:spPr>
        <p:txBody>
          <a:bodyPr>
            <a:noAutofit/>
          </a:bodyPr>
          <a:lstStyle/>
          <a:p>
            <a:pPr>
              <a:buNone/>
            </a:pPr>
            <a:r>
              <a:rPr lang="en-US" sz="2400" b="1" dirty="0" smtClean="0">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a:rPr>
              <a:t>(ii)Explaining the importance of research</a:t>
            </a:r>
          </a:p>
          <a:p>
            <a:pPr marL="342900" indent="-342900">
              <a:buFontTx/>
              <a:buChar char="•"/>
            </a:pPr>
            <a:r>
              <a:rPr lang="en-US" sz="2400" dirty="0" smtClean="0"/>
              <a:t>To explain the importance of research to your readers, you can use either or both of the following methods.</a:t>
            </a:r>
          </a:p>
          <a:p>
            <a:pPr marL="742950" lvl="1" indent="-285750">
              <a:buNone/>
            </a:pPr>
            <a:r>
              <a:rPr lang="en-US" sz="2000" dirty="0" smtClean="0"/>
              <a:t>(a) 	State the relevance of your research to your organization’s goals</a:t>
            </a:r>
          </a:p>
          <a:p>
            <a:pPr marL="914400" lvl="1" indent="-457200">
              <a:buAutoNum type="alphaLcParenBoth" startAt="2"/>
            </a:pPr>
            <a:r>
              <a:rPr lang="en-US" sz="2000" dirty="0" smtClean="0"/>
              <a:t>Review the previously published literature on the subject</a:t>
            </a:r>
          </a:p>
          <a:p>
            <a:pPr marL="914400" lvl="1" indent="-457200">
              <a:buNone/>
            </a:pPr>
            <a:endParaRPr lang="en-US" sz="2000" dirty="0" smtClean="0"/>
          </a:p>
          <a:p>
            <a:pPr marL="1124712" lvl="2" indent="-457200">
              <a:buAutoNum type="alphaLcParenBoth"/>
            </a:pPr>
            <a:r>
              <a:rPr lang="en-US" sz="2000" b="1" dirty="0" smtClean="0">
                <a:solidFill>
                  <a:schemeClr val="tx2"/>
                </a:solidFill>
              </a:rPr>
              <a:t>Relevance to Organization Goals</a:t>
            </a:r>
          </a:p>
          <a:p>
            <a:pPr marL="982980" lvl="2" indent="-342900">
              <a:buFontTx/>
              <a:buChar char="•"/>
            </a:pPr>
            <a:r>
              <a:rPr lang="en-US" sz="2000" dirty="0" smtClean="0"/>
              <a:t>In reports written to readers in organization, (whether your own or a client's ), you can explain the relevance of your research by relating it to some organizational goal or problem. </a:t>
            </a:r>
          </a:p>
          <a:p>
            <a:pPr marL="982980" lvl="2" indent="-342900">
              <a:buFontTx/>
              <a:buChar char="•"/>
            </a:pPr>
            <a:r>
              <a:rPr lang="en-US" sz="2000" dirty="0" smtClean="0"/>
              <a:t>Sometimes the importance of research will be so obvious to your readers that merely naming your topic will be sufficient.</a:t>
            </a:r>
          </a:p>
          <a:p>
            <a:pPr marL="1124712" lvl="2" indent="-457200">
              <a:buNone/>
            </a:pPr>
            <a:endParaRPr lang="en-US" sz="2000" b="1" dirty="0" smtClean="0">
              <a:solidFill>
                <a:schemeClr val="tx2"/>
              </a:solidFill>
            </a:endParaRPr>
          </a:p>
          <a:p>
            <a:pPr marL="982980" lvl="2" indent="-342900">
              <a:buFontTx/>
              <a:buChar char="•"/>
            </a:pPr>
            <a:r>
              <a:rPr lang="en-US" sz="2000" dirty="0" smtClean="0"/>
              <a:t>At other times, you will need to discuss at length the relevance of your research to the organization. </a:t>
            </a:r>
          </a:p>
          <a:p>
            <a:pPr marL="982980" lvl="2" indent="-342900">
              <a:buFontTx/>
              <a:buChar char="•"/>
            </a:pPr>
            <a:r>
              <a:rPr lang="en-US" sz="2000" dirty="0" smtClean="0"/>
              <a:t>In the first paragraph of the satellite report, for instance, the writers mention the potential market for the satellite communication system they are developing.</a:t>
            </a:r>
          </a:p>
          <a:p>
            <a:endParaRPr lang="en-GB"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390" y="571480"/>
            <a:ext cx="4543428" cy="510334"/>
          </a:xfrm>
        </p:spPr>
        <p:txBody>
          <a:bodyPr>
            <a:noAutofit/>
          </a:bodyPr>
          <a:lstStyle/>
          <a:p>
            <a:r>
              <a:rPr lang="en-US" sz="2000" b="1" dirty="0" smtClean="0">
                <a:latin typeface="+mn-lt"/>
              </a:rPr>
              <a:t>(b)Literature Reviews</a:t>
            </a:r>
            <a:br>
              <a:rPr lang="en-US" sz="2000" b="1" dirty="0" smtClean="0">
                <a:latin typeface="+mn-lt"/>
              </a:rPr>
            </a:br>
            <a:endParaRPr lang="en-GB" sz="1800" dirty="0">
              <a:latin typeface="+mn-lt"/>
            </a:endParaRPr>
          </a:p>
        </p:txBody>
      </p:sp>
      <p:sp>
        <p:nvSpPr>
          <p:cNvPr id="3" name="Content Placeholder 2"/>
          <p:cNvSpPr>
            <a:spLocks noGrp="1"/>
          </p:cNvSpPr>
          <p:nvPr>
            <p:ph idx="1"/>
          </p:nvPr>
        </p:nvSpPr>
        <p:spPr>
          <a:xfrm>
            <a:off x="285720" y="928670"/>
            <a:ext cx="8643998" cy="5572164"/>
          </a:xfrm>
        </p:spPr>
        <p:txBody>
          <a:bodyPr>
            <a:normAutofit/>
          </a:bodyPr>
          <a:lstStyle/>
          <a:p>
            <a:pPr marL="342900" indent="-342900">
              <a:buFontTx/>
              <a:buChar char="•"/>
            </a:pPr>
            <a:r>
              <a:rPr lang="en-US" sz="2000" dirty="0" smtClean="0"/>
              <a:t>A second way to establish the importance of your research is to review the existing knowledge on your subject. </a:t>
            </a:r>
          </a:p>
          <a:p>
            <a:pPr marL="342900" indent="-342900">
              <a:buFontTx/>
              <a:buChar char="•"/>
            </a:pPr>
            <a:endParaRPr lang="en-US" sz="2000" dirty="0" smtClean="0"/>
          </a:p>
          <a:p>
            <a:pPr marL="342900" indent="-342900">
              <a:buFontTx/>
              <a:buChar char="•"/>
            </a:pPr>
            <a:r>
              <a:rPr lang="en-US" sz="2000" dirty="0" smtClean="0"/>
              <a:t>Writers usually do this by reviewing the previously published literature. </a:t>
            </a:r>
          </a:p>
          <a:p>
            <a:pPr marL="342900" indent="-342900">
              <a:buFontTx/>
              <a:buChar char="•"/>
            </a:pPr>
            <a:endParaRPr lang="en-US" sz="2000" dirty="0" smtClean="0"/>
          </a:p>
          <a:p>
            <a:pPr marL="342900" indent="-342900">
              <a:buFontTx/>
              <a:buChar char="•"/>
            </a:pPr>
            <a:r>
              <a:rPr lang="en-US" sz="2000" dirty="0" smtClean="0"/>
              <a:t>Generally, you can arrange a literature review in two parts.</a:t>
            </a:r>
          </a:p>
          <a:p>
            <a:pPr marL="342900" indent="-342900">
              <a:buFontTx/>
              <a:buChar char="•"/>
            </a:pPr>
            <a:endParaRPr lang="en-US" sz="2000" dirty="0" smtClean="0"/>
          </a:p>
          <a:p>
            <a:pPr marL="342900" indent="-342900">
              <a:buFontTx/>
              <a:buChar char="•"/>
            </a:pPr>
            <a:r>
              <a:rPr lang="en-US" sz="2000" dirty="0" smtClean="0"/>
              <a:t>First, present the main pieces of knowledge communicated in the literature.</a:t>
            </a:r>
          </a:p>
          <a:p>
            <a:pPr marL="342900" indent="-342900">
              <a:buFontTx/>
              <a:buChar char="•"/>
            </a:pPr>
            <a:endParaRPr lang="en-US" sz="2000" dirty="0" smtClean="0"/>
          </a:p>
          <a:p>
            <a:pPr marL="342900" indent="-342900">
              <a:buFontTx/>
              <a:buChar char="•"/>
            </a:pPr>
            <a:r>
              <a:rPr lang="en-US" sz="2000" dirty="0" smtClean="0"/>
              <a:t>Then, identify some significant gap in this knowledge—the very gap your own research will fill. In this way, you establish the special contribution that your research will make.</a:t>
            </a:r>
          </a:p>
          <a:p>
            <a:endParaRPr lang="en-GB"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ChangeArrowheads="1"/>
          </p:cNvSpPr>
          <p:nvPr/>
        </p:nvSpPr>
        <p:spPr bwMode="auto">
          <a:xfrm>
            <a:off x="914416" y="1142984"/>
            <a:ext cx="7443798" cy="4786346"/>
          </a:xfrm>
          <a:prstGeom prst="rect">
            <a:avLst/>
          </a:prstGeom>
          <a:noFill/>
          <a:ln w="9525">
            <a:noFill/>
            <a:miter lim="800000"/>
            <a:headEnd/>
            <a:tailEnd/>
          </a:ln>
          <a:effectLst/>
        </p:spPr>
        <p:txBody>
          <a:bodyPr/>
          <a:lstStyle/>
          <a:p>
            <a:pPr marL="342900" indent="-342900" algn="just">
              <a:spcBef>
                <a:spcPct val="20000"/>
              </a:spcBef>
            </a:pPr>
            <a:r>
              <a:rPr lang="en-US" sz="2800" dirty="0"/>
              <a:t>	</a:t>
            </a:r>
            <a:r>
              <a:rPr lang="en-US" sz="2000" dirty="0">
                <a:latin typeface="Courier New" pitchFamily="49" charset="0"/>
              </a:rPr>
              <a:t>A great deal of research in social psychology has focused on variables influencing an individual’s attraction to another at an initial encounter, usually in laboratory settings (</a:t>
            </a:r>
            <a:r>
              <a:rPr lang="en-US" sz="2000" dirty="0" err="1">
                <a:latin typeface="Courier New" pitchFamily="49" charset="0"/>
              </a:rPr>
              <a:t>Bergscheid</a:t>
            </a:r>
            <a:r>
              <a:rPr lang="en-US" sz="2000" dirty="0">
                <a:latin typeface="Courier New" pitchFamily="49" charset="0"/>
              </a:rPr>
              <a:t> and </a:t>
            </a:r>
            <a:r>
              <a:rPr lang="en-US" sz="2000" dirty="0" err="1">
                <a:latin typeface="Courier New" pitchFamily="49" charset="0"/>
              </a:rPr>
              <a:t>Walster</a:t>
            </a:r>
            <a:r>
              <a:rPr lang="en-US" sz="2000" dirty="0">
                <a:latin typeface="Courier New" pitchFamily="49" charset="0"/>
              </a:rPr>
              <a:t>, 1978; </a:t>
            </a:r>
            <a:r>
              <a:rPr lang="en-US" sz="2000" dirty="0" err="1">
                <a:latin typeface="Courier New" pitchFamily="49" charset="0"/>
              </a:rPr>
              <a:t>Bryne</a:t>
            </a:r>
            <a:r>
              <a:rPr lang="en-US" sz="2000" dirty="0">
                <a:latin typeface="Courier New" pitchFamily="49" charset="0"/>
              </a:rPr>
              <a:t>, 1971; Huston and </a:t>
            </a:r>
            <a:r>
              <a:rPr lang="en-US" sz="2000" dirty="0" err="1">
                <a:latin typeface="Courier New" pitchFamily="49" charset="0"/>
              </a:rPr>
              <a:t>Levinger</a:t>
            </a:r>
            <a:r>
              <a:rPr lang="en-US" sz="2000" dirty="0">
                <a:latin typeface="Courier New" pitchFamily="49" charset="0"/>
              </a:rPr>
              <a:t>, 1978), yet very little data exists on the processes by which individuals in the real world move beyond initial attraction to develop a friendship; even less is known about the way developing friendships are maintained and how they evolve over time (Huston and Burgess, 1979; </a:t>
            </a:r>
            <a:r>
              <a:rPr lang="en-US" sz="2000" dirty="0" err="1">
                <a:latin typeface="Courier New" pitchFamily="49" charset="0"/>
              </a:rPr>
              <a:t>Levinger</a:t>
            </a:r>
            <a:r>
              <a:rPr lang="en-US" sz="2000" dirty="0">
                <a:latin typeface="Courier New" pitchFamily="49" charset="0"/>
              </a:rPr>
              <a:t>, 1980).</a:t>
            </a:r>
          </a:p>
        </p:txBody>
      </p:sp>
      <p:sp>
        <p:nvSpPr>
          <p:cNvPr id="5" name="Rectangle 11"/>
          <p:cNvSpPr>
            <a:spLocks noChangeArrowheads="1"/>
          </p:cNvSpPr>
          <p:nvPr/>
        </p:nvSpPr>
        <p:spPr bwMode="auto">
          <a:xfrm>
            <a:off x="1000100" y="928670"/>
            <a:ext cx="7500990" cy="4714908"/>
          </a:xfrm>
          <a:prstGeom prst="rect">
            <a:avLst/>
          </a:prstGeom>
          <a:noFill/>
          <a:ln w="38100">
            <a:solidFill>
              <a:schemeClr val="folHlink"/>
            </a:solidFill>
            <a:miter lim="800000"/>
            <a:headEnd/>
            <a:tailEnd/>
          </a:ln>
          <a:effectLst/>
        </p:spPr>
        <p:txBody>
          <a:bodyPr wrap="none" anchor="ctr"/>
          <a:lstStyle/>
          <a:p>
            <a:endParaRPr lang="en-GB"/>
          </a:p>
        </p:txBody>
      </p:sp>
      <p:sp>
        <p:nvSpPr>
          <p:cNvPr id="6" name="Line 14"/>
          <p:cNvSpPr>
            <a:spLocks noChangeShapeType="1"/>
          </p:cNvSpPr>
          <p:nvPr/>
        </p:nvSpPr>
        <p:spPr bwMode="auto">
          <a:xfrm flipV="1">
            <a:off x="1000100" y="2811775"/>
            <a:ext cx="7500990" cy="45720"/>
          </a:xfrm>
          <a:prstGeom prst="line">
            <a:avLst/>
          </a:prstGeom>
          <a:ln>
            <a:headEnd/>
            <a:tailEnd/>
          </a:ln>
        </p:spPr>
        <p:style>
          <a:lnRef idx="3">
            <a:schemeClr val="accent5"/>
          </a:lnRef>
          <a:fillRef idx="0">
            <a:schemeClr val="accent5"/>
          </a:fillRef>
          <a:effectRef idx="2">
            <a:schemeClr val="accent5"/>
          </a:effectRef>
          <a:fontRef idx="minor">
            <a:schemeClr val="tx1"/>
          </a:fontRef>
        </p:style>
        <p:txBody>
          <a:bodyPr/>
          <a:lstStyle/>
          <a:p>
            <a:endParaRPr lang="en-GB"/>
          </a:p>
        </p:txBody>
      </p:sp>
      <p:sp>
        <p:nvSpPr>
          <p:cNvPr id="7" name="Text Box 15"/>
          <p:cNvSpPr txBox="1">
            <a:spLocks noChangeArrowheads="1"/>
          </p:cNvSpPr>
          <p:nvPr/>
        </p:nvSpPr>
        <p:spPr bwMode="auto">
          <a:xfrm>
            <a:off x="2671762" y="353777"/>
            <a:ext cx="3829064" cy="646331"/>
          </a:xfrm>
          <a:prstGeom prst="rect">
            <a:avLst/>
          </a:prstGeom>
          <a:noFill/>
          <a:ln w="9525">
            <a:noFill/>
            <a:miter lim="800000"/>
            <a:headEnd/>
            <a:tailEnd/>
          </a:ln>
          <a:effectLst/>
        </p:spPr>
        <p:txBody>
          <a:bodyPr wrap="square">
            <a:spAutoFit/>
          </a:bodyPr>
          <a:lstStyle/>
          <a:p>
            <a:pPr>
              <a:spcBef>
                <a:spcPct val="50000"/>
              </a:spcBef>
            </a:pPr>
            <a:r>
              <a:rPr lang="en-US" b="1" dirty="0">
                <a:solidFill>
                  <a:srgbClr val="00B050"/>
                </a:solidFill>
              </a:rPr>
              <a:t>The writer tells what is known on his topic</a:t>
            </a:r>
          </a:p>
        </p:txBody>
      </p:sp>
      <p:sp>
        <p:nvSpPr>
          <p:cNvPr id="8" name="Line 14"/>
          <p:cNvSpPr>
            <a:spLocks noChangeShapeType="1"/>
          </p:cNvSpPr>
          <p:nvPr/>
        </p:nvSpPr>
        <p:spPr bwMode="auto">
          <a:xfrm flipV="1">
            <a:off x="3214678" y="2500307"/>
            <a:ext cx="5000660" cy="71438"/>
          </a:xfrm>
          <a:prstGeom prst="line">
            <a:avLst/>
          </a:prstGeom>
          <a:ln>
            <a:headEnd/>
            <a:tailEnd/>
          </a:ln>
        </p:spPr>
        <p:style>
          <a:lnRef idx="3">
            <a:schemeClr val="accent5"/>
          </a:lnRef>
          <a:fillRef idx="0">
            <a:schemeClr val="accent5"/>
          </a:fillRef>
          <a:effectRef idx="2">
            <a:schemeClr val="accent5"/>
          </a:effectRef>
          <a:fontRef idx="minor">
            <a:schemeClr val="tx1"/>
          </a:fontRef>
        </p:style>
        <p:txBody>
          <a:bodyPr/>
          <a:lstStyle/>
          <a:p>
            <a:endParaRPr lang="en-GB"/>
          </a:p>
        </p:txBody>
      </p:sp>
      <p:sp>
        <p:nvSpPr>
          <p:cNvPr id="9" name="Rectangle 8"/>
          <p:cNvSpPr/>
          <p:nvPr/>
        </p:nvSpPr>
        <p:spPr>
          <a:xfrm>
            <a:off x="4429156" y="5282999"/>
            <a:ext cx="4572000" cy="646331"/>
          </a:xfrm>
          <a:prstGeom prst="rect">
            <a:avLst/>
          </a:prstGeom>
        </p:spPr>
        <p:txBody>
          <a:bodyPr>
            <a:spAutoFit/>
          </a:bodyPr>
          <a:lstStyle/>
          <a:p>
            <a:pPr>
              <a:spcBef>
                <a:spcPct val="50000"/>
              </a:spcBef>
            </a:pPr>
            <a:r>
              <a:rPr lang="en-US" b="1" dirty="0" smtClean="0">
                <a:solidFill>
                  <a:srgbClr val="00B050"/>
                </a:solidFill>
              </a:rPr>
              <a:t>The writer identifies the gaps in knowledge that his research will fill </a:t>
            </a:r>
            <a:endParaRPr lang="en-US" b="1" dirty="0">
              <a:solidFill>
                <a:srgbClr val="00B05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00042"/>
            <a:ext cx="8186766" cy="5824558"/>
          </a:xfrm>
        </p:spPr>
        <p:txBody>
          <a:bodyPr>
            <a:normAutofit/>
          </a:bodyPr>
          <a:lstStyle/>
          <a:p>
            <a:pPr marL="342900" indent="-342900" algn="just">
              <a:buFontTx/>
              <a:buChar char="•"/>
            </a:pPr>
            <a:r>
              <a:rPr lang="en-US" sz="2400" dirty="0" smtClean="0"/>
              <a:t>The writer continues this discussion of previous research for three paragraphs.</a:t>
            </a:r>
          </a:p>
          <a:p>
            <a:pPr marL="342900" indent="-342900" algn="just">
              <a:buFontTx/>
              <a:buChar char="•"/>
            </a:pPr>
            <a:endParaRPr lang="en-US" sz="2400" dirty="0" smtClean="0"/>
          </a:p>
          <a:p>
            <a:pPr marL="342900" indent="-342900" algn="just">
              <a:buFontTx/>
              <a:buChar char="•"/>
            </a:pPr>
            <a:r>
              <a:rPr lang="en-US" sz="2400" dirty="0" smtClean="0"/>
              <a:t>Each follows the same pattern: it identifies an area of research, tells what is known about that area, and identifies gaps in the knowledge—gaps that will be filled by the research that the writer has conducted. </a:t>
            </a:r>
          </a:p>
          <a:p>
            <a:pPr marL="342900" indent="-342900" algn="just">
              <a:buFontTx/>
              <a:buChar char="•"/>
            </a:pPr>
            <a:endParaRPr lang="en-US" sz="2400" dirty="0" smtClean="0"/>
          </a:p>
          <a:p>
            <a:pPr marL="342900" indent="-342900" algn="just">
              <a:buFontTx/>
              <a:buChar char="•"/>
            </a:pPr>
            <a:r>
              <a:rPr lang="en-US" sz="2400" dirty="0" smtClean="0"/>
              <a:t>These paragraphs serve an important additional function also performed by many literature reviews.</a:t>
            </a:r>
          </a:p>
          <a:p>
            <a:pPr marL="342900" indent="-342900" algn="just">
              <a:buFontTx/>
              <a:buChar char="•"/>
            </a:pPr>
            <a:r>
              <a:rPr lang="en-US" sz="2400" dirty="0" smtClean="0"/>
              <a:t>They introduce the established facts and theories that are relevant to the writer’s work and necessary to the understanding of the report.</a:t>
            </a:r>
          </a:p>
          <a:p>
            <a:pPr marL="342900" indent="-342900" algn="just">
              <a:buFontTx/>
              <a:buChar char="•"/>
            </a:pPr>
            <a:endParaRPr lang="en-US" sz="2400" dirty="0" smtClean="0"/>
          </a:p>
          <a:p>
            <a:pPr marL="342900" indent="-342900" algn="just"/>
            <a:endParaRPr lang="en-US" sz="2400" dirty="0" smtClean="0"/>
          </a:p>
          <a:p>
            <a:pPr algn="just"/>
            <a:endParaRPr lang="en-GB"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58204" cy="5824558"/>
          </a:xfrm>
        </p:spPr>
        <p:txBody>
          <a:bodyPr>
            <a:normAutofit fontScale="92500" lnSpcReduction="10000"/>
          </a:bodyPr>
          <a:lstStyle/>
          <a:p>
            <a:pPr marL="342900" indent="-342900">
              <a:buFontTx/>
              <a:buChar char="•"/>
            </a:pPr>
            <a:r>
              <a:rPr lang="en-US" sz="2800" dirty="0" smtClean="0"/>
              <a:t>Writers almost always include literature reviews in the reports they write for professional journals. </a:t>
            </a:r>
          </a:p>
          <a:p>
            <a:pPr marL="342900" indent="-342900">
              <a:buFontTx/>
              <a:buChar char="•"/>
            </a:pPr>
            <a:r>
              <a:rPr lang="en-US" sz="2800" dirty="0" smtClean="0"/>
              <a:t>In contrast, they often omit reviews when writing to readers inside an organization. That's because such reviews are often unnecessary when addressing Organizational readers. </a:t>
            </a:r>
          </a:p>
          <a:p>
            <a:pPr marL="342900" indent="-342900">
              <a:buFontTx/>
              <a:buChar char="•"/>
            </a:pPr>
            <a:r>
              <a:rPr lang="en-US" sz="2800" dirty="0" smtClean="0"/>
              <a:t>Organizational readers judge the importance of a report in terms of its relevance to the organization’s goals and problems, not in terms of its relation to the general pool of human knowledge.</a:t>
            </a:r>
          </a:p>
          <a:p>
            <a:pPr marL="342900" indent="-342900">
              <a:lnSpc>
                <a:spcPct val="90000"/>
              </a:lnSpc>
              <a:buNone/>
            </a:pPr>
            <a:endParaRPr lang="en-US" sz="2800" dirty="0" smtClean="0"/>
          </a:p>
          <a:p>
            <a:pPr marL="708660" lvl="1" indent="-342900">
              <a:lnSpc>
                <a:spcPct val="90000"/>
              </a:lnSpc>
              <a:buFontTx/>
              <a:buChar char="•"/>
            </a:pPr>
            <a:r>
              <a:rPr lang="en-US" dirty="0" smtClean="0"/>
              <a:t>For example, the typical readers of the truck-and-satellite communication report were interested in the report because they wanted to learn how well their company’s system would work. </a:t>
            </a:r>
          </a:p>
          <a:p>
            <a:pPr marL="342900" indent="-342900">
              <a:buFontTx/>
              <a:buChar char="•"/>
            </a:pP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429684" cy="6000792"/>
          </a:xfrm>
        </p:spPr>
        <p:txBody>
          <a:bodyPr>
            <a:normAutofit fontScale="92500" lnSpcReduction="10000"/>
          </a:bodyPr>
          <a:lstStyle/>
          <a:p>
            <a:pPr marL="342900" indent="-342900">
              <a:lnSpc>
                <a:spcPct val="90000"/>
              </a:lnSpc>
              <a:buFontTx/>
              <a:buChar char="•"/>
            </a:pPr>
            <a:r>
              <a:rPr lang="en-US" sz="2800" dirty="0" smtClean="0"/>
              <a:t>To them, a general survey of the literature on satellite communication would have seemed irrelevant–and perhaps even annoying.</a:t>
            </a:r>
          </a:p>
          <a:p>
            <a:pPr marL="342900" indent="-342900">
              <a:lnSpc>
                <a:spcPct val="90000"/>
              </a:lnSpc>
              <a:buNone/>
            </a:pPr>
            <a:endParaRPr lang="en-US" sz="2800" dirty="0" smtClean="0"/>
          </a:p>
          <a:p>
            <a:pPr marL="342900" indent="-342900">
              <a:lnSpc>
                <a:spcPct val="90000"/>
              </a:lnSpc>
              <a:buFontTx/>
              <a:buChar char="•"/>
            </a:pPr>
            <a:r>
              <a:rPr lang="en-US" sz="2800" dirty="0" smtClean="0"/>
              <a:t>A second reason that writers often omit literature reviews when addressing readers in organizations is that such reviews rarely help such readers understand the reports.</a:t>
            </a:r>
          </a:p>
          <a:p>
            <a:pPr marL="342900" indent="-342900">
              <a:lnSpc>
                <a:spcPct val="90000"/>
              </a:lnSpc>
              <a:buFontTx/>
              <a:buChar char="•"/>
            </a:pPr>
            <a:endParaRPr lang="en-US" sz="2800" dirty="0" smtClean="0"/>
          </a:p>
          <a:p>
            <a:pPr marL="342900" indent="-342900">
              <a:lnSpc>
                <a:spcPct val="90000"/>
              </a:lnSpc>
              <a:buFontTx/>
              <a:buChar char="•"/>
            </a:pPr>
            <a:r>
              <a:rPr lang="en-US" sz="2800" dirty="0" smtClean="0"/>
              <a:t>That’s because the research projects undertaken within organizations usually focus so sharply on a particular, local question that published literature on the subject is beside the point. </a:t>
            </a:r>
          </a:p>
          <a:p>
            <a:pPr marL="342900" indent="-342900">
              <a:lnSpc>
                <a:spcPct val="90000"/>
              </a:lnSpc>
            </a:pPr>
            <a:endParaRPr lang="en-US" sz="2800" dirty="0" smtClean="0"/>
          </a:p>
          <a:p>
            <a:pPr marL="708660" lvl="1" indent="-342900">
              <a:lnSpc>
                <a:spcPct val="90000"/>
              </a:lnSpc>
              <a:buFontTx/>
              <a:buChar char="•"/>
            </a:pPr>
            <a:r>
              <a:rPr lang="en-US" dirty="0" smtClean="0"/>
              <a:t>For example, a review of previously published literature on satellite communications would not have helped readers understand the truck-and-satellite report.</a:t>
            </a:r>
          </a:p>
          <a:p>
            <a:pPr marL="342900" indent="-342900">
              <a:lnSpc>
                <a:spcPct val="90000"/>
              </a:lnSpc>
              <a:buFontTx/>
              <a:buChar char="•"/>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857256"/>
          </a:xfrm>
        </p:spPr>
        <p:txBody>
          <a:bodyPr>
            <a:noAutofit/>
          </a:bodyPr>
          <a:lstStyle/>
          <a:p>
            <a:r>
              <a:rPr lang="en-US" sz="3200" b="1" dirty="0" smtClean="0"/>
              <a:t>In this lecture you will learn</a:t>
            </a:r>
            <a:br>
              <a:rPr lang="en-US" sz="3200" b="1" dirty="0" smtClean="0"/>
            </a:br>
            <a:endParaRPr lang="en-GB" sz="2800" dirty="0"/>
          </a:p>
        </p:txBody>
      </p:sp>
      <p:sp>
        <p:nvSpPr>
          <p:cNvPr id="3" name="Content Placeholder 2"/>
          <p:cNvSpPr>
            <a:spLocks noGrp="1"/>
          </p:cNvSpPr>
          <p:nvPr>
            <p:ph idx="1"/>
          </p:nvPr>
        </p:nvSpPr>
        <p:spPr>
          <a:xfrm>
            <a:off x="500034" y="1142984"/>
            <a:ext cx="8358246" cy="5429288"/>
          </a:xfrm>
        </p:spPr>
        <p:txBody>
          <a:bodyPr>
            <a:normAutofit/>
          </a:bodyPr>
          <a:lstStyle/>
          <a:p>
            <a:pPr marL="342900" indent="-342900">
              <a:buFontTx/>
              <a:buChar char="•"/>
            </a:pPr>
            <a:r>
              <a:rPr lang="en-US" sz="2400" dirty="0" smtClean="0"/>
              <a:t>Typical writing situations</a:t>
            </a:r>
          </a:p>
          <a:p>
            <a:pPr marL="342900" indent="-342900">
              <a:buFontTx/>
              <a:buChar char="•"/>
            </a:pPr>
            <a:r>
              <a:rPr lang="en-US" sz="2400" dirty="0" smtClean="0"/>
              <a:t>The questions readers ask most often</a:t>
            </a:r>
          </a:p>
          <a:p>
            <a:pPr marL="342900" indent="-342900">
              <a:buFontTx/>
              <a:buChar char="•"/>
            </a:pPr>
            <a:r>
              <a:rPr lang="en-US" sz="2400" dirty="0" smtClean="0"/>
              <a:t>Superstructure for Empirical Research Reports</a:t>
            </a:r>
          </a:p>
          <a:p>
            <a:pPr marL="742950" lvl="1" indent="-285750">
              <a:buFontTx/>
              <a:buChar char="–"/>
            </a:pPr>
            <a:r>
              <a:rPr lang="en-US" dirty="0" smtClean="0"/>
              <a:t>Introduction</a:t>
            </a:r>
          </a:p>
          <a:p>
            <a:pPr marL="742950" lvl="1" indent="-285750">
              <a:buFontTx/>
              <a:buChar char="–"/>
            </a:pPr>
            <a:r>
              <a:rPr lang="en-US" dirty="0" smtClean="0"/>
              <a:t>Objectives of Research</a:t>
            </a:r>
          </a:p>
          <a:p>
            <a:pPr marL="742950" lvl="1" indent="-285750">
              <a:buFontTx/>
              <a:buChar char="–"/>
            </a:pPr>
            <a:r>
              <a:rPr lang="en-US" dirty="0" smtClean="0"/>
              <a:t>Method</a:t>
            </a:r>
          </a:p>
          <a:p>
            <a:pPr marL="742950" lvl="1" indent="-285750">
              <a:buFontTx/>
              <a:buChar char="–"/>
            </a:pPr>
            <a:r>
              <a:rPr lang="en-US" dirty="0" smtClean="0"/>
              <a:t>Discussion</a:t>
            </a:r>
            <a:endParaRPr lang="en-GB" dirty="0" smtClean="0"/>
          </a:p>
          <a:p>
            <a:pPr marL="742950" lvl="1" indent="-285750">
              <a:buFontTx/>
              <a:buChar char="–"/>
            </a:pPr>
            <a:r>
              <a:rPr lang="en-US" dirty="0" smtClean="0"/>
              <a:t>Conclusions</a:t>
            </a:r>
          </a:p>
          <a:p>
            <a:pPr marL="742950" lvl="1" indent="-285750">
              <a:buFontTx/>
              <a:buChar char="–"/>
            </a:pPr>
            <a:r>
              <a:rPr lang="en-US" dirty="0" smtClean="0"/>
              <a:t>Recommendations</a:t>
            </a:r>
          </a:p>
          <a:p>
            <a:pPr marL="342900" indent="-342900">
              <a:buFontTx/>
              <a:buChar char="•"/>
            </a:pPr>
            <a:endParaRPr lang="en-US" sz="2400" dirty="0" smtClean="0"/>
          </a:p>
          <a:p>
            <a:pPr marL="742950" lvl="1" indent="-285750">
              <a:buNone/>
            </a:pPr>
            <a:endParaRPr lang="en-US" sz="12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457200" y="428604"/>
            <a:ext cx="8115328" cy="2357454"/>
          </a:xfrm>
          <a:prstGeom prst="rect">
            <a:avLst/>
          </a:prstGeom>
          <a:noFill/>
          <a:ln w="9525">
            <a:noFill/>
            <a:miter lim="800000"/>
            <a:headEnd/>
            <a:tailEnd/>
          </a:ln>
          <a:effectLst/>
        </p:spPr>
        <p:txBody>
          <a:bodyPr/>
          <a:lstStyle/>
          <a:p>
            <a:pPr marL="342900" indent="-342900">
              <a:lnSpc>
                <a:spcPct val="90000"/>
              </a:lnSpc>
              <a:spcBef>
                <a:spcPct val="20000"/>
              </a:spcBef>
              <a:buFontTx/>
              <a:buChar char="•"/>
            </a:pPr>
            <a:r>
              <a:rPr lang="en-US" sz="2400" dirty="0"/>
              <a:t>Sometimes, of course, literature reviews do appear in reports written to organizational readers. Often, they say something like this</a:t>
            </a:r>
            <a:r>
              <a:rPr lang="en-US" sz="2400" dirty="0" smtClean="0"/>
              <a:t>:</a:t>
            </a:r>
          </a:p>
          <a:p>
            <a:pPr marL="342900" indent="-342900">
              <a:lnSpc>
                <a:spcPct val="90000"/>
              </a:lnSpc>
              <a:spcBef>
                <a:spcPct val="20000"/>
              </a:spcBef>
              <a:buFontTx/>
              <a:buChar char="•"/>
            </a:pPr>
            <a:endParaRPr lang="en-US" sz="2400" dirty="0"/>
          </a:p>
          <a:p>
            <a:pPr marL="342900" indent="-342900" algn="just">
              <a:lnSpc>
                <a:spcPct val="90000"/>
              </a:lnSpc>
              <a:spcBef>
                <a:spcPct val="20000"/>
              </a:spcBef>
            </a:pPr>
            <a:r>
              <a:rPr lang="en-US" sz="2400" dirty="0"/>
              <a:t>    </a:t>
            </a:r>
            <a:r>
              <a:rPr lang="en-US" sz="2000" dirty="0">
                <a:latin typeface="Courier New" pitchFamily="49" charset="0"/>
              </a:rPr>
              <a:t>“In a published article, one of our competitors claims to have saved large amounts of money by trying a new technique. The purpose of the research described in this report is to determine whether or not we could enjoy similar results.”</a:t>
            </a:r>
          </a:p>
        </p:txBody>
      </p:sp>
      <p:sp>
        <p:nvSpPr>
          <p:cNvPr id="5" name="Rectangle 9"/>
          <p:cNvSpPr>
            <a:spLocks noChangeArrowheads="1"/>
          </p:cNvSpPr>
          <p:nvPr/>
        </p:nvSpPr>
        <p:spPr bwMode="auto">
          <a:xfrm>
            <a:off x="457200" y="3571876"/>
            <a:ext cx="8258204" cy="3000396"/>
          </a:xfrm>
          <a:prstGeom prst="rect">
            <a:avLst/>
          </a:prstGeom>
          <a:noFill/>
          <a:ln w="9525">
            <a:noFill/>
            <a:miter lim="800000"/>
            <a:headEnd/>
            <a:tailEnd/>
          </a:ln>
          <a:effectLst/>
        </p:spPr>
        <p:txBody>
          <a:bodyPr/>
          <a:lstStyle/>
          <a:p>
            <a:pPr marL="342900" indent="-342900">
              <a:spcBef>
                <a:spcPct val="20000"/>
              </a:spcBef>
              <a:buFontTx/>
              <a:buChar char="•"/>
            </a:pPr>
            <a:r>
              <a:rPr lang="en-US" sz="2400" dirty="0"/>
              <a:t>Of course, the final standard for judging whether you should include a literature review in your report is your understanding of your purpose and readers. </a:t>
            </a:r>
          </a:p>
          <a:p>
            <a:pPr marL="342900" indent="-342900">
              <a:spcBef>
                <a:spcPct val="20000"/>
              </a:spcBef>
              <a:buFontTx/>
              <a:buChar char="•"/>
            </a:pPr>
            <a:r>
              <a:rPr lang="en-US" sz="2400" dirty="0"/>
              <a:t>In some way or another, however, the introduction to all your empirical research reports should answer your readers’ question,</a:t>
            </a:r>
          </a:p>
          <a:p>
            <a:pPr marL="342900" indent="-342900">
              <a:spcBef>
                <a:spcPct val="20000"/>
              </a:spcBef>
            </a:pPr>
            <a:r>
              <a:rPr lang="en-US" dirty="0">
                <a:latin typeface="Courier New" pitchFamily="49" charset="0"/>
              </a:rPr>
              <a:t>	“Why is this research important to us?”</a:t>
            </a:r>
          </a:p>
          <a:p>
            <a:pPr marL="342900" indent="-342900">
              <a:spcBef>
                <a:spcPct val="20000"/>
              </a:spcBef>
              <a:buFontTx/>
              <a:buChar char="•"/>
            </a:pP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smtClean="0">
                <a:solidFill>
                  <a:srgbClr val="FF0000">
                    <a:alpha val="68000"/>
                  </a:srgbClr>
                </a:solidFill>
              </a:rPr>
              <a:t>Objectives of the Research</a:t>
            </a:r>
            <a:br>
              <a:rPr lang="en-US" sz="5400" b="1" dirty="0" smtClean="0">
                <a:solidFill>
                  <a:srgbClr val="FF0000">
                    <a:alpha val="68000"/>
                  </a:srgbClr>
                </a:solidFill>
              </a:rPr>
            </a:br>
            <a:endParaRPr lang="en-GB" dirty="0">
              <a:solidFill>
                <a:srgbClr val="FF0000">
                  <a:alpha val="68000"/>
                </a:srgbClr>
              </a:solidFill>
            </a:endParaRPr>
          </a:p>
        </p:txBody>
      </p:sp>
      <p:sp>
        <p:nvSpPr>
          <p:cNvPr id="3" name="Content Placeholder 2"/>
          <p:cNvSpPr>
            <a:spLocks noGrp="1"/>
          </p:cNvSpPr>
          <p:nvPr>
            <p:ph idx="1"/>
          </p:nvPr>
        </p:nvSpPr>
        <p:spPr>
          <a:xfrm>
            <a:off x="428596" y="1214422"/>
            <a:ext cx="8258204" cy="5110178"/>
          </a:xfrm>
        </p:spPr>
        <p:txBody>
          <a:bodyPr/>
          <a:lstStyle/>
          <a:p>
            <a:pPr marL="342900" indent="-342900">
              <a:lnSpc>
                <a:spcPct val="90000"/>
              </a:lnSpc>
              <a:buFontTx/>
              <a:buChar char="•"/>
            </a:pPr>
            <a:r>
              <a:rPr lang="en-US" sz="2800" dirty="0" smtClean="0"/>
              <a:t>Every empirical research project has carefully constructed objectives. These objectives define the focus of your project, influence the choice of research method, and shape the way you interpret your results. </a:t>
            </a:r>
          </a:p>
          <a:p>
            <a:pPr marL="342900" indent="-342900">
              <a:lnSpc>
                <a:spcPct val="90000"/>
              </a:lnSpc>
              <a:buNone/>
            </a:pPr>
            <a:endParaRPr lang="en-US" sz="2800" dirty="0" smtClean="0"/>
          </a:p>
          <a:p>
            <a:pPr marL="342900" indent="-342900">
              <a:lnSpc>
                <a:spcPct val="90000"/>
              </a:lnSpc>
              <a:buFontTx/>
              <a:buChar char="•"/>
            </a:pPr>
            <a:r>
              <a:rPr lang="en-US" sz="2800" dirty="0" smtClean="0"/>
              <a:t>Thus, readers of empirical research reports want and need to know what the objectives are.</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642918"/>
            <a:ext cx="8286808" cy="5681682"/>
          </a:xfrm>
        </p:spPr>
        <p:txBody>
          <a:bodyPr>
            <a:normAutofit fontScale="92500" lnSpcReduction="10000"/>
          </a:bodyPr>
          <a:lstStyle/>
          <a:p>
            <a:pPr marL="342900" indent="-342900">
              <a:buFontTx/>
              <a:buChar char="•"/>
            </a:pPr>
            <a:r>
              <a:rPr lang="en-US" sz="2800" dirty="0" smtClean="0"/>
              <a:t>The following example from the satellite report shows one way you can tell your readers about your objectives:</a:t>
            </a:r>
          </a:p>
          <a:p>
            <a:pPr marL="708660" lvl="1" indent="-342900">
              <a:buFontTx/>
              <a:buChar char="•"/>
            </a:pPr>
            <a:r>
              <a:rPr lang="en-US" dirty="0" smtClean="0"/>
              <a:t>In particular, we wanted to test whether we could achieve accurate data transmissions and good-quality voice transmissions in the variety of terrains typically encountered in long-haul trucking. </a:t>
            </a:r>
          </a:p>
          <a:p>
            <a:pPr marL="708660" lvl="1" indent="-342900">
              <a:buFontTx/>
              <a:buChar char="•"/>
            </a:pPr>
            <a:r>
              <a:rPr lang="en-US" dirty="0" smtClean="0"/>
              <a:t>We wanted also to see what factors might affect the quality of transmissions.</a:t>
            </a:r>
          </a:p>
          <a:p>
            <a:pPr marL="342900" indent="-342900">
              <a:buFontTx/>
              <a:buChar char="•"/>
            </a:pPr>
            <a:r>
              <a:rPr lang="en-US" sz="2800" dirty="0" smtClean="0"/>
              <a:t>When reporting on research that involves the use of statistics, you can usually state your objectives by stating the hypotheses you tested.</a:t>
            </a:r>
          </a:p>
          <a:p>
            <a:pPr marL="342900" indent="-342900">
              <a:buFontTx/>
              <a:buChar char="•"/>
            </a:pPr>
            <a:r>
              <a:rPr lang="en-US" sz="2800" dirty="0" smtClean="0"/>
              <a:t>Where appropriate, you can explain these hypotheses in terms of existing theory, again citing previous publications on the subject.</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42852"/>
            <a:ext cx="8072494" cy="2214578"/>
          </a:xfrm>
        </p:spPr>
        <p:txBody>
          <a:bodyPr>
            <a:normAutofit/>
          </a:bodyPr>
          <a:lstStyle/>
          <a:p>
            <a:pPr marL="342900" indent="-342900">
              <a:buFontTx/>
              <a:buChar char="•"/>
            </a:pPr>
            <a:r>
              <a:rPr lang="en-US" sz="2000" dirty="0" smtClean="0"/>
              <a:t>The following passage shows how the writer who studied friendship explains some of his hypotheses. </a:t>
            </a:r>
          </a:p>
          <a:p>
            <a:pPr marL="342900" indent="-342900">
              <a:buFontTx/>
              <a:buChar char="•"/>
            </a:pPr>
            <a:endParaRPr lang="en-US" sz="2000" dirty="0" smtClean="0"/>
          </a:p>
          <a:p>
            <a:pPr marL="342900" indent="-342900">
              <a:buFontTx/>
              <a:buChar char="•"/>
            </a:pPr>
            <a:r>
              <a:rPr lang="en-US" sz="2000" dirty="0" smtClean="0"/>
              <a:t>Notice how the author begins with a statement of the overall goal of the research. </a:t>
            </a:r>
          </a:p>
          <a:p>
            <a:pPr marL="342900" indent="-342900">
              <a:buFontTx/>
              <a:buChar char="•"/>
            </a:pPr>
            <a:r>
              <a:rPr lang="en-US" sz="2000" dirty="0" smtClean="0"/>
              <a:t>Consider the example :</a:t>
            </a:r>
            <a:endParaRPr lang="en-GB" sz="1800" dirty="0"/>
          </a:p>
        </p:txBody>
      </p:sp>
      <p:sp>
        <p:nvSpPr>
          <p:cNvPr id="4" name="Rectangle 10"/>
          <p:cNvSpPr>
            <a:spLocks noChangeArrowheads="1"/>
          </p:cNvSpPr>
          <p:nvPr/>
        </p:nvSpPr>
        <p:spPr bwMode="auto">
          <a:xfrm>
            <a:off x="457200" y="2214554"/>
            <a:ext cx="8472518" cy="4286280"/>
          </a:xfrm>
          <a:prstGeom prst="rect">
            <a:avLst/>
          </a:prstGeom>
          <a:noFill/>
          <a:ln w="9525">
            <a:noFill/>
            <a:miter lim="800000"/>
            <a:headEnd/>
            <a:tailEnd/>
          </a:ln>
          <a:effectLst/>
        </p:spPr>
        <p:txBody>
          <a:bodyPr/>
          <a:lstStyle/>
          <a:p>
            <a:pPr marL="342900" indent="-342900" algn="just">
              <a:spcBef>
                <a:spcPct val="20000"/>
              </a:spcBef>
            </a:pPr>
            <a:r>
              <a:rPr lang="en-US" dirty="0"/>
              <a:t>	</a:t>
            </a:r>
            <a:r>
              <a:rPr lang="en-US" dirty="0" smtClean="0"/>
              <a:t>	</a:t>
            </a:r>
            <a:r>
              <a:rPr lang="en-US" sz="2000" dirty="0" smtClean="0">
                <a:latin typeface="Courier New" pitchFamily="49" charset="0"/>
              </a:rPr>
              <a:t>The </a:t>
            </a:r>
            <a:r>
              <a:rPr lang="en-US" sz="2000" dirty="0">
                <a:latin typeface="Courier New" pitchFamily="49" charset="0"/>
              </a:rPr>
              <a:t>goal of the study was to identify characteristic behavioral and attitudinal changes that occurred within interpersonal relationships as they progressed from initial acquaintance to close friendship. With regard to relationships benefits and costs, it was predicted that both benefits and costs would increase as the friendship developed</a:t>
            </a:r>
            <a:r>
              <a:rPr lang="en-US" sz="2000" dirty="0" smtClean="0">
                <a:latin typeface="Courier New" pitchFamily="49" charset="0"/>
              </a:rPr>
              <a:t>.</a:t>
            </a:r>
          </a:p>
          <a:p>
            <a:pPr marL="342900" indent="-342900" algn="just">
              <a:spcBef>
                <a:spcPct val="20000"/>
              </a:spcBef>
            </a:pPr>
            <a:r>
              <a:rPr lang="en-US" sz="2000" dirty="0" smtClean="0">
                <a:latin typeface="Courier New" pitchFamily="49" charset="0"/>
              </a:rPr>
              <a:t>		The ratings of both the costs and benefits would be positively correlated with the ratings of friendship intensity. In addition the types of benefits listed by the subjects were expected to change as the friendships developed.</a:t>
            </a:r>
          </a:p>
          <a:p>
            <a:pPr marL="342900" indent="-342900" algn="just">
              <a:spcBef>
                <a:spcPct val="20000"/>
              </a:spcBef>
            </a:pPr>
            <a:endParaRPr lang="en-US" sz="1600" dirty="0">
              <a:latin typeface="Courier New" pitchFamily="49"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4154"/>
            <a:ext cx="8229600" cy="653210"/>
          </a:xfrm>
        </p:spPr>
        <p:txBody>
          <a:bodyPr>
            <a:normAutofit fontScale="90000"/>
          </a:bodyPr>
          <a:lstStyle/>
          <a:p>
            <a:pPr algn="ctr"/>
            <a:r>
              <a:rPr lang="en-US" sz="5400" b="1" dirty="0" smtClean="0">
                <a:solidFill>
                  <a:srgbClr val="FF0000"/>
                </a:solidFill>
              </a:rPr>
              <a:t>Methods</a:t>
            </a:r>
            <a:br>
              <a:rPr lang="en-US" sz="5400"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142984"/>
            <a:ext cx="8329642" cy="5181616"/>
          </a:xfrm>
        </p:spPr>
        <p:txBody>
          <a:bodyPr/>
          <a:lstStyle/>
          <a:p>
            <a:pPr marL="342900" indent="-342900">
              <a:buFontTx/>
              <a:buChar char="•"/>
            </a:pPr>
            <a:r>
              <a:rPr lang="en-US" sz="2400" dirty="0" smtClean="0"/>
              <a:t>When reading the reports of your empirical research, people will look for precise details concerning your method.</a:t>
            </a:r>
          </a:p>
          <a:p>
            <a:pPr marL="342900" indent="-342900">
              <a:buFontTx/>
              <a:buChar char="•"/>
            </a:pPr>
            <a:r>
              <a:rPr lang="en-US" sz="2400" dirty="0" smtClean="0"/>
              <a:t>Those details serve three purposes</a:t>
            </a:r>
          </a:p>
          <a:p>
            <a:pPr marL="742950" lvl="1" indent="-285750">
              <a:buFontTx/>
              <a:buChar char="–"/>
            </a:pPr>
            <a:r>
              <a:rPr lang="en-US" sz="2000" dirty="0" smtClean="0"/>
              <a:t>They let the readers assess the soundness of your research design and appropriateness for problems you are investigating.</a:t>
            </a:r>
          </a:p>
          <a:p>
            <a:pPr marL="742950" lvl="1" indent="-285750">
              <a:buNone/>
            </a:pPr>
            <a:endParaRPr lang="en-US" sz="2000" dirty="0" smtClean="0"/>
          </a:p>
          <a:p>
            <a:pPr marL="742950" lvl="1" indent="-285750">
              <a:buFontTx/>
              <a:buChar char="–"/>
            </a:pPr>
            <a:r>
              <a:rPr lang="en-US" sz="2000" dirty="0" smtClean="0"/>
              <a:t>Second, the details enable your readers to determine the limitations that your method might place upon the conclusions you draw.</a:t>
            </a:r>
          </a:p>
          <a:p>
            <a:pPr marL="742950" lvl="1" indent="-285750">
              <a:buFontTx/>
              <a:buChar char="–"/>
            </a:pPr>
            <a:endParaRPr lang="en-US" sz="2000" dirty="0" smtClean="0"/>
          </a:p>
          <a:p>
            <a:pPr marL="742950" lvl="1" indent="-285750">
              <a:buFontTx/>
              <a:buChar char="–"/>
            </a:pPr>
            <a:r>
              <a:rPr lang="en-US" sz="2000" dirty="0" smtClean="0"/>
              <a:t>Third, the description your method provides information that will help your readers repeat your experiment if they wish to verify your results or conduct similar research of their own.</a:t>
            </a:r>
          </a:p>
          <a:p>
            <a:pPr marL="742950" lvl="1" indent="-285750">
              <a:buFontTx/>
              <a:buChar char="–"/>
            </a:pPr>
            <a:endParaRPr lang="en-US" sz="2000" dirty="0" smtClean="0"/>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215370" cy="1928826"/>
          </a:xfrm>
        </p:spPr>
        <p:txBody>
          <a:bodyPr>
            <a:noAutofit/>
          </a:bodyPr>
          <a:lstStyle/>
          <a:p>
            <a:pPr marL="342900" indent="-342900">
              <a:buFontTx/>
              <a:buChar char="•"/>
            </a:pPr>
            <a:r>
              <a:rPr lang="en-US" sz="2400" dirty="0" smtClean="0"/>
              <a:t>The kind of information you should provide about your method depends upon the nature of your research.</a:t>
            </a:r>
          </a:p>
          <a:p>
            <a:pPr marL="342900" indent="-342900">
              <a:buFontTx/>
              <a:buChar char="•"/>
            </a:pPr>
            <a:r>
              <a:rPr lang="en-US" sz="2400" dirty="0" smtClean="0"/>
              <a:t>For instance the writer studying friendship began his description of his research method in this way. </a:t>
            </a:r>
          </a:p>
          <a:p>
            <a:endParaRPr lang="en-GB" sz="2400" dirty="0"/>
          </a:p>
        </p:txBody>
      </p:sp>
      <p:sp>
        <p:nvSpPr>
          <p:cNvPr id="4" name="Rectangle 8"/>
          <p:cNvSpPr>
            <a:spLocks noChangeArrowheads="1"/>
          </p:cNvSpPr>
          <p:nvPr/>
        </p:nvSpPr>
        <p:spPr bwMode="auto">
          <a:xfrm>
            <a:off x="576274" y="2428868"/>
            <a:ext cx="8067692" cy="3929090"/>
          </a:xfrm>
          <a:prstGeom prst="rect">
            <a:avLst/>
          </a:prstGeom>
          <a:noFill/>
          <a:ln w="9525">
            <a:noFill/>
            <a:miter lim="800000"/>
            <a:headEnd/>
            <a:tailEnd/>
          </a:ln>
          <a:effectLst/>
        </p:spPr>
        <p:txBody>
          <a:bodyPr/>
          <a:lstStyle/>
          <a:p>
            <a:pPr marL="342900" indent="-342900" algn="just">
              <a:spcBef>
                <a:spcPct val="20000"/>
              </a:spcBef>
            </a:pPr>
            <a:r>
              <a:rPr lang="en-US" sz="2400" b="1" u="sng" dirty="0" smtClean="0">
                <a:latin typeface="Courier New" pitchFamily="49" charset="0"/>
              </a:rPr>
              <a:t>Example:</a:t>
            </a:r>
          </a:p>
          <a:p>
            <a:pPr marL="342900" indent="-342900" algn="just">
              <a:spcBef>
                <a:spcPct val="20000"/>
              </a:spcBef>
            </a:pPr>
            <a:endParaRPr lang="en-US" sz="2400" b="1" u="sng" dirty="0" smtClean="0">
              <a:latin typeface="Courier New" pitchFamily="49" charset="0"/>
            </a:endParaRPr>
          </a:p>
          <a:p>
            <a:pPr marL="342900" indent="-342900" algn="just">
              <a:spcBef>
                <a:spcPct val="20000"/>
              </a:spcBef>
            </a:pPr>
            <a:r>
              <a:rPr lang="en-US" sz="2400" dirty="0">
                <a:latin typeface="Courier New" pitchFamily="49" charset="0"/>
              </a:rPr>
              <a:t>	</a:t>
            </a:r>
            <a:r>
              <a:rPr lang="en-US" sz="2400" dirty="0" smtClean="0">
                <a:latin typeface="Courier New" pitchFamily="49" charset="0"/>
              </a:rPr>
              <a:t>	At </a:t>
            </a:r>
            <a:r>
              <a:rPr lang="en-US" sz="2400" dirty="0">
                <a:latin typeface="Courier New" pitchFamily="49" charset="0"/>
              </a:rPr>
              <a:t>the beginning of their first term at the university, college freshmen selected two individuals whom they had just met and completed a series of questioners regarding their relationships with those two individuals at 3-week intervals through the school term.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329642" cy="5824558"/>
          </a:xfrm>
        </p:spPr>
        <p:txBody>
          <a:bodyPr>
            <a:normAutofit/>
          </a:bodyPr>
          <a:lstStyle/>
          <a:p>
            <a:pPr marL="342900" indent="-342900">
              <a:buFontTx/>
              <a:buChar char="•"/>
            </a:pPr>
            <a:r>
              <a:rPr lang="en-US" sz="2400" dirty="0" smtClean="0"/>
              <a:t>In the remaining of the paragraph, the writers explains the questionnaires asked the freshmen to tell about such things as their attitudes towards each of the other two individuals.</a:t>
            </a:r>
          </a:p>
          <a:p>
            <a:pPr marL="342900" indent="-342900">
              <a:buFontTx/>
              <a:buChar char="•"/>
            </a:pPr>
            <a:endParaRPr lang="en-US" sz="2400" dirty="0" smtClean="0"/>
          </a:p>
          <a:p>
            <a:pPr marL="342900" indent="-342900">
              <a:buFontTx/>
              <a:buChar char="•"/>
            </a:pPr>
            <a:r>
              <a:rPr lang="en-US" sz="2400" dirty="0" smtClean="0"/>
              <a:t>However the paragraph is a small amount of the researcher’s account of his method, actual research being a document of 1200 words.</a:t>
            </a:r>
          </a:p>
          <a:p>
            <a:pPr marL="342900" indent="-342900">
              <a:buNone/>
            </a:pPr>
            <a:endParaRPr lang="en-US" sz="2400" dirty="0" smtClean="0"/>
          </a:p>
          <a:p>
            <a:pPr marL="342900" indent="-342900">
              <a:buFontTx/>
              <a:buChar char="•"/>
            </a:pPr>
            <a:r>
              <a:rPr lang="en-US" sz="2400" dirty="0" smtClean="0"/>
              <a:t>The writers of the satellite report likewise provided detailed information about their procedures. </a:t>
            </a:r>
          </a:p>
          <a:p>
            <a:pPr marL="342900" indent="-342900">
              <a:buFontTx/>
              <a:buChar char="•"/>
            </a:pPr>
            <a:endParaRPr lang="en-US" sz="2400" dirty="0" smtClean="0"/>
          </a:p>
          <a:p>
            <a:pPr marL="342900" indent="-342900">
              <a:buFontTx/>
              <a:buChar char="•"/>
            </a:pPr>
            <a:r>
              <a:rPr lang="en-US" sz="2400" dirty="0" smtClean="0"/>
              <a:t>He provides three paragraphs and two tables explaining their equipment, two paragraphs and one map describing the eleven stage region covered by the trucks.</a:t>
            </a:r>
            <a:endParaRPr lang="en-GB"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14356"/>
            <a:ext cx="9144000" cy="6297108"/>
          </a:xfrm>
          <a:prstGeom prst="rect">
            <a:avLst/>
          </a:prstGeom>
        </p:spPr>
        <p:txBody>
          <a:bodyPr wrap="square">
            <a:spAutoFit/>
          </a:bodyPr>
          <a:lstStyle/>
          <a:p>
            <a:pPr marL="342900" indent="-342900">
              <a:spcBef>
                <a:spcPct val="20000"/>
              </a:spcBef>
              <a:buFontTx/>
              <a:buChar char="•"/>
            </a:pPr>
            <a:r>
              <a:rPr lang="en-US" sz="2400" dirty="0" smtClean="0"/>
              <a:t>How can you decide which method to include?</a:t>
            </a:r>
          </a:p>
          <a:p>
            <a:pPr marL="342900" indent="-342900">
              <a:spcBef>
                <a:spcPct val="20000"/>
              </a:spcBef>
              <a:buFontTx/>
              <a:buChar char="•"/>
            </a:pPr>
            <a:r>
              <a:rPr lang="en-US" sz="2400" dirty="0" smtClean="0"/>
              <a:t>The most obvious way is to follow the general reporting practices of your fields.</a:t>
            </a:r>
          </a:p>
          <a:p>
            <a:pPr marL="342900" indent="-342900">
              <a:spcBef>
                <a:spcPct val="20000"/>
              </a:spcBef>
              <a:buFontTx/>
              <a:buChar char="•"/>
            </a:pPr>
            <a:r>
              <a:rPr lang="en-US" sz="2400" dirty="0" smtClean="0"/>
              <a:t>You can you   check the scope of your research in the ways described here. </a:t>
            </a:r>
          </a:p>
          <a:p>
            <a:pPr marL="342900" indent="-342900">
              <a:spcBef>
                <a:spcPct val="20000"/>
              </a:spcBef>
              <a:buFontTx/>
              <a:buChar char="•"/>
            </a:pPr>
            <a:endParaRPr lang="en-US" sz="2400" dirty="0" smtClean="0"/>
          </a:p>
          <a:p>
            <a:pPr marL="742950" lvl="1" indent="-285750">
              <a:lnSpc>
                <a:spcPct val="90000"/>
              </a:lnSpc>
              <a:spcBef>
                <a:spcPct val="20000"/>
              </a:spcBef>
              <a:buFontTx/>
              <a:buChar char="–"/>
            </a:pPr>
            <a:r>
              <a:rPr lang="en-US" sz="2400" dirty="0" smtClean="0"/>
              <a:t>List every aspect of your procedure that you made a decision about when planning your research.</a:t>
            </a:r>
          </a:p>
          <a:p>
            <a:pPr marL="742950" lvl="1" indent="-285750">
              <a:lnSpc>
                <a:spcPct val="90000"/>
              </a:lnSpc>
              <a:spcBef>
                <a:spcPct val="20000"/>
              </a:spcBef>
              <a:buFontTx/>
              <a:buChar char="–"/>
            </a:pPr>
            <a:r>
              <a:rPr lang="en-US" sz="2400" dirty="0" smtClean="0"/>
              <a:t>Identify every aspect of your research what your readers might ask about.</a:t>
            </a:r>
          </a:p>
          <a:p>
            <a:pPr marL="742950" lvl="1" indent="-285750">
              <a:lnSpc>
                <a:spcPct val="90000"/>
              </a:lnSpc>
              <a:spcBef>
                <a:spcPct val="20000"/>
              </a:spcBef>
              <a:buFontTx/>
              <a:buChar char="–"/>
            </a:pPr>
            <a:r>
              <a:rPr lang="en-US" sz="2400" dirty="0" smtClean="0"/>
              <a:t>Ask yourself what aspects of your procedure might limit the conclusions you can draw from your results.</a:t>
            </a:r>
          </a:p>
          <a:p>
            <a:pPr marL="742950" lvl="1" indent="-285750">
              <a:lnSpc>
                <a:spcPct val="90000"/>
              </a:lnSpc>
              <a:spcBef>
                <a:spcPct val="20000"/>
              </a:spcBef>
              <a:buFontTx/>
              <a:buChar char="–"/>
            </a:pPr>
            <a:r>
              <a:rPr lang="en-US" sz="2400" dirty="0" smtClean="0"/>
              <a:t>Identify every procedure that other researchers would need to understand in order to design a similar study.</a:t>
            </a:r>
          </a:p>
          <a:p>
            <a:pPr marL="342900" indent="-342900">
              <a:spcBef>
                <a:spcPct val="20000"/>
              </a:spcBef>
              <a:buFontTx/>
              <a:buChar char="•"/>
            </a:pPr>
            <a:endParaRPr lang="en-US" sz="4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a:r>
              <a:rPr lang="en-US" sz="5400" b="1" dirty="0" smtClean="0">
                <a:solidFill>
                  <a:srgbClr val="FF0000"/>
                </a:solidFill>
              </a:rPr>
              <a:t>Results</a:t>
            </a:r>
            <a:br>
              <a:rPr lang="en-US" sz="5400"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428596" y="857232"/>
            <a:ext cx="8258204" cy="5467368"/>
          </a:xfrm>
        </p:spPr>
        <p:txBody>
          <a:bodyPr/>
          <a:lstStyle/>
          <a:p>
            <a:pPr marL="342900" indent="-342900">
              <a:lnSpc>
                <a:spcPct val="90000"/>
              </a:lnSpc>
              <a:buFontTx/>
              <a:buChar char="•"/>
            </a:pPr>
            <a:r>
              <a:rPr lang="en-US" sz="2800" dirty="0" smtClean="0"/>
              <a:t>The results of empirical research are the data you obtain. Although your results are the heart of your empirical research project, they may take up a very small portion of it. Generally, results are presented in one of two ways</a:t>
            </a:r>
            <a:r>
              <a:rPr lang="en-US" sz="3200" dirty="0" smtClean="0"/>
              <a:t>:</a:t>
            </a:r>
          </a:p>
          <a:p>
            <a:pPr marL="342900" indent="-342900">
              <a:lnSpc>
                <a:spcPct val="90000"/>
              </a:lnSpc>
              <a:buNone/>
            </a:pPr>
            <a:endParaRPr lang="en-US" sz="3200" dirty="0" smtClean="0"/>
          </a:p>
          <a:p>
            <a:pPr marL="342900" indent="-342900">
              <a:lnSpc>
                <a:spcPct val="90000"/>
              </a:lnSpc>
            </a:pPr>
            <a:r>
              <a:rPr lang="en-US" dirty="0" smtClean="0"/>
              <a:t>	- </a:t>
            </a:r>
            <a:r>
              <a:rPr lang="en-US" sz="2800" dirty="0" smtClean="0"/>
              <a:t>Tables and Graphs.</a:t>
            </a:r>
            <a:r>
              <a:rPr lang="en-US" dirty="0" smtClean="0"/>
              <a:t> </a:t>
            </a:r>
            <a:r>
              <a:rPr lang="en-US" sz="2400" dirty="0" smtClean="0">
                <a:latin typeface="Courier New" pitchFamily="49" charset="0"/>
              </a:rPr>
              <a:t>The satellite report uses two tables. The report on friendship uses four tables and eleven graphs.</a:t>
            </a:r>
          </a:p>
          <a:p>
            <a:pPr marL="342900" indent="-342900">
              <a:lnSpc>
                <a:spcPct val="90000"/>
              </a:lnSpc>
            </a:pPr>
            <a:endParaRPr lang="en-US" sz="2400" dirty="0" smtClean="0">
              <a:latin typeface="Courier New" pitchFamily="49" charset="0"/>
            </a:endParaRPr>
          </a:p>
          <a:p>
            <a:pPr marL="342900" indent="-342900">
              <a:lnSpc>
                <a:spcPct val="90000"/>
              </a:lnSpc>
            </a:pPr>
            <a:r>
              <a:rPr lang="en-US" dirty="0" smtClean="0"/>
              <a:t>	- </a:t>
            </a:r>
            <a:r>
              <a:rPr lang="en-US" sz="2800" dirty="0" smtClean="0"/>
              <a:t>Sentences.</a:t>
            </a:r>
            <a:r>
              <a:rPr lang="en-US" dirty="0" smtClean="0"/>
              <a:t> </a:t>
            </a:r>
            <a:r>
              <a:rPr lang="en-US" sz="2400" dirty="0" smtClean="0">
                <a:latin typeface="Courier New" pitchFamily="49" charset="0"/>
              </a:rPr>
              <a:t>When placed in sentences, results are often woven into a discussion that combines data and interpretation.</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724648"/>
          </a:xfrm>
        </p:spPr>
        <p:txBody>
          <a:bodyPr>
            <a:normAutofit fontScale="90000"/>
          </a:bodyPr>
          <a:lstStyle/>
          <a:p>
            <a:pPr algn="ctr"/>
            <a:r>
              <a:rPr lang="en-US" sz="5400" b="1" dirty="0" smtClean="0">
                <a:solidFill>
                  <a:srgbClr val="FF0000"/>
                </a:solidFill>
              </a:rPr>
              <a:t>Discussion</a:t>
            </a:r>
            <a:br>
              <a:rPr lang="en-US" sz="5400"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247780"/>
            <a:ext cx="8329642" cy="5538806"/>
          </a:xfrm>
        </p:spPr>
        <p:txBody>
          <a:bodyPr/>
          <a:lstStyle/>
          <a:p>
            <a:pPr marL="342900" indent="-342900">
              <a:buFontTx/>
              <a:buChar char="•"/>
            </a:pPr>
            <a:r>
              <a:rPr lang="en-US" sz="2800" dirty="0" smtClean="0"/>
              <a:t>Sometimes writers briefly present all their results in one section and then discuss them in a separate section. </a:t>
            </a:r>
          </a:p>
          <a:p>
            <a:pPr marL="342900" indent="-342900">
              <a:buFontTx/>
              <a:buChar char="•"/>
            </a:pPr>
            <a:endParaRPr lang="en-US" sz="2800" dirty="0" smtClean="0"/>
          </a:p>
          <a:p>
            <a:pPr marL="342900" indent="-342900">
              <a:buFontTx/>
              <a:buChar char="•"/>
            </a:pPr>
            <a:r>
              <a:rPr lang="en-US" sz="2800" dirty="0" smtClean="0"/>
              <a:t>Sometimes they combine the two in a single, integrated section. </a:t>
            </a:r>
          </a:p>
          <a:p>
            <a:pPr marL="342900" indent="-342900">
              <a:buFontTx/>
              <a:buChar char="•"/>
            </a:pPr>
            <a:endParaRPr lang="en-US" sz="2800" dirty="0" smtClean="0"/>
          </a:p>
          <a:p>
            <a:pPr marL="342900" indent="-342900">
              <a:buFontTx/>
              <a:buChar char="•"/>
            </a:pPr>
            <a:r>
              <a:rPr lang="en-US" sz="2800" dirty="0" smtClean="0"/>
              <a:t>Whichever method you use, your discussion mush link your interpretative comments with the specific results you are interpreting.</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242" y="285728"/>
            <a:ext cx="8229600" cy="1143000"/>
          </a:xfrm>
        </p:spPr>
        <p:txBody>
          <a:bodyPr>
            <a:normAutofit/>
          </a:bodyPr>
          <a:lstStyle/>
          <a:p>
            <a:r>
              <a:rPr lang="en-GB" sz="4000" b="1" dirty="0" smtClean="0"/>
              <a:t>What is an Empirical research ?</a:t>
            </a:r>
            <a:endParaRPr lang="en-GB" sz="4000" b="1" dirty="0"/>
          </a:p>
        </p:txBody>
      </p:sp>
      <p:sp>
        <p:nvSpPr>
          <p:cNvPr id="3" name="Content Placeholder 2"/>
          <p:cNvSpPr>
            <a:spLocks noGrp="1"/>
          </p:cNvSpPr>
          <p:nvPr>
            <p:ph idx="1"/>
          </p:nvPr>
        </p:nvSpPr>
        <p:spPr/>
        <p:txBody>
          <a:bodyPr/>
          <a:lstStyle/>
          <a:p>
            <a:pPr algn="just"/>
            <a:r>
              <a:rPr lang="en-GB" dirty="0" smtClean="0"/>
              <a:t>Empirical research is research that is based on observation and measurement of phenomena, as directly experienced by the researcher. The data thus gathered may be compared against a theory or hypothesis, but the results are still based on real life experience.</a:t>
            </a:r>
          </a:p>
          <a:p>
            <a:pPr algn="just"/>
            <a:r>
              <a:rPr lang="en-GB" dirty="0" smtClean="0"/>
              <a:t> The data gathered is all </a:t>
            </a:r>
            <a:r>
              <a:rPr lang="en-GB" b="1" dirty="0" smtClean="0"/>
              <a:t>primary data</a:t>
            </a:r>
            <a:r>
              <a:rPr lang="en-GB" dirty="0" smtClean="0"/>
              <a:t>, although </a:t>
            </a:r>
            <a:r>
              <a:rPr lang="en-GB" b="1" dirty="0" smtClean="0"/>
              <a:t>secondary data</a:t>
            </a:r>
            <a:r>
              <a:rPr lang="en-GB" dirty="0" smtClean="0"/>
              <a:t> from a literature review may form the theoretical background.</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ChangeArrowheads="1"/>
          </p:cNvSpPr>
          <p:nvPr/>
        </p:nvSpPr>
        <p:spPr bwMode="auto">
          <a:xfrm>
            <a:off x="928662" y="1214422"/>
            <a:ext cx="7715304" cy="4500594"/>
          </a:xfrm>
          <a:prstGeom prst="rect">
            <a:avLst/>
          </a:prstGeom>
          <a:noFill/>
          <a:ln w="9525">
            <a:noFill/>
            <a:miter lim="800000"/>
            <a:headEnd/>
            <a:tailEnd/>
          </a:ln>
          <a:effectLst/>
        </p:spPr>
        <p:txBody>
          <a:bodyPr/>
          <a:lstStyle/>
          <a:p>
            <a:pPr marL="342900" indent="-342900" algn="just">
              <a:lnSpc>
                <a:spcPct val="90000"/>
              </a:lnSpc>
              <a:spcBef>
                <a:spcPct val="20000"/>
              </a:spcBef>
            </a:pPr>
            <a:r>
              <a:rPr lang="en-US" sz="2400" dirty="0"/>
              <a:t>	</a:t>
            </a:r>
            <a:r>
              <a:rPr lang="en-US" sz="2000" dirty="0">
                <a:latin typeface="Courier New" pitchFamily="49" charset="0"/>
              </a:rPr>
              <a:t>As Table 3 shows, 91% of the data transmissions were successful. The most important difference to note is the one between the rate of successful transmissions in the Southern Piedmont region and the rates in all the other regions. In the Southern Piedmont area, we had the truck drive slightly outside the ATS-6 footprint so that we could see if successful transmissions could be made there. When the truck left the footprint, the percentage of successful data transmissions dropped abruptly to 43%.</a:t>
            </a:r>
          </a:p>
        </p:txBody>
      </p:sp>
      <p:sp>
        <p:nvSpPr>
          <p:cNvPr id="5" name="Rectangle 12"/>
          <p:cNvSpPr>
            <a:spLocks noChangeArrowheads="1"/>
          </p:cNvSpPr>
          <p:nvPr/>
        </p:nvSpPr>
        <p:spPr bwMode="auto">
          <a:xfrm>
            <a:off x="1171596" y="1214422"/>
            <a:ext cx="7686684" cy="4000528"/>
          </a:xfrm>
          <a:prstGeom prst="rect">
            <a:avLst/>
          </a:prstGeom>
          <a:noFill/>
          <a:ln w="38100">
            <a:solidFill>
              <a:schemeClr val="folHlink"/>
            </a:solidFill>
            <a:miter lim="800000"/>
            <a:headEnd/>
            <a:tailEnd/>
          </a:ln>
          <a:effectLst/>
        </p:spPr>
        <p:txBody>
          <a:bodyPr wrap="none" anchor="ctr">
            <a:scene3d>
              <a:camera prst="orthographicFront"/>
              <a:lightRig rig="glow" dir="tl">
                <a:rot lat="0" lon="0" rev="5400000"/>
              </a:lightRig>
            </a:scene3d>
            <a:sp3d contourW="12700">
              <a:bevelT w="25400" h="25400"/>
              <a:contourClr>
                <a:schemeClr val="accent6">
                  <a:shade val="73000"/>
                </a:schemeClr>
              </a:contourClr>
            </a:sp3d>
          </a:bodyPr>
          <a:lstStyle/>
          <a:p>
            <a:endParaRPr lang="en-GB"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Line 13"/>
          <p:cNvSpPr>
            <a:spLocks noChangeShapeType="1"/>
          </p:cNvSpPr>
          <p:nvPr/>
        </p:nvSpPr>
        <p:spPr bwMode="auto">
          <a:xfrm>
            <a:off x="1214414" y="1837363"/>
            <a:ext cx="2714644" cy="45719"/>
          </a:xfrm>
          <a:prstGeom prst="line">
            <a:avLst/>
          </a:prstGeom>
          <a:ln>
            <a:headEnd/>
            <a:tailEnd/>
          </a:ln>
        </p:spPr>
        <p:style>
          <a:lnRef idx="2">
            <a:schemeClr val="accent6"/>
          </a:lnRef>
          <a:fillRef idx="0">
            <a:schemeClr val="accent6"/>
          </a:fillRef>
          <a:effectRef idx="1">
            <a:schemeClr val="accent6"/>
          </a:effectRef>
          <a:fontRef idx="minor">
            <a:schemeClr val="tx1"/>
          </a:fontRef>
        </p:style>
        <p:txBody>
          <a:bodyPr/>
          <a:lstStyle/>
          <a:p>
            <a:endParaRPr lang="en-GB"/>
          </a:p>
        </p:txBody>
      </p:sp>
      <p:sp>
        <p:nvSpPr>
          <p:cNvPr id="7" name="Line 13"/>
          <p:cNvSpPr>
            <a:spLocks noChangeShapeType="1"/>
          </p:cNvSpPr>
          <p:nvPr/>
        </p:nvSpPr>
        <p:spPr bwMode="auto">
          <a:xfrm>
            <a:off x="3857620" y="1571612"/>
            <a:ext cx="4929222" cy="45719"/>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endParaRPr lang="en-GB"/>
          </a:p>
        </p:txBody>
      </p:sp>
      <p:sp>
        <p:nvSpPr>
          <p:cNvPr id="8" name="Line 14"/>
          <p:cNvSpPr>
            <a:spLocks noChangeShapeType="1"/>
          </p:cNvSpPr>
          <p:nvPr/>
        </p:nvSpPr>
        <p:spPr bwMode="auto">
          <a:xfrm>
            <a:off x="3857619" y="1643050"/>
            <a:ext cx="45719" cy="214314"/>
          </a:xfrm>
          <a:prstGeom prst="line">
            <a:avLst/>
          </a:prstGeom>
          <a:ln>
            <a:headEnd/>
            <a:tailEnd/>
          </a:ln>
        </p:spPr>
        <p:style>
          <a:lnRef idx="3">
            <a:schemeClr val="accent6"/>
          </a:lnRef>
          <a:fillRef idx="0">
            <a:schemeClr val="accent6"/>
          </a:fillRef>
          <a:effectRef idx="2">
            <a:schemeClr val="accent6"/>
          </a:effectRef>
          <a:fontRef idx="minor">
            <a:schemeClr val="tx1"/>
          </a:fontRef>
        </p:style>
        <p:txBody>
          <a:bodyPr/>
          <a:lstStyle/>
          <a:p>
            <a:endParaRPr lang="en-GB"/>
          </a:p>
        </p:txBody>
      </p:sp>
      <p:sp>
        <p:nvSpPr>
          <p:cNvPr id="9" name="Line 18"/>
          <p:cNvSpPr>
            <a:spLocks noChangeShapeType="1"/>
          </p:cNvSpPr>
          <p:nvPr/>
        </p:nvSpPr>
        <p:spPr bwMode="auto">
          <a:xfrm flipV="1">
            <a:off x="3786182" y="2403149"/>
            <a:ext cx="5072098" cy="45719"/>
          </a:xfrm>
          <a:prstGeom prst="line">
            <a:avLst/>
          </a:prstGeom>
          <a:noFill/>
          <a:ln w="38100">
            <a:solidFill>
              <a:schemeClr val="folHlink"/>
            </a:solidFill>
            <a:round/>
            <a:headEnd/>
            <a:tailEnd/>
          </a:ln>
          <a:effectLst/>
        </p:spPr>
        <p:txBody>
          <a:bodyPr/>
          <a:lstStyle/>
          <a:p>
            <a:endParaRPr lang="en-GB"/>
          </a:p>
        </p:txBody>
      </p:sp>
      <p:sp>
        <p:nvSpPr>
          <p:cNvPr id="10" name="Line 18"/>
          <p:cNvSpPr>
            <a:spLocks noChangeShapeType="1"/>
          </p:cNvSpPr>
          <p:nvPr/>
        </p:nvSpPr>
        <p:spPr bwMode="auto">
          <a:xfrm>
            <a:off x="1214414" y="2643182"/>
            <a:ext cx="2571768" cy="45719"/>
          </a:xfrm>
          <a:prstGeom prst="line">
            <a:avLst/>
          </a:prstGeom>
          <a:noFill/>
          <a:ln w="38100">
            <a:solidFill>
              <a:schemeClr val="folHlink"/>
            </a:solidFill>
            <a:round/>
            <a:headEnd/>
            <a:tailEnd/>
          </a:ln>
          <a:effectLst/>
        </p:spPr>
        <p:txBody>
          <a:bodyPr/>
          <a:lstStyle/>
          <a:p>
            <a:endParaRPr lang="en-GB"/>
          </a:p>
        </p:txBody>
      </p:sp>
      <p:sp>
        <p:nvSpPr>
          <p:cNvPr id="11" name="Line 17"/>
          <p:cNvSpPr>
            <a:spLocks noChangeShapeType="1"/>
          </p:cNvSpPr>
          <p:nvPr/>
        </p:nvSpPr>
        <p:spPr bwMode="auto">
          <a:xfrm flipV="1">
            <a:off x="3742051" y="2428868"/>
            <a:ext cx="45719" cy="214314"/>
          </a:xfrm>
          <a:prstGeom prst="line">
            <a:avLst/>
          </a:prstGeom>
          <a:noFill/>
          <a:ln w="38100">
            <a:solidFill>
              <a:schemeClr val="folHlink"/>
            </a:solidFill>
            <a:round/>
            <a:headEnd/>
            <a:tailEnd/>
          </a:ln>
          <a:effectLst/>
        </p:spPr>
        <p:txBody>
          <a:bodyPr/>
          <a:lstStyle/>
          <a:p>
            <a:endParaRPr lang="en-GB"/>
          </a:p>
        </p:txBody>
      </p:sp>
      <p:sp>
        <p:nvSpPr>
          <p:cNvPr id="13" name="Rectangular Callout 12"/>
          <p:cNvSpPr/>
          <p:nvPr/>
        </p:nvSpPr>
        <p:spPr>
          <a:xfrm>
            <a:off x="4857752" y="214290"/>
            <a:ext cx="3571900" cy="785818"/>
          </a:xfrm>
          <a:prstGeom prst="wedgeRectCallout">
            <a:avLst/>
          </a:prstGeom>
        </p:spPr>
        <p:style>
          <a:lnRef idx="2">
            <a:schemeClr val="accent6"/>
          </a:lnRef>
          <a:fillRef idx="1">
            <a:schemeClr val="lt1"/>
          </a:fillRef>
          <a:effectRef idx="0">
            <a:schemeClr val="accent6"/>
          </a:effectRef>
          <a:fontRef idx="minor">
            <a:schemeClr val="dk1"/>
          </a:fontRef>
        </p:style>
        <p:txBody>
          <a:bodyPr rtlCol="0" anchor="ctr"/>
          <a:lstStyle/>
          <a:p>
            <a:pPr>
              <a:spcBef>
                <a:spcPct val="50000"/>
              </a:spcBef>
            </a:pPr>
            <a:r>
              <a:rPr lang="en-US" b="1" dirty="0" smtClean="0">
                <a:solidFill>
                  <a:schemeClr val="accent5">
                    <a:lumMod val="75000"/>
                  </a:schemeClr>
                </a:solidFill>
              </a:rPr>
              <a:t>Writer emphasize a key result shown in a table</a:t>
            </a:r>
            <a:endParaRPr lang="en-US" b="1" dirty="0">
              <a:solidFill>
                <a:schemeClr val="accent5">
                  <a:lumMod val="75000"/>
                </a:schemeClr>
              </a:solidFill>
            </a:endParaRPr>
          </a:p>
        </p:txBody>
      </p:sp>
      <p:sp>
        <p:nvSpPr>
          <p:cNvPr id="16" name="Rounded Rectangle 15"/>
          <p:cNvSpPr/>
          <p:nvPr/>
        </p:nvSpPr>
        <p:spPr>
          <a:xfrm>
            <a:off x="71438" y="214290"/>
            <a:ext cx="2714612"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spcBef>
                <a:spcPct val="50000"/>
              </a:spcBef>
            </a:pPr>
            <a:r>
              <a:rPr lang="en-US" sz="2000" dirty="0" smtClean="0">
                <a:solidFill>
                  <a:schemeClr val="accent5">
                    <a:lumMod val="75000"/>
                  </a:schemeClr>
                </a:solidFill>
              </a:rPr>
              <a:t>Writers draw attention to other important results</a:t>
            </a:r>
            <a:endParaRPr lang="en-US" sz="2000" dirty="0">
              <a:solidFill>
                <a:schemeClr val="accent5">
                  <a:lumMod val="75000"/>
                </a:schemeClr>
              </a:solidFill>
            </a:endParaRPr>
          </a:p>
        </p:txBody>
      </p:sp>
      <p:cxnSp>
        <p:nvCxnSpPr>
          <p:cNvPr id="18" name="Straight Arrow Connector 17"/>
          <p:cNvCxnSpPr/>
          <p:nvPr/>
        </p:nvCxnSpPr>
        <p:spPr>
          <a:xfrm rot="16200000" flipH="1">
            <a:off x="357158" y="1285860"/>
            <a:ext cx="100013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Up Arrow Callout 20"/>
          <p:cNvSpPr/>
          <p:nvPr/>
        </p:nvSpPr>
        <p:spPr>
          <a:xfrm>
            <a:off x="3214678" y="4857760"/>
            <a:ext cx="3914796" cy="1214446"/>
          </a:xfrm>
          <a:prstGeom prst="upArrowCallout">
            <a:avLst/>
          </a:prstGeom>
        </p:spPr>
        <p:style>
          <a:lnRef idx="2">
            <a:schemeClr val="accent6"/>
          </a:lnRef>
          <a:fillRef idx="1">
            <a:schemeClr val="lt1"/>
          </a:fillRef>
          <a:effectRef idx="0">
            <a:schemeClr val="accent6"/>
          </a:effectRef>
          <a:fontRef idx="minor">
            <a:schemeClr val="dk1"/>
          </a:fontRef>
        </p:style>
        <p:txBody>
          <a:bodyPr rtlCol="0" anchor="ctr"/>
          <a:lstStyle/>
          <a:p>
            <a:pPr>
              <a:spcBef>
                <a:spcPct val="50000"/>
              </a:spcBef>
            </a:pPr>
            <a:r>
              <a:rPr lang="en-US" sz="2000" b="1" dirty="0" smtClean="0">
                <a:solidFill>
                  <a:schemeClr val="accent5">
                    <a:lumMod val="75000"/>
                  </a:schemeClr>
                </a:solidFill>
              </a:rPr>
              <a:t>Writers interpret those results</a:t>
            </a:r>
            <a:endParaRPr lang="en-US" sz="2000" b="1" dirty="0">
              <a:solidFill>
                <a:schemeClr val="accent5">
                  <a:lumMod val="75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857224" y="1557342"/>
            <a:ext cx="7715304" cy="4300550"/>
          </a:xfrm>
          <a:prstGeom prst="rect">
            <a:avLst/>
          </a:prstGeom>
          <a:noFill/>
          <a:ln w="9525">
            <a:noFill/>
            <a:miter lim="800000"/>
            <a:headEnd/>
            <a:tailEnd/>
          </a:ln>
          <a:effectLst/>
        </p:spPr>
        <p:txBody>
          <a:bodyPr/>
          <a:lstStyle/>
          <a:p>
            <a:pPr marL="342900" indent="-342900" algn="just">
              <a:lnSpc>
                <a:spcPct val="90000"/>
              </a:lnSpc>
              <a:spcBef>
                <a:spcPct val="20000"/>
              </a:spcBef>
            </a:pPr>
            <a:r>
              <a:rPr lang="en-US" sz="2400" dirty="0"/>
              <a:t>	</a:t>
            </a:r>
            <a:r>
              <a:rPr lang="en-US" sz="2400" dirty="0" smtClean="0">
                <a:latin typeface="Courier New" pitchFamily="49" charset="0"/>
              </a:rPr>
              <a:t>Inter correlations </a:t>
            </a:r>
            <a:r>
              <a:rPr lang="en-US" sz="2400" dirty="0">
                <a:latin typeface="Courier New" pitchFamily="49" charset="0"/>
              </a:rPr>
              <a:t>among the subjects’ friendship intensity ratings at the various assessment points showed that friendship attitudes became increasingly stable over time</a:t>
            </a:r>
            <a:r>
              <a:rPr lang="en-US" sz="2400" dirty="0" smtClean="0">
                <a:latin typeface="Courier New" pitchFamily="49" charset="0"/>
              </a:rPr>
              <a:t>.</a:t>
            </a:r>
          </a:p>
          <a:p>
            <a:pPr marL="342900" indent="-342900" algn="just">
              <a:lnSpc>
                <a:spcPct val="90000"/>
              </a:lnSpc>
              <a:spcBef>
                <a:spcPct val="20000"/>
              </a:spcBef>
            </a:pPr>
            <a:r>
              <a:rPr lang="en-US" sz="2400" dirty="0">
                <a:latin typeface="Courier New" pitchFamily="49" charset="0"/>
              </a:rPr>
              <a:t>	</a:t>
            </a:r>
            <a:r>
              <a:rPr lang="en-US" sz="2400" dirty="0" smtClean="0">
                <a:latin typeface="Courier New" pitchFamily="49" charset="0"/>
              </a:rPr>
              <a:t> </a:t>
            </a:r>
            <a:r>
              <a:rPr lang="en-US" sz="2400" dirty="0">
                <a:latin typeface="Courier New" pitchFamily="49" charset="0"/>
              </a:rPr>
              <a:t>For example, the correlation between friendship intensity ratings at 3 weeks and 6 weeks was .55; between 6 weeks and 9 weeks, .78; between 9 weeks and 12 weeks, .88 (all </a:t>
            </a:r>
            <a:r>
              <a:rPr lang="en-US" sz="2400" i="1" dirty="0">
                <a:latin typeface="Courier New" pitchFamily="49" charset="0"/>
              </a:rPr>
              <a:t>p </a:t>
            </a:r>
            <a:r>
              <a:rPr lang="en-US" sz="2400" dirty="0">
                <a:latin typeface="Courier New" pitchFamily="49" charset="0"/>
              </a:rPr>
              <a:t>&lt; .001).</a:t>
            </a:r>
          </a:p>
        </p:txBody>
      </p:sp>
      <p:sp>
        <p:nvSpPr>
          <p:cNvPr id="5" name="Rectangle 6"/>
          <p:cNvSpPr>
            <a:spLocks noChangeArrowheads="1"/>
          </p:cNvSpPr>
          <p:nvPr/>
        </p:nvSpPr>
        <p:spPr bwMode="auto">
          <a:xfrm>
            <a:off x="1000100" y="1552580"/>
            <a:ext cx="7786742" cy="3805246"/>
          </a:xfrm>
          <a:prstGeom prst="rect">
            <a:avLst/>
          </a:prstGeom>
          <a:noFill/>
          <a:ln w="38100">
            <a:solidFill>
              <a:schemeClr val="folHlink"/>
            </a:solidFill>
            <a:miter lim="800000"/>
            <a:headEnd/>
            <a:tailEnd/>
          </a:ln>
          <a:effectLst/>
        </p:spPr>
        <p:txBody>
          <a:bodyPr wrap="none" anchor="ctr"/>
          <a:lstStyle/>
          <a:p>
            <a:endParaRPr lang="en-GB"/>
          </a:p>
        </p:txBody>
      </p:sp>
      <p:sp>
        <p:nvSpPr>
          <p:cNvPr id="6" name="Line 7"/>
          <p:cNvSpPr>
            <a:spLocks noChangeShapeType="1"/>
          </p:cNvSpPr>
          <p:nvPr/>
        </p:nvSpPr>
        <p:spPr bwMode="auto">
          <a:xfrm>
            <a:off x="1000100" y="3240405"/>
            <a:ext cx="7786742" cy="45719"/>
          </a:xfrm>
          <a:prstGeom prst="line">
            <a:avLst/>
          </a:prstGeom>
          <a:noFill/>
          <a:ln w="38100">
            <a:solidFill>
              <a:schemeClr val="folHlink"/>
            </a:solidFill>
            <a:round/>
            <a:headEnd/>
            <a:tailEnd/>
          </a:ln>
          <a:effectLst/>
        </p:spPr>
        <p:txBody>
          <a:bodyPr/>
          <a:lstStyle/>
          <a:p>
            <a:endParaRPr lang="en-GB"/>
          </a:p>
        </p:txBody>
      </p:sp>
      <p:sp>
        <p:nvSpPr>
          <p:cNvPr id="9" name="Down Arrow Callout 8"/>
          <p:cNvSpPr/>
          <p:nvPr/>
        </p:nvSpPr>
        <p:spPr>
          <a:xfrm>
            <a:off x="857224" y="714356"/>
            <a:ext cx="3929090" cy="914400"/>
          </a:xfrm>
          <a:prstGeom prst="downArrowCallout">
            <a:avLst/>
          </a:prstGeom>
        </p:spPr>
        <p:style>
          <a:lnRef idx="2">
            <a:schemeClr val="accent6"/>
          </a:lnRef>
          <a:fillRef idx="1">
            <a:schemeClr val="lt1"/>
          </a:fillRef>
          <a:effectRef idx="0">
            <a:schemeClr val="accent6"/>
          </a:effectRef>
          <a:fontRef idx="minor">
            <a:schemeClr val="dk1"/>
          </a:fontRef>
        </p:style>
        <p:txBody>
          <a:bodyPr rtlCol="0" anchor="ctr"/>
          <a:lstStyle/>
          <a:p>
            <a:pPr>
              <a:spcBef>
                <a:spcPct val="50000"/>
              </a:spcBef>
            </a:pPr>
            <a:r>
              <a:rPr lang="en-US" sz="2400" b="1" dirty="0" smtClean="0">
                <a:solidFill>
                  <a:schemeClr val="accent5">
                    <a:lumMod val="75000"/>
                  </a:schemeClr>
                </a:solidFill>
              </a:rPr>
              <a:t>General interpretation</a:t>
            </a:r>
            <a:endParaRPr lang="en-US" sz="2400" b="1" dirty="0">
              <a:solidFill>
                <a:schemeClr val="accent5">
                  <a:lumMod val="75000"/>
                </a:schemeClr>
              </a:solidFill>
            </a:endParaRPr>
          </a:p>
        </p:txBody>
      </p:sp>
      <p:sp>
        <p:nvSpPr>
          <p:cNvPr id="10" name="Up Arrow Callout 9"/>
          <p:cNvSpPr/>
          <p:nvPr/>
        </p:nvSpPr>
        <p:spPr>
          <a:xfrm>
            <a:off x="2071670" y="5014930"/>
            <a:ext cx="5715040" cy="1200152"/>
          </a:xfrm>
          <a:prstGeom prst="upArrowCallout">
            <a:avLst/>
          </a:prstGeom>
        </p:spPr>
        <p:style>
          <a:lnRef idx="2">
            <a:schemeClr val="accent6"/>
          </a:lnRef>
          <a:fillRef idx="1">
            <a:schemeClr val="lt1"/>
          </a:fillRef>
          <a:effectRef idx="0">
            <a:schemeClr val="accent6"/>
          </a:effectRef>
          <a:fontRef idx="minor">
            <a:schemeClr val="dk1"/>
          </a:fontRef>
        </p:style>
        <p:txBody>
          <a:bodyPr rtlCol="0" anchor="ctr"/>
          <a:lstStyle/>
          <a:p>
            <a:pPr>
              <a:spcBef>
                <a:spcPct val="50000"/>
              </a:spcBef>
            </a:pPr>
            <a:r>
              <a:rPr lang="en-US" sz="2400" b="1" dirty="0" smtClean="0">
                <a:solidFill>
                  <a:schemeClr val="accent5">
                    <a:lumMod val="75000"/>
                  </a:schemeClr>
                </a:solidFill>
              </a:rPr>
              <a:t>Specific results presented as support for interpretation</a:t>
            </a:r>
            <a:endParaRPr lang="en-US" sz="2400" b="1" dirty="0">
              <a:solidFill>
                <a:schemeClr val="accent5">
                  <a:lumMod val="7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smtClean="0">
                <a:solidFill>
                  <a:srgbClr val="FF0000"/>
                </a:solidFill>
              </a:rPr>
              <a:t>Conclusions</a:t>
            </a:r>
            <a:br>
              <a:rPr lang="en-US" sz="5400"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457200" y="1571612"/>
            <a:ext cx="8229600" cy="4389120"/>
          </a:xfrm>
        </p:spPr>
        <p:txBody>
          <a:bodyPr/>
          <a:lstStyle/>
          <a:p>
            <a:pPr marL="342900" indent="-342900">
              <a:buFontTx/>
              <a:buChar char="•"/>
            </a:pPr>
            <a:r>
              <a:rPr lang="en-US" sz="2800" dirty="0" smtClean="0"/>
              <a:t>Besides interpreting the results of your search, you need to explain what your results mean to in terms of original research questions and the general problem you set our to investigate.</a:t>
            </a:r>
          </a:p>
          <a:p>
            <a:pPr marL="342900" indent="-342900">
              <a:buFontTx/>
              <a:buChar char="•"/>
            </a:pPr>
            <a:endParaRPr lang="en-US" sz="2800" dirty="0" smtClean="0"/>
          </a:p>
          <a:p>
            <a:pPr marL="342900" indent="-342900">
              <a:buFontTx/>
              <a:buChar char="•"/>
            </a:pPr>
            <a:r>
              <a:rPr lang="en-US" sz="2800" dirty="0" smtClean="0"/>
              <a:t>Your explanations of these matters are conclusions.</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smtClean="0">
                <a:solidFill>
                  <a:srgbClr val="FF0000"/>
                </a:solidFill>
              </a:rPr>
              <a:t>Recommendations</a:t>
            </a:r>
            <a:br>
              <a:rPr lang="en-US" sz="5400"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428596" y="1571612"/>
            <a:ext cx="8258204" cy="4752988"/>
          </a:xfrm>
        </p:spPr>
        <p:txBody>
          <a:bodyPr/>
          <a:lstStyle/>
          <a:p>
            <a:pPr marL="342900" indent="-342900">
              <a:buFontTx/>
              <a:buChar char="•"/>
            </a:pPr>
            <a:r>
              <a:rPr lang="en-US" sz="2800" dirty="0" smtClean="0"/>
              <a:t>The readers of some empirical research reports want to know what, based on the research, the writers think should be done.</a:t>
            </a:r>
          </a:p>
          <a:p>
            <a:pPr marL="342900" indent="-342900">
              <a:buFontTx/>
              <a:buChar char="•"/>
            </a:pPr>
            <a:endParaRPr lang="en-US" sz="2800" dirty="0" smtClean="0"/>
          </a:p>
          <a:p>
            <a:pPr marL="342900" indent="-342900">
              <a:buFontTx/>
              <a:buChar char="•"/>
            </a:pPr>
            <a:r>
              <a:rPr lang="en-US" sz="2800" dirty="0" smtClean="0"/>
              <a:t>This is especially true in cases where the research is directed at solving a practical problem.</a:t>
            </a:r>
          </a:p>
          <a:p>
            <a:pPr marL="342900" indent="-342900">
              <a:buFontTx/>
              <a:buChar char="•"/>
            </a:pPr>
            <a:endParaRPr lang="en-US" sz="2800" dirty="0" smtClean="0"/>
          </a:p>
          <a:p>
            <a:pPr marL="342900" indent="-342900">
              <a:buFontTx/>
              <a:buChar char="•"/>
            </a:pPr>
            <a:r>
              <a:rPr lang="en-US" sz="2800" dirty="0" smtClean="0"/>
              <a:t>Consequently research reports include a section on recommendations.</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In this lecture you learnt:</a:t>
            </a:r>
            <a:br>
              <a:rPr lang="en-US" sz="2800" b="1" dirty="0" smtClean="0"/>
            </a:br>
            <a:endParaRPr lang="en-GB" sz="2400" dirty="0"/>
          </a:p>
        </p:txBody>
      </p:sp>
      <p:sp>
        <p:nvSpPr>
          <p:cNvPr id="3" name="Content Placeholder 2"/>
          <p:cNvSpPr>
            <a:spLocks noGrp="1"/>
          </p:cNvSpPr>
          <p:nvPr>
            <p:ph idx="1"/>
          </p:nvPr>
        </p:nvSpPr>
        <p:spPr/>
        <p:txBody>
          <a:bodyPr/>
          <a:lstStyle/>
          <a:p>
            <a:pPr marL="342900" indent="-342900">
              <a:buFontTx/>
              <a:buChar char="•"/>
            </a:pPr>
            <a:r>
              <a:rPr lang="en-US" sz="2800" dirty="0" smtClean="0"/>
              <a:t>Typical writing situations</a:t>
            </a:r>
          </a:p>
          <a:p>
            <a:pPr marL="342900" indent="-342900">
              <a:buFontTx/>
              <a:buChar char="•"/>
            </a:pPr>
            <a:r>
              <a:rPr lang="en-US" sz="2800" dirty="0" smtClean="0"/>
              <a:t>The questions readers ask most often</a:t>
            </a:r>
          </a:p>
          <a:p>
            <a:pPr marL="342900" indent="-342900">
              <a:buFontTx/>
              <a:buChar char="•"/>
            </a:pPr>
            <a:r>
              <a:rPr lang="en-US" sz="2800" dirty="0" smtClean="0"/>
              <a:t>Superstructure for Empirical Research Reports</a:t>
            </a:r>
          </a:p>
          <a:p>
            <a:pPr marL="742950" lvl="1" indent="-285750">
              <a:buFontTx/>
              <a:buChar char="–"/>
            </a:pPr>
            <a:r>
              <a:rPr lang="en-US" dirty="0" smtClean="0"/>
              <a:t>Introduction</a:t>
            </a:r>
          </a:p>
          <a:p>
            <a:pPr marL="742950" lvl="1" indent="-285750">
              <a:buFontTx/>
              <a:buChar char="–"/>
            </a:pPr>
            <a:r>
              <a:rPr lang="en-US" dirty="0" smtClean="0"/>
              <a:t>Objectives of Research</a:t>
            </a:r>
          </a:p>
          <a:p>
            <a:pPr marL="742950" lvl="1" indent="-285750">
              <a:buFontTx/>
              <a:buChar char="–"/>
            </a:pPr>
            <a:r>
              <a:rPr lang="en-US" dirty="0" smtClean="0"/>
              <a:t>Method</a:t>
            </a:r>
          </a:p>
          <a:p>
            <a:pPr marL="742950" lvl="1" indent="-285750">
              <a:buFontTx/>
              <a:buChar char="–"/>
            </a:pPr>
            <a:r>
              <a:rPr lang="en-US" dirty="0" smtClean="0"/>
              <a:t>Discussion</a:t>
            </a:r>
          </a:p>
          <a:p>
            <a:pPr marL="742950" lvl="1" indent="-285750">
              <a:buFontTx/>
              <a:buChar char="–"/>
            </a:pPr>
            <a:r>
              <a:rPr lang="en-US" dirty="0" smtClean="0"/>
              <a:t>Conclusions</a:t>
            </a:r>
          </a:p>
          <a:p>
            <a:pPr marL="742950" lvl="1" indent="-285750">
              <a:buFontTx/>
              <a:buChar char="–"/>
            </a:pPr>
            <a:r>
              <a:rPr lang="en-US" dirty="0" smtClean="0"/>
              <a:t>Recommendations</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0"/>
          </a:xfrm>
        </p:spPr>
        <p:txBody>
          <a:bodyPr>
            <a:noAutofit/>
          </a:bodyPr>
          <a:lstStyle/>
          <a:p>
            <a:r>
              <a:rPr lang="en-US" sz="3600" b="1" dirty="0" smtClean="0"/>
              <a:t>Typical Writing Situations</a:t>
            </a:r>
            <a:br>
              <a:rPr lang="en-US" sz="3600" b="1" dirty="0" smtClean="0"/>
            </a:br>
            <a:endParaRPr lang="en-GB" sz="3200" dirty="0"/>
          </a:p>
        </p:txBody>
      </p:sp>
      <p:sp>
        <p:nvSpPr>
          <p:cNvPr id="3" name="Content Placeholder 2"/>
          <p:cNvSpPr>
            <a:spLocks noGrp="1"/>
          </p:cNvSpPr>
          <p:nvPr>
            <p:ph idx="1"/>
          </p:nvPr>
        </p:nvSpPr>
        <p:spPr>
          <a:xfrm>
            <a:off x="500034" y="1142984"/>
            <a:ext cx="8186766" cy="5181616"/>
          </a:xfrm>
        </p:spPr>
        <p:txBody>
          <a:bodyPr>
            <a:normAutofit lnSpcReduction="10000"/>
          </a:bodyPr>
          <a:lstStyle/>
          <a:p>
            <a:pPr marL="342900" indent="-342900">
              <a:buFontTx/>
              <a:buChar char="•"/>
            </a:pPr>
            <a:r>
              <a:rPr lang="en-US" sz="2800" dirty="0" smtClean="0"/>
              <a:t>You will be able to use the superstructure for empirical research reports most successfully if you understand the purpose of research discussed in them. </a:t>
            </a:r>
          </a:p>
          <a:p>
            <a:pPr marL="342900" indent="-342900">
              <a:buFontTx/>
              <a:buChar char="•"/>
            </a:pPr>
            <a:r>
              <a:rPr lang="en-US" sz="2800" dirty="0" smtClean="0"/>
              <a:t>When you are writing about empirical research, you will be writing to people who will make decisions based on the results of your reports.</a:t>
            </a:r>
          </a:p>
          <a:p>
            <a:pPr marL="708660" lvl="1" indent="-342900">
              <a:buFontTx/>
              <a:buChar char="•"/>
            </a:pPr>
            <a:r>
              <a:rPr lang="en-US" dirty="0" smtClean="0"/>
              <a:t>For example, Ayesha’s experiment will be used by engineers who design engines for employees.</a:t>
            </a:r>
          </a:p>
          <a:p>
            <a:pPr marL="708660" lvl="1" indent="-342900">
              <a:buFontTx/>
              <a:buChar char="•"/>
            </a:pPr>
            <a:r>
              <a:rPr lang="en-US" dirty="0" smtClean="0"/>
              <a:t>The results of </a:t>
            </a:r>
            <a:r>
              <a:rPr lang="en-US" dirty="0" err="1" smtClean="0"/>
              <a:t>Faiza’s</a:t>
            </a:r>
            <a:r>
              <a:rPr lang="en-US" dirty="0" smtClean="0"/>
              <a:t> survey will be used by state agency in charge of outdoor recreation as it decides what sort of facilities it must provide to meet the needs of older citizens.</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572560" cy="5753120"/>
          </a:xfrm>
        </p:spPr>
        <p:txBody>
          <a:bodyPr>
            <a:normAutofit fontScale="92500" lnSpcReduction="10000"/>
          </a:bodyPr>
          <a:lstStyle/>
          <a:p>
            <a:pPr marL="342900" indent="-342900" algn="just">
              <a:lnSpc>
                <a:spcPct val="90000"/>
              </a:lnSpc>
              <a:buFontTx/>
              <a:buChar char="•"/>
            </a:pPr>
            <a:r>
              <a:rPr lang="en-US" sz="2800" dirty="0" smtClean="0"/>
              <a:t>A smaller amount of empirical research has a different purpose: to extend general human knowledge.</a:t>
            </a:r>
          </a:p>
          <a:p>
            <a:pPr marL="342900" indent="-342900" algn="just">
              <a:lnSpc>
                <a:spcPct val="90000"/>
              </a:lnSpc>
              <a:buFontTx/>
              <a:buChar char="•"/>
            </a:pPr>
            <a:r>
              <a:rPr lang="en-US" sz="2800" dirty="0" smtClean="0"/>
              <a:t>The researchers set out to learn how fish remember, what the molten core of earth is like, etc</a:t>
            </a:r>
          </a:p>
          <a:p>
            <a:pPr marL="342900" indent="-342900" algn="just">
              <a:lnSpc>
                <a:spcPct val="90000"/>
              </a:lnSpc>
              <a:buFontTx/>
              <a:buChar char="•"/>
            </a:pPr>
            <a:r>
              <a:rPr lang="en-US" sz="2800" dirty="0" smtClean="0"/>
              <a:t>The research is carried out for the sake of humanity and is published in Science Journals etc.</a:t>
            </a:r>
          </a:p>
          <a:p>
            <a:pPr marL="342900" indent="-342900" algn="just">
              <a:lnSpc>
                <a:spcPct val="90000"/>
              </a:lnSpc>
              <a:buNone/>
            </a:pPr>
            <a:endParaRPr lang="en-US" sz="2800" dirty="0" smtClean="0"/>
          </a:p>
          <a:p>
            <a:pPr marL="342900" indent="-342900" algn="just">
              <a:buFontTx/>
              <a:buChar char="•"/>
            </a:pPr>
            <a:r>
              <a:rPr lang="en-US" sz="2800" dirty="0" smtClean="0"/>
              <a:t>In some situations these two aims of research overlap.</a:t>
            </a:r>
          </a:p>
          <a:p>
            <a:pPr marL="342900" indent="-342900" algn="just">
              <a:buFontTx/>
              <a:buChar char="•"/>
            </a:pPr>
            <a:r>
              <a:rPr lang="en-US" sz="2800" dirty="0" smtClean="0"/>
              <a:t>Some organizations sponsor basic research, usually in the hope that what is learned can later be turned into practical use.</a:t>
            </a:r>
          </a:p>
          <a:p>
            <a:pPr marL="342900" indent="-342900" algn="just">
              <a:buFontTx/>
              <a:buChar char="•"/>
            </a:pPr>
            <a:r>
              <a:rPr lang="en-US" sz="2800" dirty="0" smtClean="0"/>
              <a:t>Likewise some practical research turns up results that are of interest to those who desire to learn more about the world in general.</a:t>
            </a:r>
          </a:p>
          <a:p>
            <a:pPr algn="just"/>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t>The questions Readers ask Most</a:t>
            </a:r>
            <a:br>
              <a:rPr lang="en-US" sz="4400" b="1" dirty="0" smtClean="0"/>
            </a:br>
            <a:endParaRPr lang="en-GB" sz="4000" dirty="0"/>
          </a:p>
        </p:txBody>
      </p:sp>
      <p:sp>
        <p:nvSpPr>
          <p:cNvPr id="3" name="Content Placeholder 2"/>
          <p:cNvSpPr>
            <a:spLocks noGrp="1"/>
          </p:cNvSpPr>
          <p:nvPr>
            <p:ph idx="1"/>
          </p:nvPr>
        </p:nvSpPr>
        <p:spPr/>
        <p:txBody>
          <a:bodyPr/>
          <a:lstStyle/>
          <a:p>
            <a:pPr marL="342900" indent="-342900">
              <a:buFontTx/>
              <a:buChar char="•"/>
            </a:pPr>
            <a:r>
              <a:rPr lang="en-US" sz="2800" dirty="0" smtClean="0"/>
              <a:t>Whether it aims to support practical decisions, extend human knowledge, or achieve some combination of the two purposes, almost all empirical research is customarily reported in the same superstructure.</a:t>
            </a:r>
          </a:p>
          <a:p>
            <a:pPr marL="342900" indent="-342900">
              <a:buFontTx/>
              <a:buChar char="•"/>
            </a:pPr>
            <a:endParaRPr lang="en-US" sz="2800" dirty="0" smtClean="0"/>
          </a:p>
          <a:p>
            <a:pPr marL="342900" indent="-342900">
              <a:buFontTx/>
              <a:buChar char="•"/>
            </a:pPr>
            <a:r>
              <a:rPr lang="en-US" sz="2800" dirty="0" smtClean="0"/>
              <a:t>That’s because readers of all types have the same seven general questions about it.</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80" y="214290"/>
            <a:ext cx="8229600" cy="1143000"/>
          </a:xfrm>
        </p:spPr>
        <p:txBody>
          <a:bodyPr>
            <a:noAutofit/>
          </a:bodyPr>
          <a:lstStyle/>
          <a:p>
            <a:r>
              <a:rPr lang="en-US" sz="3600" b="1" u="sng" dirty="0" smtClean="0"/>
              <a:t>The seven Questions</a:t>
            </a:r>
            <a:br>
              <a:rPr lang="en-US" sz="3600" b="1" u="sng" dirty="0" smtClean="0"/>
            </a:br>
            <a:endParaRPr lang="en-GB" sz="3200" dirty="0"/>
          </a:p>
        </p:txBody>
      </p:sp>
      <p:sp>
        <p:nvSpPr>
          <p:cNvPr id="3" name="Content Placeholder 2"/>
          <p:cNvSpPr>
            <a:spLocks noGrp="1"/>
          </p:cNvSpPr>
          <p:nvPr>
            <p:ph idx="1"/>
          </p:nvPr>
        </p:nvSpPr>
        <p:spPr>
          <a:xfrm>
            <a:off x="214282" y="714356"/>
            <a:ext cx="8358246" cy="5715016"/>
          </a:xfrm>
        </p:spPr>
        <p:txBody>
          <a:bodyPr>
            <a:noAutofit/>
          </a:bodyPr>
          <a:lstStyle/>
          <a:p>
            <a:pPr marL="742950" indent="-742950">
              <a:buNone/>
            </a:pPr>
            <a:r>
              <a:rPr lang="en-GB" sz="4400" b="1" i="1" dirty="0" smtClean="0">
                <a:solidFill>
                  <a:srgbClr val="FF0000"/>
                </a:solidFill>
              </a:rPr>
              <a:t>1. </a:t>
            </a:r>
            <a:r>
              <a:rPr lang="en-US" sz="2800" b="1" i="1" dirty="0" smtClean="0">
                <a:solidFill>
                  <a:srgbClr val="FF0000"/>
                </a:solidFill>
              </a:rPr>
              <a:t>Why is the research important to us?</a:t>
            </a:r>
          </a:p>
          <a:p>
            <a:pPr marL="742950" lvl="1" indent="-285750">
              <a:buFontTx/>
              <a:buChar char="–"/>
            </a:pPr>
            <a:r>
              <a:rPr lang="en-US" dirty="0" smtClean="0"/>
              <a:t>Readers concerned with solving specific practical problems want to know what problems your research will help address.</a:t>
            </a:r>
          </a:p>
          <a:p>
            <a:pPr marL="742950" lvl="1" indent="-285750">
              <a:buFontTx/>
              <a:buChar char="–"/>
            </a:pPr>
            <a:r>
              <a:rPr lang="en-US" dirty="0" smtClean="0"/>
              <a:t>Readers concerned with extending human knowledge want to know how you think your research contributes to what humans know.</a:t>
            </a:r>
          </a:p>
          <a:p>
            <a:pPr marL="742950" lvl="1" indent="-285750">
              <a:buNone/>
            </a:pPr>
            <a:endParaRPr lang="en-US" dirty="0" smtClean="0"/>
          </a:p>
          <a:p>
            <a:pPr marL="514350" indent="-514350">
              <a:buNone/>
            </a:pPr>
            <a:r>
              <a:rPr lang="en-US" sz="2800" b="1" i="1" dirty="0" smtClean="0">
                <a:solidFill>
                  <a:srgbClr val="FF0000"/>
                </a:solidFill>
              </a:rPr>
              <a:t>2. What were you trying to find out?</a:t>
            </a:r>
          </a:p>
          <a:p>
            <a:pPr marL="742950" lvl="1" indent="-285750">
              <a:buFontTx/>
              <a:buChar char="–"/>
            </a:pPr>
            <a:r>
              <a:rPr lang="en-US" dirty="0" smtClean="0"/>
              <a:t>A key part of an empirical research project is the careful formulation of the research questions that the project will try to answer.</a:t>
            </a:r>
          </a:p>
          <a:p>
            <a:pPr marL="742950" lvl="1" indent="-285750">
              <a:buFontTx/>
              <a:buChar char="–"/>
            </a:pPr>
            <a:r>
              <a:rPr lang="en-US" dirty="0" smtClean="0"/>
              <a:t>Readers want to know what those questions are so they can determine whether they are significant questions.</a:t>
            </a:r>
          </a:p>
          <a:p>
            <a:pPr marL="742950" lvl="1" indent="-285750">
              <a:buFontTx/>
              <a:buChar char="–"/>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8429684" cy="6215106"/>
          </a:xfrm>
        </p:spPr>
        <p:txBody>
          <a:bodyPr/>
          <a:lstStyle/>
          <a:p>
            <a:pPr marL="514350" indent="-514350">
              <a:buNone/>
            </a:pPr>
            <a:r>
              <a:rPr lang="en-US" sz="2800" b="1" i="1" dirty="0" smtClean="0">
                <a:solidFill>
                  <a:srgbClr val="FF0000"/>
                </a:solidFill>
              </a:rPr>
              <a:t>3. Was your research method sound? </a:t>
            </a:r>
          </a:p>
          <a:p>
            <a:pPr marL="742950" lvl="1" indent="-285750">
              <a:buFontTx/>
              <a:buChar char="–"/>
            </a:pPr>
            <a:r>
              <a:rPr lang="en-US" dirty="0" smtClean="0"/>
              <a:t>Your method has to be appropriate to your research and it has to be intellectually sound.</a:t>
            </a:r>
          </a:p>
          <a:p>
            <a:pPr marL="742950" lvl="1" indent="-285750">
              <a:buFontTx/>
              <a:buChar char="–"/>
            </a:pPr>
            <a:r>
              <a:rPr lang="en-US" dirty="0" smtClean="0"/>
              <a:t>If the research method is not appropriate or intellectually sound, your readers will not place any faith in your results or in the conclusions and recommendations you base upon them.</a:t>
            </a:r>
          </a:p>
          <a:p>
            <a:pPr marL="742950" lvl="1" indent="-285750">
              <a:buNone/>
            </a:pPr>
            <a:endParaRPr lang="en-US" dirty="0" smtClean="0"/>
          </a:p>
          <a:p>
            <a:pPr marL="342900" indent="-342900">
              <a:buNone/>
            </a:pPr>
            <a:r>
              <a:rPr lang="en-US" sz="2800" b="1" i="1" dirty="0" smtClean="0">
                <a:solidFill>
                  <a:srgbClr val="FF0000"/>
                </a:solidFill>
              </a:rPr>
              <a:t>4. What results did your research produce?</a:t>
            </a:r>
          </a:p>
          <a:p>
            <a:pPr marL="742950" lvl="1" indent="-285750">
              <a:buFontTx/>
              <a:buChar char="–"/>
            </a:pPr>
            <a:r>
              <a:rPr lang="en-US" dirty="0" smtClean="0"/>
              <a:t>Naturally, your readers will want to find out what results you obtained.</a:t>
            </a:r>
          </a:p>
          <a:p>
            <a:pPr marL="342900" indent="-342900">
              <a:buNone/>
            </a:pPr>
            <a:r>
              <a:rPr lang="en-US" sz="2800" b="1" i="1" dirty="0" smtClean="0">
                <a:solidFill>
                  <a:srgbClr val="FF0000"/>
                </a:solidFill>
              </a:rPr>
              <a:t>5. How do you interpret those results?</a:t>
            </a:r>
          </a:p>
          <a:p>
            <a:pPr marL="742950" lvl="1" indent="-285750">
              <a:buFontTx/>
              <a:buChar char="–"/>
            </a:pPr>
            <a:r>
              <a:rPr lang="en-US" dirty="0" smtClean="0"/>
              <a:t>Your readers will want to interpret those results in ways that are meaningful to them.</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58204" cy="5538806"/>
          </a:xfrm>
        </p:spPr>
        <p:txBody>
          <a:bodyPr>
            <a:normAutofit/>
          </a:bodyPr>
          <a:lstStyle/>
          <a:p>
            <a:pPr marL="342900" indent="-342900">
              <a:buNone/>
            </a:pPr>
            <a:r>
              <a:rPr lang="en-US" sz="2800" b="1" i="1" dirty="0" smtClean="0">
                <a:solidFill>
                  <a:srgbClr val="FF0000"/>
                </a:solidFill>
              </a:rPr>
              <a:t>6. What is the significance of those results?</a:t>
            </a:r>
          </a:p>
          <a:p>
            <a:pPr marL="742950" lvl="1" indent="-285750">
              <a:buFontTx/>
              <a:buChar char="–"/>
            </a:pPr>
            <a:r>
              <a:rPr lang="en-US" dirty="0" smtClean="0"/>
              <a:t>What answers do those results imply for your research questions,  and how do your results relate to the problems research was to help solve or the area of knowledge your research set out to expand.</a:t>
            </a:r>
          </a:p>
          <a:p>
            <a:pPr marL="342900" indent="-342900">
              <a:buNone/>
            </a:pPr>
            <a:r>
              <a:rPr lang="en-US" sz="2800" b="1" i="1" dirty="0" smtClean="0">
                <a:solidFill>
                  <a:srgbClr val="FF0000"/>
                </a:solidFill>
              </a:rPr>
              <a:t>7. What do you  think we should do?</a:t>
            </a:r>
          </a:p>
          <a:p>
            <a:pPr marL="742950" lvl="1" indent="-285750">
              <a:buFontTx/>
              <a:buChar char="–"/>
            </a:pPr>
            <a:r>
              <a:rPr lang="en-US" dirty="0" smtClean="0"/>
              <a:t>Readers concerned with practical problems want to know what you advise them to do.</a:t>
            </a:r>
          </a:p>
          <a:p>
            <a:pPr marL="742950" lvl="1" indent="-285750">
              <a:buFontTx/>
              <a:buChar char="–"/>
            </a:pPr>
            <a:r>
              <a:rPr lang="en-US" dirty="0" smtClean="0"/>
              <a:t>Readers concerned with extending human knowledge want to know what you think your results imply for future research.</a:t>
            </a:r>
          </a:p>
          <a:p>
            <a:endParaRPr lang="en-GB" sz="4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312</TotalTime>
  <Words>2220</Words>
  <Application>Microsoft Office PowerPoint</Application>
  <PresentationFormat>On-screen Show (4:3)</PresentationFormat>
  <Paragraphs>222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Empirical Research Report </vt:lpstr>
      <vt:lpstr>In this lecture you will learn </vt:lpstr>
      <vt:lpstr>What is an Empirical research ?</vt:lpstr>
      <vt:lpstr>Typical Writing Situations </vt:lpstr>
      <vt:lpstr>Slide 5</vt:lpstr>
      <vt:lpstr>The questions Readers ask Most </vt:lpstr>
      <vt:lpstr>The seven Questions </vt:lpstr>
      <vt:lpstr>Slide 8</vt:lpstr>
      <vt:lpstr>Slide 9</vt:lpstr>
      <vt:lpstr>Superstructure for Empirical research Reports </vt:lpstr>
      <vt:lpstr>Slide 11</vt:lpstr>
      <vt:lpstr>Introduction </vt:lpstr>
      <vt:lpstr>Examples</vt:lpstr>
      <vt:lpstr>Slide 14</vt:lpstr>
      <vt:lpstr>(b)Literature Reviews </vt:lpstr>
      <vt:lpstr>Slide 16</vt:lpstr>
      <vt:lpstr>Slide 17</vt:lpstr>
      <vt:lpstr>Slide 18</vt:lpstr>
      <vt:lpstr>Slide 19</vt:lpstr>
      <vt:lpstr>Slide 20</vt:lpstr>
      <vt:lpstr>Objectives of the Research </vt:lpstr>
      <vt:lpstr>Slide 22</vt:lpstr>
      <vt:lpstr>Slide 23</vt:lpstr>
      <vt:lpstr>Methods </vt:lpstr>
      <vt:lpstr>Slide 25</vt:lpstr>
      <vt:lpstr>Slide 26</vt:lpstr>
      <vt:lpstr>Slide 27</vt:lpstr>
      <vt:lpstr>Results </vt:lpstr>
      <vt:lpstr>Discussion </vt:lpstr>
      <vt:lpstr>Slide 30</vt:lpstr>
      <vt:lpstr>Slide 31</vt:lpstr>
      <vt:lpstr>Conclusions </vt:lpstr>
      <vt:lpstr>Recommendations </vt:lpstr>
      <vt:lpstr>In this lecture you learnt: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Empirical Research Report </dc:title>
  <dc:creator>tanveergul@outlook.com</dc:creator>
  <cp:lastModifiedBy>tanveergul@outlook.com</cp:lastModifiedBy>
  <cp:revision>33</cp:revision>
  <dcterms:created xsi:type="dcterms:W3CDTF">2020-04-25T07:37:14Z</dcterms:created>
  <dcterms:modified xsi:type="dcterms:W3CDTF">2020-04-28T05:24:41Z</dcterms:modified>
</cp:coreProperties>
</file>