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157923-E8AE-4EC4-BD9D-F6F66EC0B419}" type="datetimeFigureOut">
              <a:rPr lang="en-US" smtClean="0"/>
              <a:pPr/>
              <a:t>12/5/2020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E3C59A-06CF-4C95-8B6A-072A415CC404}" type="slidenum">
              <a:rPr lang="en-US" smtClean="0"/>
              <a:pPr/>
              <a:t>‹#›</a:t>
            </a:fld>
            <a:endParaRPr lang="en-US"/>
          </a:p>
        </p:txBody>
      </p:sp>
    </p:spTree>
    <p:extLst>
      <p:ext uri="{BB962C8B-B14F-4D97-AF65-F5344CB8AC3E}">
        <p14:creationId xmlns:p14="http://schemas.microsoft.com/office/powerpoint/2010/main" val="4294489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E3C59A-06CF-4C95-8B6A-072A415CC40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983510B-C374-4F28-9A86-34493C05813B}"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4FCAA1B3-F6AE-4C35-AAD8-C39CAB036BE4}"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83510B-C374-4F28-9A86-34493C05813B}"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AA1B3-F6AE-4C35-AAD8-C39CAB036B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83510B-C374-4F28-9A86-34493C05813B}"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AA1B3-F6AE-4C35-AAD8-C39CAB036B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83510B-C374-4F28-9A86-34493C05813B}"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AA1B3-F6AE-4C35-AAD8-C39CAB036B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983510B-C374-4F28-9A86-34493C05813B}" type="datetimeFigureOut">
              <a:rPr lang="en-US" smtClean="0"/>
              <a:pPr/>
              <a:t>12/5/2020</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AA1B3-F6AE-4C35-AAD8-C39CAB036BE4}"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83510B-C374-4F28-9A86-34493C05813B}"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CAA1B3-F6AE-4C35-AAD8-C39CAB036B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983510B-C374-4F28-9A86-34493C05813B}" type="datetimeFigureOut">
              <a:rPr lang="en-US" smtClean="0"/>
              <a:pPr/>
              <a:t>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CAA1B3-F6AE-4C35-AAD8-C39CAB036B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83510B-C374-4F28-9A86-34493C05813B}" type="datetimeFigureOut">
              <a:rPr lang="en-US" smtClean="0"/>
              <a:pPr/>
              <a:t>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CAA1B3-F6AE-4C35-AAD8-C39CAB036B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983510B-C374-4F28-9A86-34493C05813B}" type="datetimeFigureOut">
              <a:rPr lang="en-US" smtClean="0"/>
              <a:pPr/>
              <a:t>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CAA1B3-F6AE-4C35-AAD8-C39CAB036B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83510B-C374-4F28-9A86-34493C05813B}"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CAA1B3-F6AE-4C35-AAD8-C39CAB036BE4}"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6983510B-C374-4F28-9A86-34493C05813B}" type="datetimeFigureOut">
              <a:rPr lang="en-US" smtClean="0"/>
              <a:pPr/>
              <a:t>12/5/2020</a:t>
            </a:fld>
            <a:endParaRPr lang="en-US"/>
          </a:p>
        </p:txBody>
      </p:sp>
      <p:sp>
        <p:nvSpPr>
          <p:cNvPr id="7" name="Slide Number Placeholder 6"/>
          <p:cNvSpPr>
            <a:spLocks noGrp="1"/>
          </p:cNvSpPr>
          <p:nvPr>
            <p:ph type="sldNum" sz="quarter" idx="12"/>
          </p:nvPr>
        </p:nvSpPr>
        <p:spPr/>
        <p:txBody>
          <a:bodyPr/>
          <a:lstStyle/>
          <a:p>
            <a:fld id="{4FCAA1B3-F6AE-4C35-AAD8-C39CAB036BE4}"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983510B-C374-4F28-9A86-34493C05813B}" type="datetimeFigureOut">
              <a:rPr lang="en-US" smtClean="0"/>
              <a:pPr/>
              <a:t>12/5/2020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4FCAA1B3-F6AE-4C35-AAD8-C39CAB036BE4}"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00400" y="4038600"/>
            <a:ext cx="5943600" cy="1371600"/>
          </a:xfrm>
          <a:solidFill>
            <a:schemeClr val="accent1">
              <a:lumMod val="60000"/>
              <a:lumOff val="40000"/>
            </a:schemeClr>
          </a:solidFill>
        </p:spPr>
        <p:txBody>
          <a:bodyPr>
            <a:normAutofit/>
          </a:bodyPr>
          <a:lstStyle/>
          <a:p>
            <a:endParaRPr lang="en-US" sz="3600" b="1" dirty="0" smtClean="0">
              <a:solidFill>
                <a:schemeClr val="tx1"/>
              </a:solidFill>
              <a:latin typeface="Times New Roman" pitchFamily="18" charset="0"/>
              <a:cs typeface="Times New Roman" pitchFamily="18" charset="0"/>
            </a:endParaRPr>
          </a:p>
          <a:p>
            <a:endParaRPr lang="en-US" sz="2800" b="1" dirty="0" smtClean="0">
              <a:solidFill>
                <a:schemeClr val="tx1"/>
              </a:solidFill>
            </a:endParaRPr>
          </a:p>
          <a:p>
            <a:endParaRPr lang="en-US" sz="2800" b="1" dirty="0" smtClean="0">
              <a:solidFill>
                <a:schemeClr val="tx1"/>
              </a:solidFill>
            </a:endParaRPr>
          </a:p>
          <a:p>
            <a:endParaRPr lang="en-US" sz="2800" b="1" dirty="0">
              <a:solidFill>
                <a:schemeClr val="tx1"/>
              </a:solidFill>
            </a:endParaRPr>
          </a:p>
        </p:txBody>
      </p:sp>
      <p:sp>
        <p:nvSpPr>
          <p:cNvPr id="2" name="Title 1"/>
          <p:cNvSpPr>
            <a:spLocks noGrp="1"/>
          </p:cNvSpPr>
          <p:nvPr>
            <p:ph type="ctrTitle"/>
          </p:nvPr>
        </p:nvSpPr>
        <p:spPr>
          <a:xfrm>
            <a:off x="1905000" y="1524000"/>
            <a:ext cx="6172200" cy="1437162"/>
          </a:xfrm>
          <a:solidFill>
            <a:schemeClr val="accent1">
              <a:lumMod val="60000"/>
              <a:lumOff val="40000"/>
            </a:schemeClr>
          </a:solidFill>
          <a:ln>
            <a:noFill/>
          </a:ln>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US" sz="3600" b="1" dirty="0" smtClean="0">
                <a:latin typeface="Times New Roman" pitchFamily="18" charset="0"/>
                <a:cs typeface="Times New Roman" pitchFamily="18" charset="0"/>
              </a:rPr>
              <a:t>SOCIAL ISSUE IN EDUCATION</a:t>
            </a:r>
            <a:r>
              <a:rPr lang="en-US" sz="2800" dirty="0" smtClean="0"/>
              <a:t/>
            </a:r>
            <a:br>
              <a:rPr lang="en-US" sz="2800" dirty="0" smtClean="0"/>
            </a:br>
            <a:endParaRPr lang="en-US"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lstStyle/>
          <a:p>
            <a:endParaRPr lang="en-US" dirty="0" smtClean="0"/>
          </a:p>
          <a:p>
            <a:endParaRPr lang="en-US" dirty="0"/>
          </a:p>
          <a:p>
            <a:endParaRPr lang="en-US" dirty="0" smtClean="0"/>
          </a:p>
          <a:p>
            <a:endParaRPr lang="en-US" dirty="0"/>
          </a:p>
          <a:p>
            <a:r>
              <a:rPr lang="en-US" dirty="0"/>
              <a:t> </a:t>
            </a:r>
            <a:r>
              <a:rPr lang="en-US" sz="2800" dirty="0">
                <a:latin typeface="Times New Roman" pitchFamily="18" charset="0"/>
                <a:cs typeface="Times New Roman" pitchFamily="18" charset="0"/>
              </a:rPr>
              <a:t>Other effective programs help improve students' self-esteem, reduce stress and anxiety, or increase activities. These skills are taught by using a combination of methods including demonstration, practice, feedback, and praise</a:t>
            </a: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38100">
            <a:solidFill>
              <a:schemeClr val="accent1">
                <a:lumMod val="60000"/>
                <a:lumOff val="40000"/>
              </a:schemeClr>
            </a:solidFill>
          </a:ln>
        </p:spPr>
        <p:txBody>
          <a:bodyPr>
            <a:normAutofit/>
          </a:bodyPr>
          <a:lstStyle/>
          <a:p>
            <a:r>
              <a:rPr lang="en-US" sz="4000" b="1" dirty="0" smtClean="0">
                <a:solidFill>
                  <a:schemeClr val="tx1"/>
                </a:solidFill>
                <a:latin typeface="Times New Roman" pitchFamily="18" charset="0"/>
                <a:cs typeface="Times New Roman" pitchFamily="18" charset="0"/>
              </a:rPr>
              <a:t>Women Education:</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562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r>
              <a:rPr lang="en-US" sz="2800" dirty="0" smtClean="0">
                <a:latin typeface="Times New Roman" pitchFamily="18" charset="0"/>
                <a:cs typeface="Times New Roman" pitchFamily="18" charset="0"/>
              </a:rPr>
              <a:t> Education has been of central significance to the development of human society.</a:t>
            </a:r>
          </a:p>
          <a:p>
            <a:r>
              <a:rPr lang="en-US" sz="2800" dirty="0" smtClean="0">
                <a:latin typeface="Times New Roman" pitchFamily="18" charset="0"/>
                <a:cs typeface="Times New Roman" pitchFamily="18" charset="0"/>
              </a:rPr>
              <a:t>.Women  have not achieved social consciousness to move freely with men in work spots and outside the home.</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Poverty and ignorance of parents also block the educational advancement of girls.</a:t>
            </a:r>
          </a:p>
          <a:p>
            <a:r>
              <a:rPr lang="en-US" sz="2800" dirty="0" smtClean="0">
                <a:latin typeface="Times New Roman" pitchFamily="18" charset="0"/>
                <a:cs typeface="Times New Roman" pitchFamily="18" charset="0"/>
              </a:rPr>
              <a:t>Traditionally</a:t>
            </a:r>
            <a:r>
              <a:rPr lang="en-US" sz="2800" dirty="0" smtClean="0">
                <a:latin typeface="Times New Roman" pitchFamily="18" charset="0"/>
                <a:cs typeface="Times New Roman" pitchFamily="18" charset="0"/>
              </a:rPr>
              <a:t>, it is assumed that women are limited to their homes and men are the breadwinners of the family</a:t>
            </a:r>
            <a:r>
              <a:rPr lang="en-US" dirty="0" smtClean="0"/>
              <a:t>.</a:t>
            </a:r>
          </a:p>
          <a:p>
            <a:r>
              <a:rPr lang="en-US" sz="2800" dirty="0" smtClean="0">
                <a:latin typeface="Times New Roman" pitchFamily="18" charset="0"/>
                <a:cs typeface="Times New Roman" pitchFamily="18" charset="0"/>
              </a:rPr>
              <a:t>Lack of proper social attitude in the rural areas for the education of girls.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endParaRPr lang="en-US" dirty="0" smtClean="0"/>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In </a:t>
            </a:r>
            <a:r>
              <a:rPr lang="en-US" sz="2800" dirty="0" smtClean="0">
                <a:latin typeface="Times New Roman" pitchFamily="18" charset="0"/>
                <a:cs typeface="Times New Roman" pitchFamily="18" charset="0"/>
              </a:rPr>
              <a:t>this situation, education can play a vital role in enhancing the status of women and placing them on an equal footing with their male counterparts and it also increases women’s ability to secure employment in the formal sector.</a:t>
            </a:r>
          </a:p>
          <a:p>
            <a:pPr algn="just"/>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ln/>
        </p:spPr>
        <p:style>
          <a:lnRef idx="1">
            <a:schemeClr val="accent1"/>
          </a:lnRef>
          <a:fillRef idx="2">
            <a:schemeClr val="accent1"/>
          </a:fillRef>
          <a:effectRef idx="1">
            <a:schemeClr val="accent1"/>
          </a:effectRef>
          <a:fontRef idx="minor">
            <a:schemeClr val="dk1"/>
          </a:fontRef>
        </p:style>
        <p:txBody>
          <a:bodyPr>
            <a:normAutofit/>
          </a:bodyPr>
          <a:lstStyle/>
          <a:p>
            <a:r>
              <a:rPr lang="en-US" sz="3600" b="1" dirty="0" smtClean="0"/>
              <a:t> </a:t>
            </a:r>
            <a:r>
              <a:rPr lang="en-US" sz="4000" b="1" dirty="0">
                <a:latin typeface="Times New Roman" pitchFamily="18" charset="0"/>
                <a:cs typeface="Times New Roman" pitchFamily="18" charset="0"/>
              </a:rPr>
              <a:t>S</a:t>
            </a:r>
            <a:r>
              <a:rPr lang="en-US" sz="4000" b="1" dirty="0" smtClean="0">
                <a:latin typeface="Times New Roman" pitchFamily="18" charset="0"/>
                <a:cs typeface="Times New Roman" pitchFamily="18" charset="0"/>
              </a:rPr>
              <a:t>ocial  issues in education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0" y="1447800"/>
            <a:ext cx="9144000" cy="54102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solidFill>
              <a:schemeClr val="accent3">
                <a:lumMod val="75000"/>
              </a:schemeClr>
            </a:solidFill>
          </a:ln>
        </p:spPr>
        <p:txBody>
          <a:bodyPr>
            <a:normAutofit lnSpcReduction="10000"/>
          </a:bodyPr>
          <a:lstStyle/>
          <a:p>
            <a:pPr>
              <a:buFont typeface="Wingdings" pitchFamily="2" charset="2"/>
              <a:buChar char="Ø"/>
            </a:pPr>
            <a:r>
              <a:rPr lang="en-US" sz="2200" dirty="0" smtClean="0"/>
              <a:t> </a:t>
            </a:r>
            <a:r>
              <a:rPr lang="en-US" sz="2800" dirty="0" smtClean="0">
                <a:latin typeface="Times New Roman" pitchFamily="18" charset="0"/>
                <a:cs typeface="Times New Roman" pitchFamily="18" charset="0"/>
              </a:rPr>
              <a:t>In such competitive world,  Education is very significant tool  for every person to succeed in life . </a:t>
            </a:r>
          </a:p>
          <a:p>
            <a:pPr>
              <a:buFont typeface="Wingdings" pitchFamily="2" charset="2"/>
              <a:buChar char="Ø"/>
            </a:pPr>
            <a:r>
              <a:rPr lang="en-US" sz="2800" dirty="0" smtClean="0">
                <a:latin typeface="Times New Roman" pitchFamily="18" charset="0"/>
                <a:cs typeface="Times New Roman" pitchFamily="18" charset="0"/>
              </a:rPr>
              <a:t>Education must for both women and men equally as both together make an educated and healthy society.</a:t>
            </a:r>
          </a:p>
          <a:p>
            <a:pPr>
              <a:buFont typeface="Wingdings" pitchFamily="2" charset="2"/>
              <a:buChar char="Ø"/>
            </a:pPr>
            <a:r>
              <a:rPr lang="en-US" sz="2800" dirty="0" smtClean="0">
                <a:latin typeface="Times New Roman" pitchFamily="18" charset="0"/>
                <a:cs typeface="Times New Roman" pitchFamily="18" charset="0"/>
              </a:rPr>
              <a:t>It gives many purpose to the lifelike as development of the personal advancement increase social status and health.</a:t>
            </a:r>
          </a:p>
          <a:p>
            <a:pPr>
              <a:buFont typeface="Wingdings" pitchFamily="2" charset="2"/>
              <a:buChar char="Ø"/>
            </a:pPr>
            <a:r>
              <a:rPr lang="en-US" sz="2800" dirty="0" smtClean="0">
                <a:latin typeface="Times New Roman" pitchFamily="18" charset="0"/>
                <a:cs typeface="Times New Roman" pitchFamily="18" charset="0"/>
              </a:rPr>
              <a:t>Much of what goes on in society disclosures into the school method  , impacting students and their learning and knowledge experience.</a:t>
            </a:r>
          </a:p>
          <a:p>
            <a:pPr>
              <a:buFont typeface="Wingdings" pitchFamily="2" charset="2"/>
              <a:buChar char="Ø"/>
            </a:pPr>
            <a:r>
              <a:rPr lang="en-US" sz="2800" dirty="0" smtClean="0">
                <a:latin typeface="Times New Roman" pitchFamily="18" charset="0"/>
                <a:cs typeface="Times New Roman" pitchFamily="18" charset="0"/>
              </a:rPr>
              <a:t>School system should identify what kinds of school problems are of main anxiety, and educate student regarding way to fight them.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ln/>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smtClean="0">
                <a:solidFill>
                  <a:schemeClr val="tx1"/>
                </a:solidFill>
                <a:latin typeface="Times New Roman" pitchFamily="18" charset="0"/>
                <a:cs typeface="Times New Roman" pitchFamily="18" charset="0"/>
              </a:rPr>
              <a:t>Ethnic Issues</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447800"/>
            <a:ext cx="9144000" cy="54102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a:bodyPr>
          <a:lstStyle/>
          <a:p>
            <a:pPr>
              <a:buFont typeface="Wingdings" pitchFamily="2" charset="2"/>
              <a:buChar char="Ø"/>
            </a:pPr>
            <a:r>
              <a:rPr lang="en-US" sz="2800" dirty="0" smtClean="0">
                <a:latin typeface="Times New Roman" pitchFamily="18" charset="0"/>
                <a:cs typeface="Times New Roman" pitchFamily="18" charset="0"/>
              </a:rPr>
              <a:t>Children have its place in certain ethnic groups, are incorrectly evaluated as being slower learners when measuring up to other competition.</a:t>
            </a:r>
          </a:p>
          <a:p>
            <a:pPr>
              <a:buFont typeface="Wingdings" pitchFamily="2" charset="2"/>
              <a:buChar char="Ø"/>
            </a:pPr>
            <a:r>
              <a:rPr lang="en-US" sz="2800" dirty="0" smtClean="0">
                <a:latin typeface="Times New Roman" pitchFamily="18" charset="0"/>
                <a:cs typeface="Times New Roman" pitchFamily="18" charset="0"/>
              </a:rPr>
              <a:t>This is obviously not true for the reason that ones learning capabilities not straightforwardly connected to their custom.</a:t>
            </a:r>
          </a:p>
          <a:p>
            <a:pPr>
              <a:buFont typeface="Wingdings" pitchFamily="2" charset="2"/>
              <a:buChar char="Ø"/>
            </a:pPr>
            <a:r>
              <a:rPr lang="en-US" sz="2800" dirty="0" smtClean="0">
                <a:latin typeface="Times New Roman" pitchFamily="18" charset="0"/>
                <a:cs typeface="Times New Roman" pitchFamily="18" charset="0"/>
              </a:rPr>
              <a:t>Though by reason of social or even geographical aspect, student from certain ethnic groups lack sufficient disclosure to source of learning.</a:t>
            </a:r>
          </a:p>
          <a:p>
            <a:pPr>
              <a:buFont typeface="Wingdings" pitchFamily="2" charset="2"/>
              <a:buChar char="Ø"/>
            </a:pPr>
            <a:r>
              <a:rPr lang="en-US" sz="2800" dirty="0" smtClean="0">
                <a:latin typeface="Times New Roman" pitchFamily="18" charset="0"/>
                <a:cs typeface="Times New Roman" pitchFamily="18" charset="0"/>
              </a:rPr>
              <a:t>It puts the students belonging to them at risk of increasing low self- esteem.</a:t>
            </a:r>
          </a:p>
          <a:p>
            <a:pPr>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ln/>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smtClean="0">
                <a:latin typeface="Times New Roman" pitchFamily="18" charset="0"/>
                <a:cs typeface="Times New Roman" pitchFamily="18" charset="0"/>
              </a:rPr>
              <a:t>Terrorism </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52578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normAutofit/>
          </a:bodyPr>
          <a:lstStyle/>
          <a:p>
            <a:pPr>
              <a:buFont typeface="Wingdings" pitchFamily="2" charset="2"/>
              <a:buChar char="Ø"/>
            </a:pPr>
            <a:r>
              <a:rPr lang="en-US" sz="2800" dirty="0" smtClean="0">
                <a:latin typeface="Times New Roman" pitchFamily="18" charset="0"/>
                <a:cs typeface="Times New Roman" pitchFamily="18" charset="0"/>
              </a:rPr>
              <a:t>Terrorism has severely affected the education environment  of Pakistan.</a:t>
            </a:r>
          </a:p>
          <a:p>
            <a:pPr>
              <a:buFont typeface="Wingdings" pitchFamily="2" charset="2"/>
              <a:buChar char="Ø"/>
            </a:pPr>
            <a:r>
              <a:rPr lang="en-US" sz="2800" dirty="0" smtClean="0">
                <a:latin typeface="Times New Roman" pitchFamily="18" charset="0"/>
                <a:cs typeface="Times New Roman" pitchFamily="18" charset="0"/>
              </a:rPr>
              <a:t>Pakistan is a developing country where suffered a lot due to terrorism .</a:t>
            </a:r>
          </a:p>
          <a:p>
            <a:pPr>
              <a:buFont typeface="Wingdings" pitchFamily="2" charset="2"/>
              <a:buChar char="Ø"/>
            </a:pPr>
            <a:r>
              <a:rPr lang="en-US" sz="2800" dirty="0">
                <a:latin typeface="Times New Roman" pitchFamily="18" charset="0"/>
                <a:cs typeface="Times New Roman" pitchFamily="18" charset="0"/>
              </a:rPr>
              <a:t>Terrorism is a sudden, intentional violence and coercion which ruins everything</a:t>
            </a:r>
            <a:r>
              <a:rPr lang="en-US" sz="2800" dirty="0" smtClean="0">
                <a:latin typeface="Times New Roman" pitchFamily="18" charset="0"/>
                <a:cs typeface="Times New Roman" pitchFamily="18" charset="0"/>
              </a:rPr>
              <a:t>.</a:t>
            </a:r>
          </a:p>
          <a:p>
            <a:pPr algn="just">
              <a:buFont typeface="Wingdings" pitchFamily="2" charset="2"/>
              <a:buChar char="Ø"/>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word terrorism means harassment, devastation, suicide attack and killing of people without any cause</a:t>
            </a:r>
            <a:r>
              <a:rPr lang="en-US" sz="2800" dirty="0"/>
              <a:t>.</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294967295"/>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noAutofit/>
          </a:bodyPr>
          <a:lstStyle/>
          <a:p>
            <a:pPr>
              <a:buFont typeface="Wingdings" pitchFamily="2" charset="2"/>
              <a:buChar char="Ø"/>
            </a:pPr>
            <a:endParaRPr lang="en-US" sz="2000" dirty="0" smtClean="0"/>
          </a:p>
          <a:p>
            <a:pPr algn="just">
              <a:buFont typeface="Wingdings" pitchFamily="2" charset="2"/>
              <a:buChar char="Ø"/>
            </a:pPr>
            <a:r>
              <a:rPr lang="en-US" sz="2800" dirty="0">
                <a:latin typeface="Times New Roman" pitchFamily="18" charset="0"/>
                <a:cs typeface="Times New Roman" pitchFamily="18" charset="0"/>
              </a:rPr>
              <a:t>Education is a basic human right which has faced critical safety threats in few countries like Pakistan. Several incidents of terrorist’s attacks on schooling/colleges/universities are documented, which has severely affected the pace of education growth in the </a:t>
            </a:r>
            <a:r>
              <a:rPr lang="en-US" sz="2800" dirty="0" smtClean="0">
                <a:latin typeface="Times New Roman" pitchFamily="18" charset="0"/>
                <a:cs typeface="Times New Roman" pitchFamily="18" charset="0"/>
              </a:rPr>
              <a:t>country.</a:t>
            </a:r>
          </a:p>
          <a:p>
            <a:pPr algn="just">
              <a:buFont typeface="Wingdings" pitchFamily="2" charset="2"/>
              <a:buChar char="Ø"/>
            </a:pPr>
            <a:r>
              <a:rPr lang="en-US" sz="2800" dirty="0" smtClean="0">
                <a:latin typeface="Times New Roman" pitchFamily="18" charset="0"/>
                <a:cs typeface="Times New Roman" pitchFamily="18" charset="0"/>
              </a:rPr>
              <a:t> Due </a:t>
            </a:r>
            <a:r>
              <a:rPr lang="en-US" sz="2800" dirty="0">
                <a:latin typeface="Times New Roman" pitchFamily="18" charset="0"/>
                <a:cs typeface="Times New Roman" pitchFamily="18" charset="0"/>
              </a:rPr>
              <a:t>to information of blasting of schools, kidnapping of instructors and students, drone attacks, injured humans and loss of life price concern was discovered amongst faculty students and teacher. Continuously terrorist assaults made college students narrow, minded, unmanageable disruptive, hostile, violent, discouraged and depressed.</a:t>
            </a: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w="28575">
            <a:solidFill>
              <a:schemeClr val="accent1">
                <a:lumMod val="60000"/>
                <a:lumOff val="40000"/>
              </a:schemeClr>
            </a:solidFill>
          </a:ln>
        </p:spPr>
        <p:txBody>
          <a:bodyPr>
            <a:normAutofit/>
          </a:bodyPr>
          <a:lstStyle/>
          <a:p>
            <a:r>
              <a:rPr lang="en-US" sz="4000" b="1" dirty="0" smtClean="0">
                <a:solidFill>
                  <a:schemeClr val="tx1"/>
                </a:solidFill>
                <a:latin typeface="Times New Roman" pitchFamily="18" charset="0"/>
                <a:cs typeface="Times New Roman" pitchFamily="18" charset="0"/>
              </a:rPr>
              <a:t>Violence </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52578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normAutofit/>
          </a:bodyPr>
          <a:lstStyle/>
          <a:p>
            <a:pPr algn="just">
              <a:buFont typeface="Wingdings" pitchFamily="2" charset="2"/>
              <a:buChar char="Ø"/>
            </a:pPr>
            <a:r>
              <a:rPr lang="en-US" dirty="0"/>
              <a:t> </a:t>
            </a:r>
            <a:r>
              <a:rPr lang="en-US" sz="2800" dirty="0" smtClean="0">
                <a:latin typeface="Times New Roman" pitchFamily="18" charset="0"/>
                <a:cs typeface="Times New Roman" pitchFamily="18" charset="0"/>
              </a:rPr>
              <a:t>Education </a:t>
            </a:r>
            <a:r>
              <a:rPr lang="en-US" sz="2800" dirty="0">
                <a:latin typeface="Times New Roman" pitchFamily="18" charset="0"/>
                <a:cs typeface="Times New Roman" pitchFamily="18" charset="0"/>
              </a:rPr>
              <a:t>can help prevent violence is through formal education. Formal education provides an opportunity for children to learn important social skills, critical thinking skills, problem-solving strategies, and communication </a:t>
            </a:r>
            <a:r>
              <a:rPr lang="en-US" sz="2800" dirty="0" smtClean="0">
                <a:latin typeface="Times New Roman" pitchFamily="18" charset="0"/>
                <a:cs typeface="Times New Roman" pitchFamily="18" charset="0"/>
              </a:rPr>
              <a:t>skills</a:t>
            </a:r>
          </a:p>
          <a:p>
            <a:pPr algn="just">
              <a:buFont typeface="Wingdings" pitchFamily="2" charset="2"/>
              <a:buChar char="Ø"/>
            </a:pPr>
            <a:r>
              <a:rPr lang="en-US" sz="2800" dirty="0">
                <a:latin typeface="Times New Roman" pitchFamily="18" charset="0"/>
                <a:cs typeface="Times New Roman" pitchFamily="18" charset="0"/>
              </a:rPr>
              <a:t>There are many areas in which one could educate a person in order to prevent violence. One way is through impulse control and anger management classes. It is important to note however that having proper role models can be key to young adults when they are attempting to attain these skills in a </a:t>
            </a:r>
            <a:r>
              <a:rPr lang="en-US" sz="2800" dirty="0" smtClean="0">
                <a:latin typeface="Times New Roman" pitchFamily="18" charset="0"/>
                <a:cs typeface="Times New Roman" pitchFamily="18" charset="0"/>
              </a:rPr>
              <a:t>class.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lstStyle/>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lgn="just">
              <a:buFont typeface="Wingdings" pitchFamily="2" charset="2"/>
              <a:buChar char="Ø"/>
            </a:pPr>
            <a:r>
              <a:rPr lang="en-US" sz="2800" dirty="0">
                <a:latin typeface="Times New Roman" pitchFamily="18" charset="0"/>
                <a:cs typeface="Times New Roman" pitchFamily="18" charset="0"/>
              </a:rPr>
              <a:t>Children live what they learn. Parents can learn necessary skills to impart appropriate behavior expectations and model the behavior they want to see in their children. Organizations can help their employees learn about violence and provide resources to learn new skills. There are many successful strategies available and can be adapted to fit the needs of a particular school or workplace. All in all, education is the key to violence </a:t>
            </a:r>
            <a:r>
              <a:rPr lang="en-US" sz="2800" dirty="0" smtClean="0">
                <a:latin typeface="Times New Roman" pitchFamily="18" charset="0"/>
                <a:cs typeface="Times New Roman" pitchFamily="18" charset="0"/>
              </a:rPr>
              <a:t>prevention.</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41763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28575">
            <a:solidFill>
              <a:schemeClr val="accent1">
                <a:lumMod val="60000"/>
                <a:lumOff val="40000"/>
              </a:schemeClr>
            </a:solidFill>
          </a:ln>
        </p:spPr>
        <p:txBody>
          <a:bodyPr>
            <a:normAutofit/>
          </a:bodyPr>
          <a:lstStyle/>
          <a:p>
            <a:r>
              <a:rPr lang="en-US" sz="4000" b="1" dirty="0" smtClean="0">
                <a:solidFill>
                  <a:schemeClr val="tx1"/>
                </a:solidFill>
                <a:latin typeface="Times New Roman" pitchFamily="18" charset="0"/>
                <a:cs typeface="Times New Roman" pitchFamily="18" charset="0"/>
              </a:rPr>
              <a:t>Prevention of drugs</a:t>
            </a:r>
            <a:r>
              <a:rPr lang="en-US" sz="3600" b="1" dirty="0" smtClean="0">
                <a:solidFill>
                  <a:schemeClr val="tx1"/>
                </a:solidFill>
                <a:latin typeface="Times New Roman" pitchFamily="18" charset="0"/>
                <a:cs typeface="Times New Roman" pitchFamily="18" charset="0"/>
              </a:rPr>
              <a:t>:</a:t>
            </a:r>
            <a:endParaRPr lang="en-US" sz="36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562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normAutofit fontScale="92500" lnSpcReduction="10000"/>
          </a:bodyPr>
          <a:lstStyle/>
          <a:p>
            <a:r>
              <a:rPr lang="en-US" sz="2800" dirty="0" smtClean="0">
                <a:latin typeface="Times New Roman" pitchFamily="18" charset="0"/>
                <a:cs typeface="Times New Roman" pitchFamily="18" charset="0"/>
              </a:rPr>
              <a:t>Drug addiction is a long‐term problem caused by an uncontrollable compulsion to seek drugs. People may use drugs to seek an effect, to feel accepted by their peers or as a way of dealing with life's problems..</a:t>
            </a:r>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Schools offer the most systematic and efficient way of reaching them. School programs can be designed to provide knowledge about the effects of drugs on the body and psychological effects, as a way of building negative attitudes toward drugs; to build individual self‐esteem and self‐awareness, working on psychological factors that may place people at risk of use; to teach refusal and social life skills; and to encourage alternative activities to drug use, which instill control abilities</a:t>
            </a:r>
            <a:r>
              <a:rPr lang="en-US" sz="2400" dirty="0" smtClean="0">
                <a:latin typeface="Times New Roman" pitchFamily="18" charset="0"/>
                <a:cs typeface="Times New Roman" pitchFamily="18" charset="0"/>
              </a:rPr>
              <a:t>.</a:t>
            </a:r>
          </a:p>
          <a:p>
            <a:pPr>
              <a:buNone/>
            </a:pPr>
            <a:endParaRPr lang="en-US" sz="2000" dirty="0" smtClean="0"/>
          </a:p>
          <a:p>
            <a:pPr>
              <a:buNone/>
            </a:pPr>
            <a:r>
              <a:rPr lang="en-US" sz="2000" dirty="0" smtClean="0"/>
              <a:t>.</a:t>
            </a:r>
          </a:p>
          <a:p>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normAutofit/>
          </a:bodyPr>
          <a:lstStyle/>
          <a:p>
            <a:endParaRPr lang="en-US" sz="2000" dirty="0" smtClean="0"/>
          </a:p>
          <a:p>
            <a:pPr algn="just"/>
            <a:r>
              <a:rPr lang="en-US" sz="2800" dirty="0">
                <a:latin typeface="Times New Roman" pitchFamily="18" charset="0"/>
                <a:cs typeface="Times New Roman" pitchFamily="18" charset="0"/>
              </a:rPr>
              <a:t>Schools are appropriate settings for drug prevention programs </a:t>
            </a:r>
            <a:r>
              <a:rPr lang="en-US" sz="2800" dirty="0" smtClean="0">
                <a:latin typeface="Times New Roman" pitchFamily="18" charset="0"/>
                <a:cs typeface="Times New Roman" pitchFamily="18" charset="0"/>
              </a:rPr>
              <a:t>for </a:t>
            </a:r>
            <a:r>
              <a:rPr lang="en-US" sz="2800" dirty="0">
                <a:latin typeface="Times New Roman" pitchFamily="18" charset="0"/>
                <a:cs typeface="Times New Roman" pitchFamily="18" charset="0"/>
              </a:rPr>
              <a:t>prevention must focus on children before their beliefs and expectations about substance abuse are </a:t>
            </a:r>
            <a:r>
              <a:rPr lang="en-US" sz="2800" dirty="0" smtClean="0">
                <a:latin typeface="Times New Roman" pitchFamily="18" charset="0"/>
                <a:cs typeface="Times New Roman" pitchFamily="18" charset="0"/>
              </a:rPr>
              <a:t>established; schools </a:t>
            </a:r>
            <a:r>
              <a:rPr lang="en-US" sz="2800" dirty="0">
                <a:latin typeface="Times New Roman" pitchFamily="18" charset="0"/>
                <a:cs typeface="Times New Roman" pitchFamily="18" charset="0"/>
              </a:rPr>
              <a:t>offer the most systematic way of reaching young people; and </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schools can promote a broad spectrum of drug-related educational </a:t>
            </a:r>
            <a:r>
              <a:rPr lang="en-US" sz="2800" dirty="0" smtClean="0">
                <a:latin typeface="Times New Roman" pitchFamily="18" charset="0"/>
                <a:cs typeface="Times New Roman" pitchFamily="18" charset="0"/>
              </a:rPr>
              <a:t>policies.</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There </a:t>
            </a:r>
            <a:r>
              <a:rPr lang="en-US" sz="2800" dirty="0">
                <a:latin typeface="Times New Roman" pitchFamily="18" charset="0"/>
                <a:cs typeface="Times New Roman" pitchFamily="18" charset="0"/>
              </a:rPr>
              <a:t>are many curricula designed for school use that have been proven to be effective and are delivered to students in ways that are interesting, interactive, and developmentally </a:t>
            </a:r>
            <a:r>
              <a:rPr lang="en-US" sz="2800" dirty="0" smtClean="0">
                <a:latin typeface="Times New Roman" pitchFamily="18" charset="0"/>
                <a:cs typeface="Times New Roman" pitchFamily="18" charset="0"/>
              </a:rPr>
              <a:t>appropriate.</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5689</TotalTime>
  <Words>677</Words>
  <Application>Microsoft Office PowerPoint</Application>
  <PresentationFormat>On-screen Show (4:3)</PresentationFormat>
  <Paragraphs>54</Paragraphs>
  <Slides>12</Slides>
  <Notes>1</Notes>
  <HiddenSlides>1</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Apothecary</vt:lpstr>
      <vt:lpstr>SOCIAL ISSUE IN EDUCATION </vt:lpstr>
      <vt:lpstr> Social  issues in education</vt:lpstr>
      <vt:lpstr>Ethnic Issues</vt:lpstr>
      <vt:lpstr>Terrorism </vt:lpstr>
      <vt:lpstr>PowerPoint Presentation</vt:lpstr>
      <vt:lpstr>Violence </vt:lpstr>
      <vt:lpstr>PowerPoint Presentation</vt:lpstr>
      <vt:lpstr>Prevention of drugs:</vt:lpstr>
      <vt:lpstr>PowerPoint Presentation</vt:lpstr>
      <vt:lpstr>PowerPoint Presentation</vt:lpstr>
      <vt:lpstr>Women Education: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Presentaion of Education</dc:title>
  <dc:creator>Shari Mughal</dc:creator>
  <cp:lastModifiedBy>computer fix</cp:lastModifiedBy>
  <cp:revision>96</cp:revision>
  <dcterms:created xsi:type="dcterms:W3CDTF">2020-11-25T14:31:58Z</dcterms:created>
  <dcterms:modified xsi:type="dcterms:W3CDTF">2020-12-05T18:16:37Z</dcterms:modified>
</cp:coreProperties>
</file>