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0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1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7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3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5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9A68-F1A2-4836-A193-9FC1EE5A7C6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EC69-92FA-43C0-BFE0-092899762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310"/>
            <a:ext cx="8526780" cy="215967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Common Figs</a:t>
            </a:r>
            <a:r>
              <a:rPr lang="en-US" b="1" dirty="0" smtClean="0"/>
              <a:t>: These </a:t>
            </a:r>
            <a:r>
              <a:rPr lang="en-US" b="1" dirty="0"/>
              <a:t>have no staminate flowers and thus the fruits develop without pollination and have no seeds.  </a:t>
            </a:r>
            <a:endParaRPr lang="en-US" b="1" dirty="0" smtClean="0"/>
          </a:p>
          <a:p>
            <a:r>
              <a:rPr lang="en-US" b="1" dirty="0" smtClean="0"/>
              <a:t>Two </a:t>
            </a:r>
            <a:r>
              <a:rPr lang="en-US" b="1" dirty="0"/>
              <a:t>crops are produced annually.  </a:t>
            </a:r>
            <a:endParaRPr lang="en-US" b="1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05449" y="2594610"/>
            <a:ext cx="8315882" cy="4222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Capri Figs</a:t>
            </a:r>
            <a:r>
              <a:rPr lang="en-US" b="1" dirty="0" smtClean="0"/>
              <a:t>: These are wild figs that grow naturally in the Mediterranean region and in Western Asia and are thought to represent the primitive type.  </a:t>
            </a:r>
          </a:p>
          <a:p>
            <a:r>
              <a:rPr lang="en-US" b="1" dirty="0" smtClean="0"/>
              <a:t>There is no commercial value for the fruit but cultivation is essential to the development of the Smyrna fig.  </a:t>
            </a:r>
          </a:p>
          <a:p>
            <a:r>
              <a:rPr lang="en-US" b="1" dirty="0" smtClean="0"/>
              <a:t>The life history of the Capri Fig is closely related with that of a small wasp, </a:t>
            </a:r>
            <a:r>
              <a:rPr lang="en-US" b="1" i="1" dirty="0" err="1" smtClean="0"/>
              <a:t>Blastophaga</a:t>
            </a:r>
            <a:r>
              <a:rPr lang="en-US" b="1" i="1" dirty="0" smtClean="0"/>
              <a:t> </a:t>
            </a:r>
            <a:r>
              <a:rPr lang="en-US" b="1" i="1" dirty="0" err="1" smtClean="0"/>
              <a:t>psenes</a:t>
            </a:r>
            <a:r>
              <a:rPr lang="en-US" b="1" dirty="0" smtClean="0"/>
              <a:t>, which affects pollination.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780" y="46309"/>
            <a:ext cx="3306685" cy="3994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470" y="4030166"/>
            <a:ext cx="3615690" cy="25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31616"/>
            <a:ext cx="8012429" cy="252638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San Pedro Figs</a:t>
            </a:r>
            <a:r>
              <a:rPr lang="en-US" b="1" dirty="0" smtClean="0"/>
              <a:t>: These </a:t>
            </a:r>
            <a:r>
              <a:rPr lang="en-US" b="1" dirty="0"/>
              <a:t>are grown in California with two crops annually.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first develops without pollination, while the second fails to mature and falls from the tree, unless it is </a:t>
            </a:r>
            <a:r>
              <a:rPr lang="en-US" b="1" dirty="0" err="1"/>
              <a:t>caprified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78269"/>
            <a:ext cx="8012428" cy="321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Smyrna Figs</a:t>
            </a:r>
            <a:r>
              <a:rPr lang="en-US" b="1" dirty="0" smtClean="0"/>
              <a:t>: There are no staminate flowers produced in Smyrna Figs, and thus these figs are completely dependent on cross-pollination from Capri Figs.  </a:t>
            </a:r>
          </a:p>
          <a:p>
            <a:r>
              <a:rPr lang="en-US" b="1" dirty="0" smtClean="0"/>
              <a:t>They are the most important commercial fig and are extensively grown in Asia Minor, Algeria, Greece and some sections of Portugal and California.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980" y="-1"/>
            <a:ext cx="4597020" cy="3263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28" y="3586161"/>
            <a:ext cx="4179572" cy="31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352"/>
            <a:ext cx="7303770" cy="4596378"/>
          </a:xfrm>
        </p:spPr>
        <p:txBody>
          <a:bodyPr>
            <a:noAutofit/>
          </a:bodyPr>
          <a:lstStyle/>
          <a:p>
            <a:r>
              <a:rPr lang="en-US" b="1" dirty="0"/>
              <a:t>The family </a:t>
            </a:r>
            <a:r>
              <a:rPr lang="en-US" b="1" dirty="0" err="1"/>
              <a:t>Myrtaceae</a:t>
            </a:r>
            <a:r>
              <a:rPr lang="en-US" b="1" dirty="0"/>
              <a:t>, which includes guavas, probably has as many, if not more, species with edible fruits than any other family.  </a:t>
            </a:r>
          </a:p>
          <a:p>
            <a:r>
              <a:rPr lang="en-US" b="1" dirty="0" smtClean="0"/>
              <a:t>Guava</a:t>
            </a:r>
            <a:r>
              <a:rPr lang="en-US" b="1" dirty="0"/>
              <a:t>, </a:t>
            </a:r>
            <a:r>
              <a:rPr lang="en-US" b="1" i="1" dirty="0" err="1"/>
              <a:t>Psidium</a:t>
            </a:r>
            <a:r>
              <a:rPr lang="en-US" b="1" i="1" dirty="0"/>
              <a:t> </a:t>
            </a:r>
            <a:r>
              <a:rPr lang="en-US" b="1" i="1" dirty="0" err="1"/>
              <a:t>guajava</a:t>
            </a:r>
            <a:r>
              <a:rPr lang="en-US" b="1" dirty="0"/>
              <a:t>, is native to tropical America where it has been cultivated for centuries.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guava is very aromatic and is sweet and juicy and highly flavored with a fine balance between the content of acid, sugar and pectin</a:t>
            </a:r>
            <a:r>
              <a:rPr lang="en-US" b="1" dirty="0" smtClean="0"/>
              <a:t>. It </a:t>
            </a:r>
            <a:r>
              <a:rPr lang="en-US" b="1" dirty="0"/>
              <a:t>is a rich source of Vitamins A, B. and C and of ascorbic acid.  </a:t>
            </a:r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840746"/>
            <a:ext cx="7303770" cy="178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Strawberry Guava, </a:t>
            </a:r>
            <a:r>
              <a:rPr lang="en-US" b="1" i="1" dirty="0" err="1" smtClean="0"/>
              <a:t>Psidium</a:t>
            </a:r>
            <a:r>
              <a:rPr lang="en-US" b="1" i="1" dirty="0" smtClean="0"/>
              <a:t> </a:t>
            </a:r>
            <a:r>
              <a:rPr lang="en-US" b="1" i="1" dirty="0" err="1" smtClean="0"/>
              <a:t>littorale</a:t>
            </a:r>
            <a:r>
              <a:rPr lang="en-US" b="1" dirty="0" smtClean="0"/>
              <a:t>, is native to Brazil and cultivated elsewhere.  It has small red fruits with a very sweet juicy pulp.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0"/>
            <a:ext cx="4762500" cy="3169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3360420"/>
            <a:ext cx="465582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978140" cy="120015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Besides </a:t>
            </a:r>
            <a:r>
              <a:rPr lang="en-US" b="1" dirty="0"/>
              <a:t>guavas of which there are at least 155 species, there are the </a:t>
            </a:r>
            <a:r>
              <a:rPr lang="en-US" b="1" dirty="0" err="1"/>
              <a:t>eugenias</a:t>
            </a:r>
            <a:r>
              <a:rPr lang="en-US" b="1" dirty="0"/>
              <a:t> and </a:t>
            </a:r>
            <a:r>
              <a:rPr lang="en-US" b="1" dirty="0" err="1"/>
              <a:t>syzgiums</a:t>
            </a:r>
            <a:r>
              <a:rPr lang="en-US" b="1" dirty="0"/>
              <a:t> with almost 700 species.  </a:t>
            </a:r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83030"/>
            <a:ext cx="7978140" cy="180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Rose Apple, </a:t>
            </a:r>
            <a:r>
              <a:rPr lang="en-US" b="1" i="1" dirty="0" err="1" smtClean="0"/>
              <a:t>Syzygium</a:t>
            </a:r>
            <a:r>
              <a:rPr lang="en-US" b="1" i="1" dirty="0" smtClean="0"/>
              <a:t> </a:t>
            </a:r>
            <a:r>
              <a:rPr lang="en-US" b="1" i="1" dirty="0" err="1" smtClean="0"/>
              <a:t>jambos</a:t>
            </a:r>
            <a:r>
              <a:rPr lang="en-US" b="1" dirty="0" smtClean="0"/>
              <a:t>, is indigenous to tropical Asia but has spread worldwide. </a:t>
            </a:r>
          </a:p>
          <a:p>
            <a:r>
              <a:rPr lang="en-US" b="1" dirty="0" smtClean="0"/>
              <a:t>It is grown in Florida for its greenish-yellow fruits that are used in preserves and candy.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371850"/>
            <a:ext cx="7978140" cy="144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The Pitanga or Surinam Cherry, </a:t>
            </a:r>
            <a:r>
              <a:rPr lang="en-US" b="1" i="1" smtClean="0"/>
              <a:t>Eugenia uniflora</a:t>
            </a:r>
            <a:r>
              <a:rPr lang="en-US" b="1" smtClean="0"/>
              <a:t>, is grown in Florida and California for use as a fresh fruit and in jellies and sherbets.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60" y="171450"/>
            <a:ext cx="367284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3188970"/>
            <a:ext cx="28194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3470" y="18395"/>
            <a:ext cx="3478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Syzygium</a:t>
            </a:r>
            <a:r>
              <a:rPr lang="en-US" sz="2400" b="1" i="1" dirty="0"/>
              <a:t> </a:t>
            </a:r>
            <a:r>
              <a:rPr lang="en-US" sz="2400" b="1" i="1" dirty="0" err="1"/>
              <a:t>malaccensis</a:t>
            </a:r>
            <a:r>
              <a:rPr lang="en-US" sz="2400" b="1" i="1" dirty="0"/>
              <a:t>,</a:t>
            </a:r>
            <a:r>
              <a:rPr lang="en-US" sz="2400" b="1" dirty="0"/>
              <a:t> are all native to South Eastern Asia but may be found growing in other tropical countries.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0194" y="0"/>
            <a:ext cx="3691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 err="1"/>
              <a:t>Jambolan</a:t>
            </a:r>
            <a:r>
              <a:rPr lang="en-US" sz="2400" b="1" dirty="0"/>
              <a:t> or Java Plum, </a:t>
            </a:r>
            <a:r>
              <a:rPr lang="en-US" sz="2400" b="1" i="1" dirty="0" err="1"/>
              <a:t>Syzygium</a:t>
            </a:r>
            <a:r>
              <a:rPr lang="en-US" sz="2400" b="1" i="1" dirty="0"/>
              <a:t> </a:t>
            </a:r>
            <a:r>
              <a:rPr lang="en-US" sz="2400" b="1" i="1" dirty="0" err="1"/>
              <a:t>cumini</a:t>
            </a:r>
            <a:r>
              <a:rPr lang="en-US" sz="2400" b="1" dirty="0"/>
              <a:t>, and the Chia or Mountain Apple,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" y="156895"/>
            <a:ext cx="3569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 err="1"/>
              <a:t>Grumichama</a:t>
            </a:r>
            <a:r>
              <a:rPr lang="en-US" sz="2400" b="1" dirty="0"/>
              <a:t>, </a:t>
            </a:r>
            <a:r>
              <a:rPr lang="en-US" sz="2400" b="1" i="1" dirty="0"/>
              <a:t>Eugenia </a:t>
            </a:r>
            <a:r>
              <a:rPr lang="en-US" sz="2400" b="1" i="1" dirty="0" err="1"/>
              <a:t>dombeyi</a:t>
            </a:r>
            <a:r>
              <a:rPr lang="en-US" sz="2400" b="1" dirty="0"/>
              <a:t>, </a:t>
            </a:r>
          </a:p>
          <a:p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657"/>
            <a:ext cx="4411980" cy="3307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14" y="2202180"/>
            <a:ext cx="3939540" cy="4655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897" y="2202180"/>
            <a:ext cx="3474720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/>
              <a:t>Jaboticaba</a:t>
            </a:r>
            <a:r>
              <a:rPr lang="en-US" sz="2800" b="1" dirty="0"/>
              <a:t>, </a:t>
            </a:r>
            <a:r>
              <a:rPr lang="en-US" sz="2800" b="1" i="1" dirty="0" err="1"/>
              <a:t>Myrciaria</a:t>
            </a:r>
            <a:r>
              <a:rPr lang="en-US" sz="2800" b="1" i="1" dirty="0"/>
              <a:t> </a:t>
            </a:r>
            <a:r>
              <a:rPr lang="en-US" sz="2800" b="1" i="1" dirty="0" err="1"/>
              <a:t>cauliflora</a:t>
            </a:r>
            <a:r>
              <a:rPr lang="en-US" sz="2800" b="1" dirty="0"/>
              <a:t>.  The </a:t>
            </a:r>
            <a:r>
              <a:rPr lang="en-US" sz="2800" b="1" dirty="0" err="1"/>
              <a:t>Jaboticaba</a:t>
            </a:r>
            <a:r>
              <a:rPr lang="en-US" sz="2800" b="1" dirty="0"/>
              <a:t> is a very beautiful tree native to Brazil.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230" y="60543"/>
            <a:ext cx="592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Other related species are the </a:t>
            </a:r>
            <a:r>
              <a:rPr lang="en-US" sz="2800" b="1" dirty="0" err="1"/>
              <a:t>Feijoa</a:t>
            </a:r>
            <a:r>
              <a:rPr lang="en-US" sz="2800" b="1" dirty="0"/>
              <a:t>, </a:t>
            </a:r>
            <a:r>
              <a:rPr lang="en-US" sz="2800" b="1" i="1" dirty="0" err="1"/>
              <a:t>Feijoa</a:t>
            </a:r>
            <a:r>
              <a:rPr lang="en-US" sz="2800" b="1" i="1" dirty="0"/>
              <a:t> </a:t>
            </a:r>
            <a:r>
              <a:rPr lang="en-US" sz="2800" b="1" i="1" dirty="0" err="1"/>
              <a:t>sellowiana</a:t>
            </a:r>
            <a:r>
              <a:rPr lang="en-US" sz="2800" b="1" dirty="0"/>
              <a:t>,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0" y="1384995"/>
            <a:ext cx="5779124" cy="4330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384994"/>
            <a:ext cx="5769375" cy="43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459980" cy="3040381"/>
          </a:xfrm>
        </p:spPr>
        <p:txBody>
          <a:bodyPr>
            <a:normAutofit/>
          </a:bodyPr>
          <a:lstStyle/>
          <a:p>
            <a:r>
              <a:rPr lang="en-US" b="1" dirty="0"/>
              <a:t>Jujube, </a:t>
            </a:r>
            <a:r>
              <a:rPr lang="en-US" b="1" i="1" dirty="0" err="1"/>
              <a:t>Zizyphus</a:t>
            </a:r>
            <a:r>
              <a:rPr lang="en-US" b="1" i="1" dirty="0"/>
              <a:t> </a:t>
            </a:r>
            <a:r>
              <a:rPr lang="en-US" b="1" i="1" dirty="0" err="1"/>
              <a:t>jujuba</a:t>
            </a:r>
            <a:r>
              <a:rPr lang="en-US" b="1" dirty="0"/>
              <a:t>, is indigenous to China and has been cultivated there since before 2,000 B.C.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one of the principal fruits consumed in China and is also grown elsewhere in the subtropics worldwide.  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9" t="3497" r="1928" b="3497"/>
          <a:stretch/>
        </p:blipFill>
        <p:spPr>
          <a:xfrm>
            <a:off x="7459980" y="1"/>
            <a:ext cx="4732020" cy="304038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075164"/>
            <a:ext cx="7459980" cy="378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Lychee, </a:t>
            </a:r>
            <a:r>
              <a:rPr lang="en-US" b="1" i="1" dirty="0" smtClean="0"/>
              <a:t>Litchi </a:t>
            </a:r>
            <a:r>
              <a:rPr lang="en-US" b="1" i="1" dirty="0" err="1" smtClean="0"/>
              <a:t>chinensis</a:t>
            </a:r>
            <a:r>
              <a:rPr lang="en-US" b="1" dirty="0" smtClean="0"/>
              <a:t>, is indigenous to Cochin China and Thailand.  </a:t>
            </a:r>
          </a:p>
          <a:p>
            <a:r>
              <a:rPr lang="en-US" b="1" dirty="0" smtClean="0"/>
              <a:t>It has been an important fruit in Southeastern Asia since before 100 B.C.  </a:t>
            </a:r>
          </a:p>
          <a:p>
            <a:r>
              <a:rPr lang="en-US" b="1" dirty="0" smtClean="0"/>
              <a:t>The plant is now widely grown in the tropics and subtropics.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80" y="3390162"/>
            <a:ext cx="4732020" cy="3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155180" cy="2183200"/>
          </a:xfrm>
        </p:spPr>
        <p:txBody>
          <a:bodyPr>
            <a:noAutofit/>
          </a:bodyPr>
          <a:lstStyle/>
          <a:p>
            <a:r>
              <a:rPr lang="en-US" b="1" dirty="0"/>
              <a:t>Loquat, </a:t>
            </a:r>
            <a:r>
              <a:rPr lang="en-US" b="1" i="1" dirty="0" err="1"/>
              <a:t>Eriobotrya</a:t>
            </a:r>
            <a:r>
              <a:rPr lang="en-US" b="1" i="1" dirty="0"/>
              <a:t> japonica</a:t>
            </a:r>
            <a:r>
              <a:rPr lang="en-US" b="1" dirty="0"/>
              <a:t>, is one of the few tropical fruits that belong to the </a:t>
            </a:r>
            <a:r>
              <a:rPr lang="en-US" b="1" dirty="0" err="1"/>
              <a:t>Rosaceae</a:t>
            </a:r>
            <a:r>
              <a:rPr lang="en-US" b="1" dirty="0"/>
              <a:t>, a family which has such a large number of edible fruits in temperate regions.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tree is native to China but is now grown in most tropical and subtropical areas.  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26509" y="-597008"/>
            <a:ext cx="3568483" cy="4762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091850"/>
            <a:ext cx="7155180" cy="2646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/>
              <a:t>Chrysobalanus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icaco</a:t>
            </a:r>
            <a:r>
              <a:rPr lang="en-US" b="1" dirty="0" smtClean="0"/>
              <a:t> (Coco Plum) occurs on the sandy shores of southern Florida to the West Indies and Brazil.  </a:t>
            </a:r>
          </a:p>
          <a:p>
            <a:r>
              <a:rPr lang="en-US" b="1" dirty="0" smtClean="0"/>
              <a:t>it has </a:t>
            </a:r>
            <a:r>
              <a:rPr lang="en-US" b="1" dirty="0" err="1" smtClean="0"/>
              <a:t>plumlike</a:t>
            </a:r>
            <a:r>
              <a:rPr lang="en-US" b="1" dirty="0" smtClean="0"/>
              <a:t> fruits that make excellent conserves but which are too acid for consuming fresh.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86" y="3680460"/>
            <a:ext cx="4784713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Non-Citrus Tropical Fruits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9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474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Non-Citrus Tropical </a:t>
            </a:r>
            <a:r>
              <a:rPr lang="en-US" b="1" u="sng" dirty="0" smtClean="0"/>
              <a:t>Fruits: </a:t>
            </a:r>
            <a:r>
              <a:rPr lang="en-US" b="1" u="sng" dirty="0"/>
              <a:t>Banana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9625"/>
            <a:ext cx="7658100" cy="18535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Banana, </a:t>
            </a:r>
            <a:r>
              <a:rPr lang="en-US" b="1" i="1" dirty="0"/>
              <a:t>Musa </a:t>
            </a:r>
            <a:r>
              <a:rPr lang="en-US" b="1" i="1" dirty="0" err="1"/>
              <a:t>paradisiaca</a:t>
            </a:r>
            <a:r>
              <a:rPr lang="en-US" b="1" i="1" dirty="0"/>
              <a:t> </a:t>
            </a:r>
            <a:r>
              <a:rPr lang="en-US" b="1" dirty="0"/>
              <a:t>subsp</a:t>
            </a:r>
            <a:r>
              <a:rPr lang="en-US" b="1" i="1" dirty="0"/>
              <a:t>. </a:t>
            </a:r>
            <a:r>
              <a:rPr lang="en-US" b="1" i="1" dirty="0" err="1"/>
              <a:t>sapientum</a:t>
            </a:r>
            <a:r>
              <a:rPr lang="en-US" b="1" dirty="0"/>
              <a:t>, is one of the most important of all tropical fruits.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has spread all over the tropical world from its original home in the humid tropics of Malaya or India. 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556000"/>
            <a:ext cx="7806690" cy="2937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Over 300 varieties of banana are known. </a:t>
            </a:r>
          </a:p>
          <a:p>
            <a:r>
              <a:rPr lang="en-US" b="1" dirty="0" smtClean="0"/>
              <a:t>There are other species of banana, one of which, the dwarf banana, </a:t>
            </a:r>
            <a:r>
              <a:rPr lang="en-US" b="1" i="1" dirty="0" smtClean="0"/>
              <a:t>Musa nana</a:t>
            </a:r>
            <a:r>
              <a:rPr lang="en-US" b="1" dirty="0" smtClean="0"/>
              <a:t>, is occasionally exported.  </a:t>
            </a:r>
          </a:p>
          <a:p>
            <a:r>
              <a:rPr lang="en-US" b="1" dirty="0" smtClean="0"/>
              <a:t>Red bananas,</a:t>
            </a:r>
            <a:r>
              <a:rPr lang="en-US" b="1" i="1" dirty="0" smtClean="0"/>
              <a:t> Musa </a:t>
            </a:r>
            <a:r>
              <a:rPr lang="en-US" b="1" i="1" dirty="0" err="1" smtClean="0"/>
              <a:t>velutina</a:t>
            </a:r>
            <a:r>
              <a:rPr lang="en-US" b="1" dirty="0" smtClean="0"/>
              <a:t>, are quite common.  </a:t>
            </a:r>
          </a:p>
          <a:p>
            <a:r>
              <a:rPr lang="en-US" b="1" i="1" dirty="0" smtClean="0"/>
              <a:t>Musa </a:t>
            </a:r>
            <a:r>
              <a:rPr lang="en-US" b="1" i="1" dirty="0" err="1" smtClean="0"/>
              <a:t>cavendishii</a:t>
            </a:r>
            <a:r>
              <a:rPr lang="en-US" b="1" dirty="0" smtClean="0"/>
              <a:t> is a dwarf that is especially suited to home gardens.</a:t>
            </a:r>
            <a:endParaRPr lang="en-US" dirty="0" smtClean="0"/>
          </a:p>
          <a:p>
            <a:r>
              <a:rPr lang="en-US" b="1" dirty="0" smtClean="0"/>
              <a:t>They have a high content of carbohydrates with some fats and proteins.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580" y="0"/>
            <a:ext cx="3291840" cy="438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210" y="4564380"/>
            <a:ext cx="3116580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5719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Plantain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180"/>
            <a:ext cx="8241030" cy="6104819"/>
          </a:xfrm>
        </p:spPr>
        <p:txBody>
          <a:bodyPr/>
          <a:lstStyle/>
          <a:p>
            <a:r>
              <a:rPr lang="en-US" b="1" i="1" dirty="0"/>
              <a:t>Musa </a:t>
            </a:r>
            <a:r>
              <a:rPr lang="en-US" b="1" i="1" dirty="0" err="1"/>
              <a:t>paradisiaca</a:t>
            </a:r>
            <a:r>
              <a:rPr lang="en-US" b="1" i="1" dirty="0"/>
              <a:t> </a:t>
            </a:r>
            <a:r>
              <a:rPr lang="en-US" b="1" dirty="0"/>
              <a:t>is a close relative of the banana and one of the great food plants of the tropics.  </a:t>
            </a:r>
            <a:endParaRPr lang="en-US" b="1" dirty="0" smtClean="0"/>
          </a:p>
          <a:p>
            <a:r>
              <a:rPr lang="en-US" b="1" dirty="0" smtClean="0"/>
              <a:t>Indigenous </a:t>
            </a:r>
            <a:r>
              <a:rPr lang="en-US" b="1" dirty="0"/>
              <a:t>to Southern Asia, it has furnished food for the inhabitants since ancient times.  </a:t>
            </a:r>
            <a:endParaRPr lang="en-US" b="1" dirty="0" smtClean="0"/>
          </a:p>
          <a:p>
            <a:r>
              <a:rPr lang="en-US" b="1" dirty="0" smtClean="0"/>
              <a:t>Plantains </a:t>
            </a:r>
            <a:r>
              <a:rPr lang="en-US" b="1" dirty="0"/>
              <a:t>are allowed to ripen and then are always consumed cooked, fried or made into flour and are very digestible.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670" y="538360"/>
            <a:ext cx="3991258" cy="2995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90" y="3681704"/>
            <a:ext cx="4021738" cy="2595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3681704"/>
            <a:ext cx="4530090" cy="30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Custard Apples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050"/>
            <a:ext cx="8789670" cy="1788655"/>
          </a:xfrm>
        </p:spPr>
        <p:txBody>
          <a:bodyPr>
            <a:noAutofit/>
          </a:bodyPr>
          <a:lstStyle/>
          <a:p>
            <a:r>
              <a:rPr lang="en-US" sz="2400" b="1" dirty="0"/>
              <a:t>Several tropical American fruits in the genus </a:t>
            </a:r>
            <a:r>
              <a:rPr lang="en-US" sz="2400" b="1" i="1" dirty="0" err="1"/>
              <a:t>Annona</a:t>
            </a:r>
            <a:r>
              <a:rPr lang="en-US" sz="2400" b="1" dirty="0"/>
              <a:t> have been called Custard Apples.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family </a:t>
            </a:r>
            <a:r>
              <a:rPr lang="en-US" sz="2400" b="1" dirty="0" err="1"/>
              <a:t>Annonaceae</a:t>
            </a:r>
            <a:r>
              <a:rPr lang="en-US" sz="2400" b="1" dirty="0"/>
              <a:t> includes over 600 species most of which have edible fruits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509" y="2623666"/>
            <a:ext cx="8789670" cy="2125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Annona </a:t>
            </a:r>
            <a:r>
              <a:rPr lang="en-US" sz="2400" b="1" i="1" dirty="0" err="1" smtClean="0"/>
              <a:t>cherimolia</a:t>
            </a:r>
            <a:r>
              <a:rPr lang="en-US" sz="2400" b="1" dirty="0" smtClean="0"/>
              <a:t> (Cherimoya) is a favorite dessert fruit.  </a:t>
            </a:r>
          </a:p>
          <a:p>
            <a:r>
              <a:rPr lang="en-US" sz="2400" b="1" dirty="0" smtClean="0"/>
              <a:t>It was known from ancient times in the Andes of Ecuador and Peru.  </a:t>
            </a:r>
          </a:p>
          <a:p>
            <a:r>
              <a:rPr lang="en-US" sz="2400" b="1" dirty="0" smtClean="0"/>
              <a:t>The delicious white or yellowish flesh is very aromatic with a soft and custard like consistency.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91" y="4890585"/>
            <a:ext cx="8789670" cy="180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Annona squamosal </a:t>
            </a:r>
            <a:r>
              <a:rPr lang="en-US" sz="2400" b="1" dirty="0" smtClean="0"/>
              <a:t>(Sweetsop), also known as Sugar Apple, is indigenous in South America and the West Indies.  </a:t>
            </a:r>
          </a:p>
          <a:p>
            <a:r>
              <a:rPr lang="en-US" sz="2400" b="1" dirty="0" smtClean="0"/>
              <a:t>It has white custard like pulp and is the most highly prized of the group.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391" y="5344376"/>
            <a:ext cx="8888635" cy="135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61" y="2217331"/>
            <a:ext cx="3200649" cy="2216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230" y="4504496"/>
            <a:ext cx="3338480" cy="22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3477"/>
            <a:ext cx="81495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Annona </a:t>
            </a:r>
            <a:r>
              <a:rPr lang="en-US" sz="2800" b="1" i="1" dirty="0" err="1"/>
              <a:t>muricata</a:t>
            </a:r>
            <a:r>
              <a:rPr lang="en-US" sz="2800" b="1" i="1" dirty="0"/>
              <a:t> </a:t>
            </a:r>
            <a:r>
              <a:rPr lang="en-US" sz="2800" b="1" dirty="0"/>
              <a:t>(Soursop), also known as </a:t>
            </a:r>
            <a:r>
              <a:rPr lang="en-US" sz="2800" b="1" dirty="0" err="1"/>
              <a:t>Guanabana</a:t>
            </a:r>
            <a:r>
              <a:rPr lang="en-US" sz="2800" b="1" dirty="0"/>
              <a:t>, is a small slender tree of the West Indies.  </a:t>
            </a:r>
          </a:p>
          <a:p>
            <a:r>
              <a:rPr lang="en-US" sz="2800" b="1" dirty="0"/>
              <a:t>The white juicy flesh is very aromatic and is unrivaled for sherbets and drinks.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892566"/>
            <a:ext cx="8035290" cy="3839704"/>
          </a:xfrm>
        </p:spPr>
        <p:txBody>
          <a:bodyPr>
            <a:normAutofit/>
          </a:bodyPr>
          <a:lstStyle/>
          <a:p>
            <a:r>
              <a:rPr lang="en-US" b="1" i="1" dirty="0"/>
              <a:t>Annona </a:t>
            </a:r>
            <a:r>
              <a:rPr lang="en-US" b="1" i="1" dirty="0" err="1" smtClean="0"/>
              <a:t>reticulata</a:t>
            </a:r>
            <a:r>
              <a:rPr lang="en-US" b="1" i="1" dirty="0" smtClean="0"/>
              <a:t> </a:t>
            </a:r>
            <a:r>
              <a:rPr lang="en-US" b="1" dirty="0" smtClean="0"/>
              <a:t>(True Custard Apple), </a:t>
            </a:r>
            <a:r>
              <a:rPr lang="en-US" b="1" dirty="0"/>
              <a:t>also known as Bullock’s Heart, is very common in the tropics.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soft white or cream-colored sweetly aromatic pulp is somewhat glandular toward the rind and rather insipid and cloying.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indigenous in the West Indies.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183476"/>
            <a:ext cx="3173730" cy="2562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40" y="2892566"/>
            <a:ext cx="3067050" cy="38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408"/>
            <a:ext cx="8378190" cy="6342592"/>
          </a:xfrm>
        </p:spPr>
        <p:txBody>
          <a:bodyPr>
            <a:noAutofit/>
          </a:bodyPr>
          <a:lstStyle/>
          <a:p>
            <a:r>
              <a:rPr lang="en-US" sz="2400" b="1" i="1" dirty="0"/>
              <a:t>Phoenix </a:t>
            </a:r>
            <a:r>
              <a:rPr lang="en-US" sz="2400" b="1" i="1" dirty="0" err="1"/>
              <a:t>dactylifera</a:t>
            </a:r>
            <a:r>
              <a:rPr lang="en-US" sz="2400" b="1" i="1" dirty="0"/>
              <a:t> </a:t>
            </a:r>
            <a:r>
              <a:rPr lang="en-US" sz="2400" b="1" dirty="0"/>
              <a:t>is an ancient crop that was known before 3,000 B.C.  </a:t>
            </a:r>
            <a:endParaRPr lang="en-US" sz="2400" b="1" dirty="0" smtClean="0"/>
          </a:p>
          <a:p>
            <a:r>
              <a:rPr lang="en-US" sz="2400" b="1" dirty="0" smtClean="0"/>
              <a:t>Its </a:t>
            </a:r>
            <a:r>
              <a:rPr lang="en-US" sz="2400" b="1" dirty="0"/>
              <a:t>origin has been thought to be either in Arabia or India, but it has been domesticated throughout Southwestern Asia and Northern Africa.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fruit is a nearly round drupe or one-seeded berry.  It is hard and green at first but later turns yellow or red.  </a:t>
            </a:r>
            <a:endParaRPr lang="en-US" sz="2400" b="1" dirty="0" smtClean="0"/>
          </a:p>
          <a:p>
            <a:r>
              <a:rPr lang="en-US" sz="2400" b="1" dirty="0"/>
              <a:t>Unripe fruits are consumed a month or more before harvest as a crunchy, sweet delicacy.  </a:t>
            </a:r>
          </a:p>
          <a:p>
            <a:r>
              <a:rPr lang="en-US" sz="2400" b="1" dirty="0"/>
              <a:t>Fruits that are ripened on the tree command a higher price than those that are picked unripe and subjected to a steam ripening process.  </a:t>
            </a:r>
          </a:p>
          <a:p>
            <a:r>
              <a:rPr lang="en-US" sz="2400" b="1" dirty="0"/>
              <a:t>Unlike most fruits they have a high food value, with 54 percent sugar and 7 percent protein as well as pectin and gums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29" y="50376"/>
            <a:ext cx="3848100" cy="216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609" y="2314998"/>
            <a:ext cx="2872740" cy="2087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190" y="4503420"/>
            <a:ext cx="3528060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7185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Durian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447"/>
            <a:ext cx="802386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Durian, </a:t>
            </a:r>
            <a:r>
              <a:rPr lang="en-US" sz="2400" b="1" i="1" dirty="0" err="1"/>
              <a:t>Duria</a:t>
            </a:r>
            <a:r>
              <a:rPr lang="en-US" sz="2400" b="1" i="1" dirty="0"/>
              <a:t> </a:t>
            </a:r>
            <a:r>
              <a:rPr lang="en-US" sz="2400" b="1" i="1" dirty="0" err="1"/>
              <a:t>zibethinus</a:t>
            </a:r>
            <a:r>
              <a:rPr lang="en-US" sz="2400" b="1" dirty="0"/>
              <a:t>, is indigenous to Malaya and occurs locally in that area and west to Burma and south to the East Indies.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custard like flesh has an exquisite flavor and is at the same time aromatic and sweet with a unique balsamic taste.  </a:t>
            </a:r>
            <a:endParaRPr lang="en-US" sz="24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293039"/>
            <a:ext cx="8469630" cy="359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Granadillas are the edible fruits of several species of passion flower.  </a:t>
            </a:r>
          </a:p>
          <a:p>
            <a:r>
              <a:rPr lang="en-US" sz="2400" b="1" dirty="0" smtClean="0"/>
              <a:t>These are woody tendril-bearing vines with solitary showy flowers.</a:t>
            </a:r>
          </a:p>
          <a:p>
            <a:r>
              <a:rPr lang="en-US" sz="2400" b="1" dirty="0" smtClean="0"/>
              <a:t>The Purple Granadilla, </a:t>
            </a:r>
            <a:r>
              <a:rPr lang="en-US" sz="2400" b="1" i="1" dirty="0" err="1" smtClean="0"/>
              <a:t>Passiflora</a:t>
            </a:r>
            <a:r>
              <a:rPr lang="en-US" sz="2400" b="1" i="1" dirty="0" smtClean="0"/>
              <a:t> edulis</a:t>
            </a:r>
            <a:r>
              <a:rPr lang="en-US" sz="2400" b="1" dirty="0" smtClean="0"/>
              <a:t>, is native to Brazil but has been cultivated worldwide.  </a:t>
            </a:r>
          </a:p>
          <a:p>
            <a:r>
              <a:rPr lang="en-US" sz="2400" b="1" dirty="0" smtClean="0"/>
              <a:t>Other common species are the Giant Granadilla, </a:t>
            </a:r>
            <a:r>
              <a:rPr lang="en-US" sz="2400" b="1" i="1" dirty="0" err="1" smtClean="0"/>
              <a:t>Passiflora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quadrangularis</a:t>
            </a:r>
            <a:r>
              <a:rPr lang="en-US" sz="2400" b="1" dirty="0" smtClean="0"/>
              <a:t>, with greenish-yellow flowers that reach 10 in. in length; and the Sweet Granadilla, </a:t>
            </a:r>
            <a:r>
              <a:rPr lang="en-US" sz="2400" b="1" i="1" dirty="0" err="1" smtClean="0"/>
              <a:t>Passiflora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ligularis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6" y="0"/>
            <a:ext cx="3383280" cy="253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147" y="2350841"/>
            <a:ext cx="2895600" cy="2316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136" y="4521200"/>
            <a:ext cx="31546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216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Figs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2164"/>
            <a:ext cx="1219200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The edible fig, </a:t>
            </a:r>
            <a:r>
              <a:rPr lang="en-US" sz="2400" b="1" i="1" dirty="0" err="1"/>
              <a:t>Ficus</a:t>
            </a:r>
            <a:r>
              <a:rPr lang="en-US" sz="2400" b="1" i="1" dirty="0"/>
              <a:t> </a:t>
            </a:r>
            <a:r>
              <a:rPr lang="en-US" sz="2400" b="1" i="1" dirty="0" err="1"/>
              <a:t>carica</a:t>
            </a:r>
            <a:r>
              <a:rPr lang="en-US" sz="2400" b="1" dirty="0"/>
              <a:t>, has been under cultivation since ancient times.  </a:t>
            </a:r>
            <a:endParaRPr lang="en-US" sz="2400" b="1" dirty="0" smtClean="0"/>
          </a:p>
          <a:p>
            <a:r>
              <a:rPr lang="en-US" sz="2400" b="1" dirty="0" smtClean="0"/>
              <a:t>It </a:t>
            </a:r>
            <a:r>
              <a:rPr lang="en-US" sz="2400" b="1" dirty="0"/>
              <a:t>is indigenous to Southern Arabia and had spread to the Mediterranean region in prehistoric times.  </a:t>
            </a:r>
            <a:endParaRPr lang="en-US" sz="2400" b="1" dirty="0" smtClean="0"/>
          </a:p>
          <a:p>
            <a:r>
              <a:rPr lang="en-US" sz="2400" b="1" dirty="0" smtClean="0"/>
              <a:t>There </a:t>
            </a:r>
            <a:r>
              <a:rPr lang="en-US" sz="2400" b="1" dirty="0"/>
              <a:t>are several different kinds of edible figs:  Smyrna, </a:t>
            </a:r>
            <a:r>
              <a:rPr lang="en-US" sz="2400" b="1" dirty="0" err="1"/>
              <a:t>Caprifigs</a:t>
            </a:r>
            <a:r>
              <a:rPr lang="en-US" sz="2400" b="1" dirty="0"/>
              <a:t>, Common Figs and San Pedro Figs. </a:t>
            </a:r>
            <a:endParaRPr lang="en-US" sz="2400" b="1" dirty="0" smtClean="0"/>
          </a:p>
          <a:p>
            <a:r>
              <a:rPr lang="en-US" sz="2400" b="1" dirty="0" smtClean="0"/>
              <a:t>Figs </a:t>
            </a:r>
            <a:r>
              <a:rPr lang="en-US" sz="2400" b="1" dirty="0"/>
              <a:t>are used fresh, dried, canned or preserved.  </a:t>
            </a:r>
            <a:endParaRPr lang="en-US" sz="2400" b="1" dirty="0" smtClean="0"/>
          </a:p>
          <a:p>
            <a:r>
              <a:rPr lang="en-US" sz="2400" b="1" dirty="0" smtClean="0"/>
              <a:t>A </a:t>
            </a:r>
            <a:r>
              <a:rPr lang="en-US" sz="2400" b="1" dirty="0"/>
              <a:t>large amount is used in baking and ground up for fig coffee.  </a:t>
            </a:r>
            <a:endParaRPr lang="en-US" sz="2400" b="1" dirty="0" smtClean="0"/>
          </a:p>
          <a:p>
            <a:r>
              <a:rPr lang="en-US" sz="2400" b="1" dirty="0" smtClean="0"/>
              <a:t>Additional </a:t>
            </a:r>
            <a:r>
              <a:rPr lang="en-US" sz="2400" b="1" dirty="0"/>
              <a:t>to their food value they have definite laxative properties and are important in medicine.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9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Non-Citrus Tropical Fruits</vt:lpstr>
      <vt:lpstr>Non-Citrus Tropical Fruits: Banana </vt:lpstr>
      <vt:lpstr>Plantain</vt:lpstr>
      <vt:lpstr>Custard Apples</vt:lpstr>
      <vt:lpstr>PowerPoint Presentation</vt:lpstr>
      <vt:lpstr>Dates</vt:lpstr>
      <vt:lpstr>Durian</vt:lpstr>
      <vt:lpstr>Figs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Iftikhar Ahmad</dc:creator>
  <cp:lastModifiedBy>Dr. Iftikhar Ahmad</cp:lastModifiedBy>
  <cp:revision>1</cp:revision>
  <dcterms:created xsi:type="dcterms:W3CDTF">2020-04-27T05:37:22Z</dcterms:created>
  <dcterms:modified xsi:type="dcterms:W3CDTF">2020-04-27T05:38:01Z</dcterms:modified>
</cp:coreProperties>
</file>