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9"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4DA4F56-5263-4E62-8C1A-8D1D9E45D1F5}" type="datetimeFigureOut">
              <a:rPr lang="en-US" smtClean="0"/>
              <a:pPr/>
              <a:t>6/16/2021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0EBC6-7434-4EE8-B327-D7E835C3A382}"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DA4F56-5263-4E62-8C1A-8D1D9E45D1F5}" type="datetimeFigureOut">
              <a:rPr lang="en-US" smtClean="0"/>
              <a:pPr/>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0EBC6-7434-4EE8-B327-D7E835C3A38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3F0EBC6-7434-4EE8-B327-D7E835C3A382}"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4DA4F56-5263-4E62-8C1A-8D1D9E45D1F5}" type="datetimeFigureOut">
              <a:rPr lang="en-US" smtClean="0"/>
              <a:pPr/>
              <a:t>6/16/2021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4DA4F56-5263-4E62-8C1A-8D1D9E45D1F5}" type="datetimeFigureOut">
              <a:rPr lang="en-US" smtClean="0"/>
              <a:pPr/>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3F0EBC6-7434-4EE8-B327-D7E835C3A382}"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4DA4F56-5263-4E62-8C1A-8D1D9E45D1F5}" type="datetimeFigureOut">
              <a:rPr lang="en-US" smtClean="0"/>
              <a:pPr/>
              <a:t>6/16/2021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3F0EBC6-7434-4EE8-B327-D7E835C3A382}"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4DA4F56-5263-4E62-8C1A-8D1D9E45D1F5}" type="datetimeFigureOut">
              <a:rPr lang="en-US" smtClean="0"/>
              <a:pPr/>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0EBC6-7434-4EE8-B327-D7E835C3A382}"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4DA4F56-5263-4E62-8C1A-8D1D9E45D1F5}" type="datetimeFigureOut">
              <a:rPr lang="en-US" smtClean="0"/>
              <a:pPr/>
              <a:t>6/16/2021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3F0EBC6-7434-4EE8-B327-D7E835C3A382}"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4DA4F56-5263-4E62-8C1A-8D1D9E45D1F5}" type="datetimeFigureOut">
              <a:rPr lang="en-US" smtClean="0"/>
              <a:pPr/>
              <a:t>6/16/2021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3F0EBC6-7434-4EE8-B327-D7E835C3A3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4DA4F56-5263-4E62-8C1A-8D1D9E45D1F5}" type="datetimeFigureOut">
              <a:rPr lang="en-US" smtClean="0"/>
              <a:pPr/>
              <a:t>6/16/2021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3F0EBC6-7434-4EE8-B327-D7E835C3A3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3F0EBC6-7434-4EE8-B327-D7E835C3A382}"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4DA4F56-5263-4E62-8C1A-8D1D9E45D1F5}" type="datetimeFigureOut">
              <a:rPr lang="en-US" smtClean="0"/>
              <a:pPr/>
              <a:t>6/16/2021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3F0EBC6-7434-4EE8-B327-D7E835C3A382}"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4DA4F56-5263-4E62-8C1A-8D1D9E45D1F5}" type="datetimeFigureOut">
              <a:rPr lang="en-US" smtClean="0"/>
              <a:pPr/>
              <a:t>6/16/2021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4DA4F56-5263-4E62-8C1A-8D1D9E45D1F5}" type="datetimeFigureOut">
              <a:rPr lang="en-US" smtClean="0"/>
              <a:pPr/>
              <a:t>6/16/2021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3F0EBC6-7434-4EE8-B327-D7E835C3A382}"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Topic 13</a:t>
            </a:r>
          </a:p>
          <a:p>
            <a:r>
              <a:rPr lang="en-US" dirty="0" smtClean="0"/>
              <a:t>Course Instructor: MS. </a:t>
            </a:r>
            <a:r>
              <a:rPr lang="en-US" dirty="0" err="1" smtClean="0"/>
              <a:t>Zowaina</a:t>
            </a:r>
            <a:r>
              <a:rPr lang="en-US" dirty="0" smtClean="0"/>
              <a:t> </a:t>
            </a:r>
            <a:r>
              <a:rPr lang="en-US" dirty="0" err="1" smtClean="0"/>
              <a:t>azhar</a:t>
            </a:r>
            <a:endParaRPr lang="en-US" dirty="0"/>
          </a:p>
        </p:txBody>
      </p:sp>
      <p:sp>
        <p:nvSpPr>
          <p:cNvPr id="2" name="Title 1"/>
          <p:cNvSpPr>
            <a:spLocks noGrp="1"/>
          </p:cNvSpPr>
          <p:nvPr>
            <p:ph type="ctrTitle"/>
          </p:nvPr>
        </p:nvSpPr>
        <p:spPr/>
        <p:txBody>
          <a:bodyPr/>
          <a:lstStyle/>
          <a:p>
            <a:r>
              <a:rPr lang="en-US" dirty="0" smtClean="0"/>
              <a:t>Defamation Ordinance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lvl="1" algn="just"/>
            <a:r>
              <a:rPr lang="en-US" dirty="0" smtClean="0">
                <a:solidFill>
                  <a:srgbClr val="FF0000"/>
                </a:solidFill>
              </a:rPr>
              <a:t>offer to tender a proper apology and publish the same was made by the defendant but was refused by the plaintiff;</a:t>
            </a:r>
          </a:p>
          <a:p>
            <a:pPr lvl="1" algn="just"/>
            <a:r>
              <a:rPr lang="en-US" dirty="0" smtClean="0">
                <a:solidFill>
                  <a:srgbClr val="FF0000"/>
                </a:solidFill>
              </a:rPr>
              <a:t>an offer to print or publish a contradiction or denial in the same manner and with the same prominence was made but was refused by the plaintiff;</a:t>
            </a:r>
          </a:p>
          <a:p>
            <a:pPr lvl="1" algn="just"/>
            <a:r>
              <a:rPr lang="en-US" dirty="0" smtClean="0">
                <a:solidFill>
                  <a:srgbClr val="FF0000"/>
                </a:solidFill>
              </a:rPr>
              <a:t>the matter complained of was privileged communication such as between lawyer and client or between persons having fiduciary relations; and</a:t>
            </a:r>
          </a:p>
          <a:p>
            <a:pPr lvl="1" algn="just"/>
            <a:r>
              <a:rPr lang="en-US" dirty="0" smtClean="0">
                <a:solidFill>
                  <a:srgbClr val="FF0000"/>
                </a:solidFill>
              </a:rPr>
              <a:t>the matter is covered by absolute or qualified privilege.</a:t>
            </a:r>
          </a:p>
          <a:p>
            <a:pPr algn="just"/>
            <a:endParaRPr 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92500"/>
          </a:bodyPr>
          <a:lstStyle/>
          <a:p>
            <a:pPr algn="just"/>
            <a:r>
              <a:rPr lang="en-US" dirty="0" smtClean="0"/>
              <a:t>According to </a:t>
            </a:r>
            <a:r>
              <a:rPr lang="en-US" b="1" dirty="0" smtClean="0"/>
              <a:t>Section 6</a:t>
            </a:r>
            <a:r>
              <a:rPr lang="en-US" dirty="0" smtClean="0"/>
              <a:t> of the Defamation Ordinance </a:t>
            </a:r>
          </a:p>
          <a:p>
            <a:pPr lvl="1" algn="just"/>
            <a:r>
              <a:rPr lang="en-US" dirty="0" smtClean="0">
                <a:solidFill>
                  <a:srgbClr val="FF0000"/>
                </a:solidFill>
              </a:rPr>
              <a:t>certain acts of the government does not come within the ambit of defamation, these are called absolute privileges: Any publication of statement made in the Federal or Provincial legislatures, reports, papers, notes and proceedings ordered to be published by either House of the Parliament or by the Provincial Assemblies, or relating to judicial proceedings ordered to be published by the Court or any report, note or matter written or published by or under the authority of a Government, shall have the perfection of absolute privilege.</a:t>
            </a:r>
          </a:p>
          <a:p>
            <a:pPr algn="just"/>
            <a:r>
              <a:rPr lang="en-US" b="1" dirty="0" smtClean="0"/>
              <a:t>Explanation:</a:t>
            </a:r>
            <a:r>
              <a:rPr lang="en-US" dirty="0" smtClean="0"/>
              <a:t> In this section legislature includes a local legislature, and Court includes any Tribunal or body exercising the judicial powers</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b="1" dirty="0" smtClean="0"/>
              <a:t>Section 9</a:t>
            </a:r>
            <a:r>
              <a:rPr lang="en-US" dirty="0" smtClean="0"/>
              <a:t> gives remedies in case the defamation is proved: </a:t>
            </a:r>
          </a:p>
          <a:p>
            <a:pPr lvl="1" algn="just"/>
            <a:r>
              <a:rPr lang="en-US" dirty="0" smtClean="0">
                <a:solidFill>
                  <a:srgbClr val="FF0000"/>
                </a:solidFill>
              </a:rPr>
              <a:t>Remedies: Where Defamation shall be proved to have occurred, the Court may pass order directing the defendant to render an apology, if acceptable to the plaintiff, and publish the same in similar manner and with the same prominence as the defamatory statement made and pay reasonable compensatory damages as general damages with a minimum of Rs. 50,000 (Rupees fifty thousand) and in addition thereto, any special damage incurred that is proved by the plaintiff to the satisfaction of the Court.</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lnSpcReduction="10000"/>
          </a:bodyPr>
          <a:lstStyle/>
          <a:p>
            <a:pPr algn="just"/>
            <a:r>
              <a:rPr lang="en-US" b="1" dirty="0" smtClean="0"/>
              <a:t>Section 12:</a:t>
            </a:r>
            <a:r>
              <a:rPr lang="en-US" dirty="0" smtClean="0"/>
              <a:t> Limitation for doing an action against:</a:t>
            </a:r>
          </a:p>
          <a:p>
            <a:pPr lvl="1" algn="just"/>
            <a:r>
              <a:rPr lang="en-US" dirty="0" smtClean="0">
                <a:solidFill>
                  <a:srgbClr val="FF0000"/>
                </a:solidFill>
              </a:rPr>
              <a:t>an author, editor, proprietor or publisher of a newspaper;</a:t>
            </a:r>
          </a:p>
          <a:p>
            <a:pPr lvl="1" algn="just"/>
            <a:r>
              <a:rPr lang="en-US" dirty="0" smtClean="0">
                <a:solidFill>
                  <a:srgbClr val="FF0000"/>
                </a:solidFill>
              </a:rPr>
              <a:t>the owner of broadcasting station;</a:t>
            </a:r>
          </a:p>
          <a:p>
            <a:pPr lvl="1" algn="just"/>
            <a:r>
              <a:rPr lang="en-US" dirty="0" smtClean="0">
                <a:solidFill>
                  <a:srgbClr val="FF0000"/>
                </a:solidFill>
              </a:rPr>
              <a:t>an officer, servant or employee of the newspaper or broadcasting station; or</a:t>
            </a:r>
          </a:p>
          <a:p>
            <a:pPr lvl="1" algn="just"/>
            <a:r>
              <a:rPr lang="en-US" dirty="0" smtClean="0">
                <a:solidFill>
                  <a:srgbClr val="FF0000"/>
                </a:solidFill>
              </a:rPr>
              <a:t>any other person.</a:t>
            </a:r>
          </a:p>
          <a:p>
            <a:pPr algn="just"/>
            <a:r>
              <a:rPr lang="en-US" dirty="0" smtClean="0"/>
              <a:t>for defamation contained in the newspaper or broadcast from the station or its publication otherwise shall be taken within 6 months after the publication of the defamatory matter come to the notice or knowledge of the person, defamed</a:t>
            </a:r>
          </a:p>
          <a:p>
            <a:pPr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b="1" dirty="0" smtClean="0"/>
              <a:t>Section 13:</a:t>
            </a:r>
            <a:r>
              <a:rPr lang="en-US" dirty="0" smtClean="0"/>
              <a:t> </a:t>
            </a:r>
          </a:p>
          <a:p>
            <a:pPr lvl="1" algn="just"/>
            <a:r>
              <a:rPr lang="en-US" dirty="0" smtClean="0">
                <a:solidFill>
                  <a:srgbClr val="FF0000"/>
                </a:solidFill>
              </a:rPr>
              <a:t>Trial of Cases: The District Court shall have the jurisdiction to try cases under this ordinance.</a:t>
            </a:r>
          </a:p>
          <a:p>
            <a:pPr algn="just"/>
            <a:r>
              <a:rPr lang="en-US" b="1" dirty="0" smtClean="0"/>
              <a:t>Section 14:</a:t>
            </a:r>
            <a:r>
              <a:rPr lang="en-US" dirty="0" smtClean="0"/>
              <a:t> </a:t>
            </a:r>
          </a:p>
          <a:p>
            <a:pPr lvl="1" algn="just"/>
            <a:r>
              <a:rPr lang="en-US" dirty="0" smtClean="0">
                <a:solidFill>
                  <a:srgbClr val="FF0000"/>
                </a:solidFill>
              </a:rPr>
              <a:t>Court to decide cases expeditiously: The Court shall decide a case under this Ordinance within a period of ninety days.</a:t>
            </a:r>
          </a:p>
          <a:p>
            <a:pPr algn="just"/>
            <a:r>
              <a:rPr lang="en-US" b="1" dirty="0" smtClean="0"/>
              <a:t>Section 15:</a:t>
            </a:r>
            <a:r>
              <a:rPr lang="en-US" dirty="0" smtClean="0"/>
              <a:t> </a:t>
            </a:r>
          </a:p>
          <a:p>
            <a:pPr lvl="1" algn="just"/>
            <a:r>
              <a:rPr lang="en-US" dirty="0" smtClean="0">
                <a:solidFill>
                  <a:srgbClr val="FF0000"/>
                </a:solidFill>
              </a:rPr>
              <a:t>An appeal against the final decision and decree of the Court shall lie to the High Court within 30 days and the High Court shall decide the appeal within sixty days.</a:t>
            </a:r>
          </a:p>
          <a:p>
            <a:pPr algn="just"/>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sz="quarter" idx="1"/>
          </p:nvPr>
        </p:nvSpPr>
        <p:spPr/>
        <p:txBody>
          <a:bodyPr/>
          <a:lstStyle/>
          <a:p>
            <a:pPr algn="just"/>
            <a:r>
              <a:rPr lang="en-US" dirty="0" smtClean="0"/>
              <a:t>The term defamation is defined as "Holding up to a person to ridicule, scorn or contempt in a respectable and considerable part of the community; may be criminal as well as civil.</a:t>
            </a:r>
          </a:p>
          <a:p>
            <a:pPr algn="just"/>
            <a:r>
              <a:rPr lang="en-US" dirty="0" smtClean="0"/>
              <a:t>Includes both: </a:t>
            </a:r>
          </a:p>
          <a:p>
            <a:pPr lvl="1" algn="just"/>
            <a:r>
              <a:rPr lang="en-US" dirty="0" smtClean="0">
                <a:solidFill>
                  <a:srgbClr val="FF0000"/>
                </a:solidFill>
              </a:rPr>
              <a:t>libel </a:t>
            </a:r>
          </a:p>
          <a:p>
            <a:pPr lvl="1" algn="just"/>
            <a:r>
              <a:rPr lang="en-US" dirty="0" smtClean="0">
                <a:solidFill>
                  <a:srgbClr val="FF0000"/>
                </a:solidFill>
              </a:rPr>
              <a:t>slander</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sz="quarter" idx="1"/>
          </p:nvPr>
        </p:nvSpPr>
        <p:spPr/>
        <p:txBody>
          <a:bodyPr/>
          <a:lstStyle/>
          <a:p>
            <a:pPr algn="just"/>
            <a:r>
              <a:rPr lang="en-US" dirty="0" smtClean="0"/>
              <a:t>Defamation is that which tends to injure reputation; to diminish the esteem, respect, goodwill or confidence in which the plaintiff is held, or to excite adverse, derogatory or unpleasant feelings or opinions against him. </a:t>
            </a:r>
          </a:p>
          <a:p>
            <a:pPr algn="just"/>
            <a:r>
              <a:rPr lang="en-US" dirty="0" smtClean="0"/>
              <a:t>Statement which exposes person to contempt, hatred, ridicule or obloquy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dirty="0" smtClean="0"/>
              <a:t>An imputation harms a person's reputation which in the estimation of others directly or indirectly either:</a:t>
            </a:r>
          </a:p>
          <a:p>
            <a:pPr lvl="1" algn="just"/>
            <a:r>
              <a:rPr lang="en-US" dirty="0" smtClean="0">
                <a:solidFill>
                  <a:srgbClr val="FF0000"/>
                </a:solidFill>
              </a:rPr>
              <a:t>lowers his / her moral or intellectual character; or</a:t>
            </a:r>
          </a:p>
          <a:p>
            <a:pPr lvl="1" algn="just"/>
            <a:r>
              <a:rPr lang="en-US" dirty="0" smtClean="0">
                <a:solidFill>
                  <a:srgbClr val="FF0000"/>
                </a:solidFill>
              </a:rPr>
              <a:t>lowers his / her character in respect of his / her caste or calling or his / her credit; or</a:t>
            </a:r>
          </a:p>
          <a:p>
            <a:pPr lvl="1" algn="just"/>
            <a:r>
              <a:rPr lang="en-US" dirty="0" smtClean="0">
                <a:solidFill>
                  <a:srgbClr val="FF0000"/>
                </a:solidFill>
              </a:rPr>
              <a:t>causes it to be believed that his / her body is in a loathsome state, or in a state generally considered disgraceful.</a:t>
            </a:r>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a:t>
            </a:r>
            <a:endParaRPr lang="en-US" dirty="0"/>
          </a:p>
        </p:txBody>
      </p:sp>
      <p:sp>
        <p:nvSpPr>
          <p:cNvPr id="3" name="Content Placeholder 2"/>
          <p:cNvSpPr>
            <a:spLocks noGrp="1"/>
          </p:cNvSpPr>
          <p:nvPr>
            <p:ph sz="quarter" idx="1"/>
          </p:nvPr>
        </p:nvSpPr>
        <p:spPr/>
        <p:txBody>
          <a:bodyPr/>
          <a:lstStyle/>
          <a:p>
            <a:pPr algn="just"/>
            <a:r>
              <a:rPr lang="en-US" dirty="0" smtClean="0"/>
              <a:t>Judge: </a:t>
            </a:r>
          </a:p>
          <a:p>
            <a:pPr lvl="1" algn="just"/>
            <a:r>
              <a:rPr lang="en-US" dirty="0" smtClean="0">
                <a:solidFill>
                  <a:srgbClr val="FF0000"/>
                </a:solidFill>
              </a:rPr>
              <a:t>A judge cannot be prosecuted for defamation for words used by him whilst trying a case in court even though such words are alleged to be false, malicious and without reasonable cause.</a:t>
            </a:r>
          </a:p>
          <a:p>
            <a:pPr algn="just"/>
            <a:r>
              <a:rPr lang="en-US" dirty="0" smtClean="0"/>
              <a:t>Counsel or pleader: </a:t>
            </a:r>
          </a:p>
          <a:p>
            <a:pPr lvl="1" algn="just"/>
            <a:r>
              <a:rPr lang="en-US" dirty="0" smtClean="0">
                <a:solidFill>
                  <a:srgbClr val="FF0000"/>
                </a:solidFill>
              </a:rPr>
              <a:t>Criminal proceedings can be instituted against a counsel or pleader for uttering words that are defamatory, or are calculated to hurt the feelings of others or are absolutely devoid of all solid foundation. </a:t>
            </a:r>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Defamation Ordinance 2002</a:t>
            </a:r>
            <a:endParaRPr lang="en-US" dirty="0"/>
          </a:p>
        </p:txBody>
      </p:sp>
      <p:sp>
        <p:nvSpPr>
          <p:cNvPr id="3" name="Content Placeholder 2"/>
          <p:cNvSpPr>
            <a:spLocks noGrp="1"/>
          </p:cNvSpPr>
          <p:nvPr>
            <p:ph sz="quarter" idx="1"/>
          </p:nvPr>
        </p:nvSpPr>
        <p:spPr/>
        <p:txBody>
          <a:bodyPr/>
          <a:lstStyle/>
          <a:p>
            <a:pPr algn="just"/>
            <a:r>
              <a:rPr lang="en-US" dirty="0" smtClean="0"/>
              <a:t>President </a:t>
            </a:r>
            <a:r>
              <a:rPr lang="en-US" dirty="0" err="1" smtClean="0"/>
              <a:t>Pervaiz</a:t>
            </a:r>
            <a:r>
              <a:rPr lang="en-US" dirty="0" smtClean="0"/>
              <a:t> </a:t>
            </a:r>
            <a:r>
              <a:rPr lang="en-US" dirty="0" err="1" smtClean="0"/>
              <a:t>Musharaf</a:t>
            </a:r>
            <a:r>
              <a:rPr lang="en-US" dirty="0" smtClean="0"/>
              <a:t> promulgated this ordinance</a:t>
            </a:r>
          </a:p>
          <a:p>
            <a:pPr algn="just"/>
            <a:r>
              <a:rPr lang="en-US" dirty="0" smtClean="0"/>
              <a:t>Under the defamation ordinance 2002, defamation has been defined as </a:t>
            </a:r>
            <a:r>
              <a:rPr lang="en-US" i="1" dirty="0" smtClean="0">
                <a:solidFill>
                  <a:srgbClr val="FF0000"/>
                </a:solidFill>
              </a:rPr>
              <a:t>any wrongful act or publication or circulation of a false statement or representation made orally or in written or visual form which injures the reputation of a person, tends to lower him in the estimation of others or tends to reduce him to ridicule, unjust criticism, dislike, contempt or hatred shall be actionable as defamation</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a:t>
            </a:r>
            <a:endParaRPr lang="en-US" dirty="0"/>
          </a:p>
        </p:txBody>
      </p:sp>
      <p:sp>
        <p:nvSpPr>
          <p:cNvPr id="3" name="Content Placeholder 2"/>
          <p:cNvSpPr>
            <a:spLocks noGrp="1"/>
          </p:cNvSpPr>
          <p:nvPr>
            <p:ph sz="quarter" idx="1"/>
          </p:nvPr>
        </p:nvSpPr>
        <p:spPr/>
        <p:txBody>
          <a:bodyPr>
            <a:normAutofit fontScale="92500"/>
          </a:bodyPr>
          <a:lstStyle/>
          <a:p>
            <a:pPr algn="just"/>
            <a:r>
              <a:rPr lang="en-US" b="1" dirty="0" smtClean="0"/>
              <a:t>Section 3</a:t>
            </a:r>
            <a:r>
              <a:rPr lang="en-US" dirty="0" smtClean="0"/>
              <a:t> of the Defamation Ordinance 2002 defines defamation and its forms:</a:t>
            </a:r>
          </a:p>
          <a:p>
            <a:pPr lvl="1" algn="just"/>
            <a:r>
              <a:rPr lang="en-US" dirty="0" smtClean="0">
                <a:solidFill>
                  <a:srgbClr val="FF0000"/>
                </a:solidFill>
              </a:rPr>
              <a:t>Any wrongful act or publication or circulation of a false statement or representation made orally or in written or visual form which injures the reputation of a person, tends to lower him in the estimation of others or tends to reduce him to ridicule, unjust criticism, dislike, contempt or hatred shall be actionable as defamation.</a:t>
            </a:r>
          </a:p>
          <a:p>
            <a:pPr lvl="1" algn="just"/>
            <a:r>
              <a:rPr lang="en-US" dirty="0" smtClean="0">
                <a:solidFill>
                  <a:srgbClr val="FF0000"/>
                </a:solidFill>
              </a:rPr>
              <a:t>Defamation is of two forms namely: (</a:t>
            </a:r>
            <a:r>
              <a:rPr lang="en-US" dirty="0" err="1" smtClean="0">
                <a:solidFill>
                  <a:srgbClr val="FF0000"/>
                </a:solidFill>
              </a:rPr>
              <a:t>i</a:t>
            </a:r>
            <a:r>
              <a:rPr lang="en-US" dirty="0" smtClean="0">
                <a:solidFill>
                  <a:srgbClr val="FF0000"/>
                </a:solidFill>
              </a:rPr>
              <a:t>) Slander and (ii) Libel</a:t>
            </a:r>
          </a:p>
          <a:p>
            <a:pPr lvl="1" algn="just"/>
            <a:r>
              <a:rPr lang="en-US" dirty="0" smtClean="0">
                <a:solidFill>
                  <a:srgbClr val="FF0000"/>
                </a:solidFill>
              </a:rPr>
              <a:t>Any false oral statement or representation that amounts to defamation shall be actionable as slander.</a:t>
            </a:r>
          </a:p>
          <a:p>
            <a:pPr lvl="1" algn="just"/>
            <a:r>
              <a:rPr lang="en-US" dirty="0" smtClean="0">
                <a:solidFill>
                  <a:srgbClr val="FF0000"/>
                </a:solidFill>
              </a:rPr>
              <a:t>Any false written documentary or visual statement made either by ordinary form or expression or by electronic or other modern means or devices that amounts to defamation shall be actionable as libel.</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b="1" dirty="0" smtClean="0"/>
              <a:t>Section 4</a:t>
            </a:r>
            <a:r>
              <a:rPr lang="en-US" dirty="0" smtClean="0"/>
              <a:t> makes the Defamation actionable:</a:t>
            </a:r>
          </a:p>
          <a:p>
            <a:pPr lvl="1" algn="just"/>
            <a:r>
              <a:rPr lang="en-US" dirty="0" smtClean="0">
                <a:solidFill>
                  <a:srgbClr val="FF0000"/>
                </a:solidFill>
              </a:rPr>
              <a:t>The publication of defamatory matter is an actionable wrong without proof of special damage to the person defamed and where defamation is proved, damage shall be presumed.</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err="1" smtClean="0"/>
              <a:t>Defences</a:t>
            </a:r>
            <a:r>
              <a:rPr lang="en-US" dirty="0" smtClean="0"/>
              <a:t> to the law of defamation have been provided in </a:t>
            </a:r>
            <a:r>
              <a:rPr lang="en-US" b="1" dirty="0" smtClean="0"/>
              <a:t>Section 5</a:t>
            </a:r>
          </a:p>
          <a:p>
            <a:pPr lvl="1" algn="just"/>
            <a:r>
              <a:rPr lang="en-US" dirty="0" smtClean="0">
                <a:solidFill>
                  <a:srgbClr val="FF0000"/>
                </a:solidFill>
              </a:rPr>
              <a:t>he was not the author, editor, publisher or printer of the statement complained of;</a:t>
            </a:r>
          </a:p>
          <a:p>
            <a:pPr lvl="1" algn="just"/>
            <a:r>
              <a:rPr lang="en-US" dirty="0" smtClean="0">
                <a:solidFill>
                  <a:srgbClr val="FF0000"/>
                </a:solidFill>
              </a:rPr>
              <a:t>the matter commented on is fair and in public interest and is an expression of opinion and not an assertion of fact and was published in good faith;</a:t>
            </a:r>
          </a:p>
          <a:p>
            <a:pPr lvl="1" algn="just"/>
            <a:r>
              <a:rPr lang="en-US" dirty="0" smtClean="0">
                <a:solidFill>
                  <a:srgbClr val="FF0000"/>
                </a:solidFill>
              </a:rPr>
              <a:t>it is based on truth and was made for public good;</a:t>
            </a:r>
          </a:p>
          <a:p>
            <a:pPr lvl="1" algn="just"/>
            <a:r>
              <a:rPr lang="en-US" dirty="0" smtClean="0">
                <a:solidFill>
                  <a:srgbClr val="FF0000"/>
                </a:solidFill>
              </a:rPr>
              <a:t>assent was given for the publication by the plaintiff;</a:t>
            </a:r>
          </a:p>
          <a:p>
            <a:pPr lvl="1" algn="just"/>
            <a:r>
              <a:rPr lang="en-US" dirty="0" smtClean="0">
                <a:solidFill>
                  <a:srgbClr val="FF0000"/>
                </a:solidFill>
              </a:rPr>
              <a:t>offer to tender a proper apology and publish the same was made by the defendant but was refused by the plaintiff;</a:t>
            </a:r>
          </a:p>
          <a:p>
            <a:pPr algn="just"/>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609</TotalTime>
  <Words>456</Words>
  <Application>Microsoft Office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Defamation Ordinance</vt:lpstr>
      <vt:lpstr>Definition</vt:lpstr>
      <vt:lpstr>Explanation</vt:lpstr>
      <vt:lpstr>Continued…</vt:lpstr>
      <vt:lpstr>Terms</vt:lpstr>
      <vt:lpstr>Defamation Ordinance 2002</vt:lpstr>
      <vt:lpstr>Sections</vt:lpstr>
      <vt:lpstr>Continued…</vt:lpstr>
      <vt:lpstr>Continued…</vt:lpstr>
      <vt:lpstr>Continued…</vt:lpstr>
      <vt:lpstr>Continued…</vt:lpstr>
      <vt:lpstr>Continued…</vt:lpstr>
      <vt:lpstr>Continued…</vt:lpstr>
      <vt:lpstr>Continued…</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Defamation Ordinance</dc:title>
  <dc:creator>Olive</dc:creator>
  <cp:lastModifiedBy>Olive</cp:lastModifiedBy>
  <cp:revision>18</cp:revision>
  <dcterms:created xsi:type="dcterms:W3CDTF">2021-06-09T08:07:06Z</dcterms:created>
  <dcterms:modified xsi:type="dcterms:W3CDTF">2021-06-16T15:57:01Z</dcterms:modified>
</cp:coreProperties>
</file>