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24"/>
  </p:notesMasterIdLst>
  <p:sldIdLst>
    <p:sldId id="429" r:id="rId2"/>
    <p:sldId id="458" r:id="rId3"/>
    <p:sldId id="398" r:id="rId4"/>
    <p:sldId id="399" r:id="rId5"/>
    <p:sldId id="400" r:id="rId6"/>
    <p:sldId id="401" r:id="rId7"/>
    <p:sldId id="402" r:id="rId8"/>
    <p:sldId id="403" r:id="rId9"/>
    <p:sldId id="427" r:id="rId10"/>
    <p:sldId id="405" r:id="rId11"/>
    <p:sldId id="406" r:id="rId12"/>
    <p:sldId id="407" r:id="rId13"/>
    <p:sldId id="428" r:id="rId14"/>
    <p:sldId id="408" r:id="rId15"/>
    <p:sldId id="409" r:id="rId16"/>
    <p:sldId id="411" r:id="rId17"/>
    <p:sldId id="412" r:id="rId18"/>
    <p:sldId id="413" r:id="rId19"/>
    <p:sldId id="414" r:id="rId20"/>
    <p:sldId id="415" r:id="rId21"/>
    <p:sldId id="431" r:id="rId22"/>
    <p:sldId id="432"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99"/>
    <a:srgbClr val="006600"/>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8289" autoAdjust="0"/>
    <p:restoredTop sz="85572" autoAdjust="0"/>
  </p:normalViewPr>
  <p:slideViewPr>
    <p:cSldViewPr>
      <p:cViewPr varScale="1">
        <p:scale>
          <a:sx n="101" d="100"/>
          <a:sy n="101" d="100"/>
        </p:scale>
        <p:origin x="11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3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latin typeface="Arial" charset="0"/>
              </a:defRPr>
            </a:lvl1pPr>
          </a:lstStyle>
          <a:p>
            <a:pPr>
              <a:defRPr/>
            </a:pPr>
            <a:endParaRPr lang="en-US" altLang="zh-TW"/>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latin typeface="Arial" charset="0"/>
              </a:defRPr>
            </a:lvl1pPr>
          </a:lstStyle>
          <a:p>
            <a:pPr>
              <a:defRPr/>
            </a:pPr>
            <a:endParaRPr lang="en-US" altLang="zh-TW"/>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latin typeface="Arial" charset="0"/>
              </a:defRPr>
            </a:lvl1pPr>
          </a:lstStyle>
          <a:p>
            <a:pPr>
              <a:defRPr/>
            </a:pPr>
            <a:endParaRPr lang="en-US" altLang="zh-TW"/>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latin typeface="Arial" charset="0"/>
              </a:defRPr>
            </a:lvl1pPr>
          </a:lstStyle>
          <a:p>
            <a:pPr>
              <a:defRPr/>
            </a:pPr>
            <a:fld id="{9E1B2F9A-186B-4AC8-B273-1CDEBB29F7E8}" type="slidenum">
              <a:rPr lang="zh-TW" altLang="en-US"/>
              <a:pPr>
                <a:defRPr/>
              </a:pPr>
              <a:t>‹#›</a:t>
            </a:fld>
            <a:endParaRPr lang="en-US" altLang="zh-TW"/>
          </a:p>
        </p:txBody>
      </p:sp>
    </p:spTree>
    <p:extLst>
      <p:ext uri="{BB962C8B-B14F-4D97-AF65-F5344CB8AC3E}">
        <p14:creationId xmlns:p14="http://schemas.microsoft.com/office/powerpoint/2010/main" val="38907232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1B2F9A-186B-4AC8-B273-1CDEBB29F7E8}" type="slidenum">
              <a:rPr lang="zh-TW" altLang="en-US" smtClean="0"/>
              <a:pPr>
                <a:defRPr/>
              </a:pPr>
              <a:t>2</a:t>
            </a:fld>
            <a:endParaRPr lang="en-US" altLang="zh-TW"/>
          </a:p>
        </p:txBody>
      </p:sp>
    </p:spTree>
    <p:extLst>
      <p:ext uri="{BB962C8B-B14F-4D97-AF65-F5344CB8AC3E}">
        <p14:creationId xmlns:p14="http://schemas.microsoft.com/office/powerpoint/2010/main" val="3779641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22AFB4C-6C88-47FD-91AF-322A670E1E47}" type="slidenum">
              <a:rPr lang="zh-TW" altLang="en-US" smtClean="0">
                <a:latin typeface="Arial" pitchFamily="34" charset="0"/>
              </a:rPr>
              <a:pPr/>
              <a:t>11</a:t>
            </a:fld>
            <a:endParaRPr lang="en-US" altLang="zh-TW" smtClean="0">
              <a:latin typeface="Arial"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altLang="zh-TW" dirty="0" smtClean="0">
                <a:latin typeface="Arial" pitchFamily="34" charset="0"/>
                <a:cs typeface="Times New Roman" pitchFamily="18" charset="0"/>
              </a:rPr>
              <a:t>Handheld personal computers are computing devices small enough to fit in your hand (see Figure 1 A. 13). </a:t>
            </a:r>
          </a:p>
          <a:p>
            <a:pPr eaLnBrk="1" hangingPunct="1"/>
            <a:endParaRPr lang="en-US" altLang="zh-TW" dirty="0" smtClean="0">
              <a:latin typeface="Arial" pitchFamily="34" charset="0"/>
              <a:cs typeface="Times New Roman" pitchFamily="18" charset="0"/>
            </a:endParaRPr>
          </a:p>
          <a:p>
            <a:pPr eaLnBrk="1" hangingPunct="1"/>
            <a:r>
              <a:rPr lang="en-US" altLang="zh-TW" dirty="0" smtClean="0">
                <a:latin typeface="Arial" pitchFamily="34" charset="0"/>
                <a:cs typeface="Times New Roman" pitchFamily="18" charset="0"/>
              </a:rPr>
              <a:t>A popular type of handheld computer is the personal digital assistant (PDA). A PDA is no larger than a small appointment book and is normally used for special applications, such as taking notes, displaying telephone numbers and addresses, and keeping track of dates or agendas. Many PDAs can be connected to larger computers to exchange data. </a:t>
            </a:r>
          </a:p>
          <a:p>
            <a:pPr eaLnBrk="1" hangingPunct="1"/>
            <a:endParaRPr lang="en-US" altLang="zh-TW" dirty="0" smtClean="0">
              <a:latin typeface="Arial" pitchFamily="34" charset="0"/>
              <a:cs typeface="Times New Roman" pitchFamily="18" charset="0"/>
            </a:endParaRPr>
          </a:p>
          <a:p>
            <a:pPr eaLnBrk="1" hangingPunct="1"/>
            <a:r>
              <a:rPr lang="en-US" altLang="zh-TW" dirty="0" smtClean="0">
                <a:latin typeface="Arial" pitchFamily="34" charset="0"/>
                <a:cs typeface="Times New Roman" pitchFamily="18" charset="0"/>
              </a:rPr>
              <a:t>Most PDAs come with a pen that lets the user write on the screen. Some handheld computers feature tiny built-in keyboards or microphones</a:t>
            </a:r>
          </a:p>
          <a:p>
            <a:pPr eaLnBrk="1" hangingPunct="1"/>
            <a:r>
              <a:rPr lang="en-US" altLang="zh-TW" dirty="0" smtClean="0">
                <a:latin typeface="Arial" pitchFamily="34" charset="0"/>
                <a:cs typeface="Times New Roman" pitchFamily="18" charset="0"/>
              </a:rPr>
              <a:t>that allow voice input.</a:t>
            </a:r>
          </a:p>
          <a:p>
            <a:pPr eaLnBrk="1" hangingPunct="1"/>
            <a:endParaRPr lang="en-US" altLang="zh-TW" dirty="0" smtClean="0">
              <a:latin typeface="Arial" pitchFamily="34" charset="0"/>
              <a:cs typeface="Times New Roman" pitchFamily="18" charset="0"/>
            </a:endParaRPr>
          </a:p>
          <a:p>
            <a:pPr eaLnBrk="1" hangingPunct="1"/>
            <a:r>
              <a:rPr lang="en-US" altLang="zh-TW" dirty="0" smtClean="0">
                <a:latin typeface="Arial" pitchFamily="34" charset="0"/>
                <a:cs typeface="Times New Roman" pitchFamily="18" charset="0"/>
              </a:rPr>
              <a:t>Many PDAs let the user access the Internet through a wireless connection, and several models offer features such as cellular telephones,</a:t>
            </a:r>
          </a:p>
          <a:p>
            <a:pPr eaLnBrk="1" hangingPunct="1"/>
            <a:r>
              <a:rPr lang="en-US" altLang="zh-TW" dirty="0" smtClean="0">
                <a:latin typeface="Arial" pitchFamily="34" charset="0"/>
                <a:cs typeface="Times New Roman" pitchFamily="18" charset="0"/>
              </a:rPr>
              <a:t>cameras, music players, and global positioning systems.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cellular phones double as miniature PCs (see Figure 1A.14). Because these phones offer advanced features not typically found in cellular phones, they are sometimes called </a:t>
            </a:r>
            <a:r>
              <a:rPr lang="en-US" b="1" u="sng" dirty="0" smtClean="0"/>
              <a:t>smart phones. </a:t>
            </a:r>
          </a:p>
          <a:p>
            <a:endParaRPr lang="en-US" b="1" u="sng" dirty="0" smtClean="0"/>
          </a:p>
          <a:p>
            <a:r>
              <a:rPr lang="en-US" dirty="0" smtClean="0"/>
              <a:t>These features can include Web and e-mail access, special software such as personal organizers, or special hardware such as digital cameras or music players. Some models even break in half to reveal a miniature keyboard.</a:t>
            </a:r>
            <a:endParaRPr lang="en-US" dirty="0"/>
          </a:p>
        </p:txBody>
      </p:sp>
      <p:sp>
        <p:nvSpPr>
          <p:cNvPr id="4" name="Slide Number Placeholder 3"/>
          <p:cNvSpPr>
            <a:spLocks noGrp="1"/>
          </p:cNvSpPr>
          <p:nvPr>
            <p:ph type="sldNum" sz="quarter" idx="10"/>
          </p:nvPr>
        </p:nvSpPr>
        <p:spPr/>
        <p:txBody>
          <a:bodyPr/>
          <a:lstStyle/>
          <a:p>
            <a:pPr>
              <a:defRPr/>
            </a:pPr>
            <a:fld id="{9E1B2F9A-186B-4AC8-B273-1CDEBB29F7E8}" type="slidenum">
              <a:rPr lang="zh-TW" altLang="en-US" smtClean="0"/>
              <a:pPr>
                <a:defRPr/>
              </a:pPr>
              <a:t>12</a:t>
            </a:fld>
            <a:endParaRPr lang="en-US" altLang="zh-TW"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 most organizations’ networks are based on personal computers. Individual users have their own desktop computers, which are connected to one or more centralized computers, called </a:t>
            </a:r>
            <a:r>
              <a:rPr lang="en-US" b="1" u="sng" dirty="0" smtClean="0"/>
              <a:t>network servers</a:t>
            </a:r>
            <a:r>
              <a:rPr lang="en-US" dirty="0" smtClean="0"/>
              <a:t>. A network server is usually a powerful personal computer with special software and equipment that enable it to function as the primary computer in the network.</a:t>
            </a:r>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9E1B2F9A-186B-4AC8-B273-1CDEBB29F7E8}" type="slidenum">
              <a:rPr lang="zh-TW" altLang="en-US" smtClean="0"/>
              <a:pPr>
                <a:defRPr/>
              </a:pPr>
              <a:t>14</a:t>
            </a:fld>
            <a:endParaRPr lang="en-US" altLang="zh-TW"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PC-based networks and servers offer companies a great deal of flexibility. For example, large organizations may have dozens</a:t>
            </a:r>
          </a:p>
          <a:p>
            <a:r>
              <a:rPr lang="en-US" dirty="0" smtClean="0"/>
              <a:t>or hundreds of individual servers working together at the heart of their network (see Figure 1A.16).</a:t>
            </a:r>
          </a:p>
          <a:p>
            <a:endParaRPr lang="en-US" dirty="0" smtClean="0"/>
          </a:p>
          <a:p>
            <a:endParaRPr lang="en-US" dirty="0" smtClean="0"/>
          </a:p>
          <a:p>
            <a:r>
              <a:rPr lang="en-US" dirty="0" smtClean="0"/>
              <a:t>When set up in such groups—sometimes called clusters or server farms—network servers may not even resemble standard PCs. For example, they may be mounted in large racks or reduced to small units called “ blades,“ which can he slid in and out of a case. In these large networks, different groups of servers may have different purposes, such as supporting a certain set of users, handling printing tasks, enabling Internet communications, and so on</a:t>
            </a:r>
            <a:endParaRPr lang="en-US" dirty="0"/>
          </a:p>
        </p:txBody>
      </p:sp>
      <p:sp>
        <p:nvSpPr>
          <p:cNvPr id="4" name="Slide Number Placeholder 3"/>
          <p:cNvSpPr>
            <a:spLocks noGrp="1"/>
          </p:cNvSpPr>
          <p:nvPr>
            <p:ph type="sldNum" sz="quarter" idx="10"/>
          </p:nvPr>
        </p:nvSpPr>
        <p:spPr/>
        <p:txBody>
          <a:bodyPr/>
          <a:lstStyle/>
          <a:p>
            <a:pPr>
              <a:defRPr/>
            </a:pPr>
            <a:fld id="{9E1B2F9A-186B-4AC8-B273-1CDEBB29F7E8}" type="slidenum">
              <a:rPr lang="zh-TW" altLang="en-US" smtClean="0"/>
              <a:pPr>
                <a:defRPr/>
              </a:pPr>
              <a:t>15</a:t>
            </a:fld>
            <a:endParaRPr lang="en-US" altLang="zh-TW"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167444C-0E3E-4C1F-B2E0-05C71F3EAA53}" type="slidenum">
              <a:rPr lang="zh-TW" altLang="en-US" smtClean="0">
                <a:latin typeface="Arial" pitchFamily="34" charset="0"/>
              </a:rPr>
              <a:pPr/>
              <a:t>16</a:t>
            </a:fld>
            <a:endParaRPr lang="en-US" altLang="zh-TW" dirty="0" smtClean="0">
              <a:latin typeface="Arial"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altLang="zh-TW" dirty="0" smtClean="0">
                <a:latin typeface="Arial" pitchFamily="34" charset="0"/>
              </a:rPr>
              <a:t>Depending on how the network is set up, users may be able to access the server in multiple ways. Of course, most users have a standard desktop PC on their desk that is permanently connected to the network.</a:t>
            </a:r>
          </a:p>
          <a:p>
            <a:pPr eaLnBrk="1" hangingPunct="1"/>
            <a:endParaRPr lang="en-US" altLang="zh-TW" dirty="0" smtClean="0">
              <a:latin typeface="Arial" pitchFamily="34" charset="0"/>
            </a:endParaRPr>
          </a:p>
          <a:p>
            <a:pPr eaLnBrk="1" hangingPunct="1"/>
            <a:r>
              <a:rPr lang="en-US" altLang="zh-TW" dirty="0" smtClean="0">
                <a:latin typeface="Arial" pitchFamily="34" charset="0"/>
              </a:rPr>
              <a:t>Mobile users, however, may be able to connect a notebook PC or a handheld device to the network by wireless means. When they are away from the office, users may be able to use the Internet as a means of connecting to the company’s network servers (see Figure 1A.18)</a:t>
            </a:r>
            <a:endParaRPr lang="zh-TW" altLang="en-US"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Mainframe computers are used in large organizations such as insurance companies and banks, where many people frequently</a:t>
            </a:r>
          </a:p>
          <a:p>
            <a:r>
              <a:rPr lang="en-US" dirty="0" smtClean="0"/>
              <a:t>need to use the same data. In a traditional mainframe environment, each user accesses the mainframe’s resources through a device called a terminal (see Figure 1A.19).</a:t>
            </a:r>
          </a:p>
          <a:p>
            <a:endParaRPr lang="en-US" dirty="0" smtClean="0"/>
          </a:p>
          <a:p>
            <a:r>
              <a:rPr lang="en-US" dirty="0" smtClean="0"/>
              <a:t>There are two kinds of terminals. A dumb terminal does not process or store data; it is simply an input/output (I/O ) device that functions as a window into a computer located somewhere else.   </a:t>
            </a:r>
          </a:p>
          <a:p>
            <a:endParaRPr lang="en-US" dirty="0" smtClean="0"/>
          </a:p>
          <a:p>
            <a:r>
              <a:rPr lang="en-US" dirty="0" smtClean="0"/>
              <a:t>An intelligent terminal can perform some processing operations, but it usually does not have any storage. In some mainframe environments, however, workers can use a standard personal computer to access the mainframe</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E1B2F9A-186B-4AC8-B273-1CDEBB29F7E8}" type="slidenum">
              <a:rPr lang="zh-TW" altLang="en-US" smtClean="0"/>
              <a:pPr>
                <a:defRPr/>
              </a:pPr>
              <a:t>17</a:t>
            </a:fld>
            <a:endParaRPr lang="en-US" altLang="zh-TW"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Mainframes are large, powerful systems (sec Figure 1 A.20). The largest mainframes can handle the processing needs of thousands of users at any given moment. But what these systems offer in power, they lack in flexibility. Most mainframe systems are designed to handle only a specific set of tasks. By limiting the number of tasks the system must perform, administrators preserve as much power as possible for</a:t>
            </a:r>
          </a:p>
          <a:p>
            <a:r>
              <a:rPr lang="en-US" dirty="0" smtClean="0"/>
              <a:t>required operations.</a:t>
            </a:r>
          </a:p>
          <a:p>
            <a:endParaRPr lang="en-US" dirty="0" smtClean="0"/>
          </a:p>
          <a:p>
            <a:r>
              <a:rPr lang="en-US" dirty="0" smtClean="0"/>
              <a:t>You may have interacted with a mainframe system without even knowing it. For example, if you have ever visited an airline’s Web site to reserve a seat on a flight, you probably conducted a transaction with a mainframe computer.</a:t>
            </a:r>
            <a:endParaRPr lang="en-US" dirty="0"/>
          </a:p>
        </p:txBody>
      </p:sp>
      <p:sp>
        <p:nvSpPr>
          <p:cNvPr id="4" name="Slide Number Placeholder 3"/>
          <p:cNvSpPr>
            <a:spLocks noGrp="1"/>
          </p:cNvSpPr>
          <p:nvPr>
            <p:ph type="sldNum" sz="quarter" idx="10"/>
          </p:nvPr>
        </p:nvSpPr>
        <p:spPr/>
        <p:txBody>
          <a:bodyPr/>
          <a:lstStyle/>
          <a:p>
            <a:pPr>
              <a:defRPr/>
            </a:pPr>
            <a:fld id="{9E1B2F9A-186B-4AC8-B273-1CDEBB29F7E8}" type="slidenum">
              <a:rPr lang="zh-TW" altLang="en-US" smtClean="0"/>
              <a:pPr>
                <a:defRPr/>
              </a:pPr>
              <a:t>18</a:t>
            </a:fld>
            <a:endParaRPr lang="en-US" altLang="zh-TW"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capabilities of a minicomputer are somewhere between those of mainframes and personal computers. For this reason, minicomputers are often called midrange computers.</a:t>
            </a:r>
          </a:p>
          <a:p>
            <a:endParaRPr lang="en-US" dirty="0" smtClean="0"/>
          </a:p>
          <a:p>
            <a:r>
              <a:rPr lang="en-US" dirty="0" smtClean="0"/>
              <a:t>Like mainframes, minicomputers can handle much more input and output than personal computers can. Although some ‘‘minis’’ arc designed for a single user, the most powerful minicomputers can serve the input and output needs of hundreds of users at a time. Users can access a central minicomputer through a </a:t>
            </a:r>
          </a:p>
          <a:p>
            <a:r>
              <a:rPr lang="en-US" dirty="0" smtClean="0"/>
              <a:t>terminal or a standard PC</a:t>
            </a:r>
            <a:endParaRPr lang="en-US" dirty="0"/>
          </a:p>
        </p:txBody>
      </p:sp>
      <p:sp>
        <p:nvSpPr>
          <p:cNvPr id="4" name="Slide Number Placeholder 3"/>
          <p:cNvSpPr>
            <a:spLocks noGrp="1"/>
          </p:cNvSpPr>
          <p:nvPr>
            <p:ph type="sldNum" sz="quarter" idx="10"/>
          </p:nvPr>
        </p:nvSpPr>
        <p:spPr/>
        <p:txBody>
          <a:bodyPr/>
          <a:lstStyle/>
          <a:p>
            <a:pPr>
              <a:defRPr/>
            </a:pPr>
            <a:fld id="{9E1B2F9A-186B-4AC8-B273-1CDEBB29F7E8}" type="slidenum">
              <a:rPr lang="zh-TW" altLang="en-US" smtClean="0"/>
              <a:pPr>
                <a:defRPr/>
              </a:pPr>
              <a:t>19</a:t>
            </a:fld>
            <a:endParaRPr lang="en-US" altLang="zh-TW"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2E6D7115-6987-464D-AADE-3889F3EBD493}" type="slidenum">
              <a:rPr lang="zh-TW" altLang="en-US" smtClean="0">
                <a:latin typeface="Arial" pitchFamily="34" charset="0"/>
              </a:rPr>
              <a:pPr/>
              <a:t>20</a:t>
            </a:fld>
            <a:endParaRPr lang="en-US" altLang="zh-TW" dirty="0" smtClean="0">
              <a:latin typeface="Arial"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altLang="zh-TW" b="1" i="1" dirty="0" smtClean="0">
                <a:latin typeface="Arial" pitchFamily="34" charset="0"/>
                <a:cs typeface="Times New Roman" pitchFamily="18" charset="0"/>
              </a:rPr>
              <a:t>Teaching tip</a:t>
            </a:r>
          </a:p>
          <a:p>
            <a:pPr eaLnBrk="1" hangingPunct="1"/>
            <a:r>
              <a:rPr lang="en-US" altLang="zh-TW" dirty="0" smtClean="0">
                <a:latin typeface="Arial" pitchFamily="34" charset="0"/>
                <a:cs typeface="Times New Roman" pitchFamily="18" charset="0"/>
              </a:rPr>
              <a:t>Students have a hard time understanding trillions of calculations. A simple explanation is to add 1 trillion random numbers together in a second. Contrast the speed of a super computer to the fastest desktop computer advertised during the week of class. </a:t>
            </a:r>
          </a:p>
          <a:p>
            <a:pPr eaLnBrk="1" hangingPunct="1"/>
            <a:endParaRPr lang="en-US" altLang="zh-TW" dirty="0" smtClean="0">
              <a:latin typeface="Arial" pitchFamily="34" charset="0"/>
              <a:cs typeface="Times New Roman" pitchFamily="18" charset="0"/>
            </a:endParaRPr>
          </a:p>
          <a:p>
            <a:pPr eaLnBrk="1" hangingPunct="1"/>
            <a:r>
              <a:rPr lang="en-US" altLang="zh-TW" dirty="0" smtClean="0">
                <a:latin typeface="Arial" pitchFamily="34" charset="0"/>
                <a:cs typeface="Times New Roman" pitchFamily="18" charset="0"/>
              </a:rPr>
              <a:t>Supercomputers are the most powerful computers made, and physically they are some of the largest (see Figure I A.21). These systems can process huge amounts of data, and the fastest supercomputers can perform more than one trillion calculations per second.</a:t>
            </a:r>
          </a:p>
          <a:p>
            <a:pPr eaLnBrk="1" hangingPunct="1"/>
            <a:endParaRPr lang="en-US" altLang="zh-TW" dirty="0" smtClean="0">
              <a:latin typeface="Arial" pitchFamily="34" charset="0"/>
              <a:cs typeface="Times New Roman" pitchFamily="18" charset="0"/>
            </a:endParaRPr>
          </a:p>
          <a:p>
            <a:pPr eaLnBrk="1" hangingPunct="1"/>
            <a:r>
              <a:rPr lang="en-US" altLang="zh-TW" dirty="0" smtClean="0">
                <a:latin typeface="Arial" pitchFamily="34" charset="0"/>
                <a:cs typeface="Times New Roman" pitchFamily="18" charset="0"/>
              </a:rPr>
              <a:t>Some supercomputers can house thousands of processors. Supercomputers are ideal for handling large and highly complex problems that require extreme calculating power. For example, supercomputers have long been used in the mapping of the human genome, forecasting weather, and modeling complex processes like nuclear fission.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term that refers to any computer system that is designed for use by a single person.</a:t>
            </a:r>
          </a:p>
          <a:p>
            <a:endParaRPr lang="en-US" dirty="0" smtClean="0"/>
          </a:p>
          <a:p>
            <a:r>
              <a:rPr lang="en-US" dirty="0" smtClean="0"/>
              <a:t>Personal computers arc also called microcomputers because they are among the smallest computers created for people to use.</a:t>
            </a:r>
          </a:p>
          <a:p>
            <a:endParaRPr lang="en-US" dirty="0"/>
          </a:p>
        </p:txBody>
      </p:sp>
      <p:sp>
        <p:nvSpPr>
          <p:cNvPr id="4" name="Slide Number Placeholder 3"/>
          <p:cNvSpPr>
            <a:spLocks noGrp="1"/>
          </p:cNvSpPr>
          <p:nvPr>
            <p:ph type="sldNum" sz="quarter" idx="10"/>
          </p:nvPr>
        </p:nvSpPr>
        <p:spPr/>
        <p:txBody>
          <a:bodyPr/>
          <a:lstStyle/>
          <a:p>
            <a:pPr>
              <a:defRPr/>
            </a:pPr>
            <a:fld id="{9E1B2F9A-186B-4AC8-B273-1CDEBB29F7E8}" type="slidenum">
              <a:rPr lang="zh-TW" altLang="en-US" smtClean="0"/>
              <a:pPr>
                <a:defRPr/>
              </a:pPr>
              <a:t>3</a:t>
            </a:fld>
            <a:endParaRPr lang="en-US"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r>
              <a:rPr lang="en-US" b="1" i="1" dirty="0" smtClean="0">
                <a:latin typeface="Arial" pitchFamily="34" charset="0"/>
                <a:cs typeface="Times New Roman" pitchFamily="18" charset="0"/>
              </a:rPr>
              <a:t>Insider information</a:t>
            </a:r>
          </a:p>
          <a:p>
            <a:r>
              <a:rPr lang="en-US" dirty="0" smtClean="0">
                <a:latin typeface="Arial" pitchFamily="34" charset="0"/>
              </a:rPr>
              <a:t>System units are commonly called cases. Many computer enthusiasts customize or ‘mod’ their cases with windows and lights. See www.casemodgod.com for examples of cases and products. </a:t>
            </a:r>
          </a:p>
          <a:p>
            <a:endParaRPr lang="en-US" dirty="0" smtClean="0">
              <a:latin typeface="Arial" pitchFamily="34" charset="0"/>
            </a:endParaRPr>
          </a:p>
          <a:p>
            <a:r>
              <a:rPr lang="en-US" dirty="0" smtClean="0">
                <a:latin typeface="Arial" pitchFamily="34" charset="0"/>
              </a:rPr>
              <a:t>Sun Microsystems makes the most popular workstations on the planet. Sun’s systems are used in diverse applications such as medical imaging and CGI (computer generated image) animation. </a:t>
            </a:r>
          </a:p>
          <a:p>
            <a:endParaRPr lang="en-US" dirty="0" smtClean="0">
              <a:latin typeface="Arial" pitchFamily="34" charset="0"/>
            </a:endParaRPr>
          </a:p>
          <a:p>
            <a:r>
              <a:rPr lang="en-US" dirty="0" err="1" smtClean="0">
                <a:latin typeface="Arial" pitchFamily="34" charset="0"/>
              </a:rPr>
              <a:t>Infact</a:t>
            </a:r>
            <a:r>
              <a:rPr lang="en-US" dirty="0" smtClean="0">
                <a:latin typeface="Arial" pitchFamily="34" charset="0"/>
              </a:rPr>
              <a:t>, networking has become one of the most important jobs of personal computers, and even tiny handheld computers can now be connected to networks.</a:t>
            </a:r>
          </a:p>
        </p:txBody>
      </p:sp>
      <p:sp>
        <p:nvSpPr>
          <p:cNvPr id="48132" name="Slide Number Placeholder 3"/>
          <p:cNvSpPr>
            <a:spLocks noGrp="1"/>
          </p:cNvSpPr>
          <p:nvPr>
            <p:ph type="sldNum" sz="quarter" idx="5"/>
          </p:nvPr>
        </p:nvSpPr>
        <p:spPr>
          <a:noFill/>
        </p:spPr>
        <p:txBody>
          <a:bodyPr/>
          <a:lstStyle/>
          <a:p>
            <a:fld id="{4056C586-7970-4BE4-83BD-6066D0A3A510}" type="slidenum">
              <a:rPr lang="zh-TW" altLang="en-US" smtClean="0">
                <a:latin typeface="Arial" pitchFamily="34" charset="0"/>
              </a:rPr>
              <a:pPr/>
              <a:t>4</a:t>
            </a:fld>
            <a:endParaRPr lang="en-US" altLang="zh-TW"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833B1C9E-E900-4528-BE8D-83104962FB3F}" type="slidenum">
              <a:rPr lang="zh-TW" altLang="en-US" smtClean="0">
                <a:latin typeface="Arial" pitchFamily="34" charset="0"/>
              </a:rPr>
              <a:pPr/>
              <a:t>5</a:t>
            </a:fld>
            <a:endParaRPr lang="en-US" altLang="zh-TW" smtClean="0">
              <a:latin typeface="Arial"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altLang="zh-TW" dirty="0" smtClean="0">
                <a:latin typeface="Arial" pitchFamily="34" charset="0"/>
                <a:cs typeface="Times New Roman" pitchFamily="18" charset="0"/>
              </a:rPr>
              <a:t>Today's desktop computers are far more powerful than those of just a few years ago, and are used for an amazing array of tasks. Not only do these machines enable people to do their jobs with greater ease and efficiency, but they can be used to communicate, produce music, edit photographs and videos, play sophisticated games, and much more. Used by everyone from preschoolers to nuclear physicists, desktop computers arc indispensable for learning, work, and play (see Figure !A .6).</a:t>
            </a:r>
            <a:endParaRPr lang="zh-TW" altLang="en-US" dirty="0" smtClean="0">
              <a:latin typeface="Arial" pitchFamily="34" charset="0"/>
              <a:cs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its name implies, a desktop computer is a full-size computer that is too big to be carried around. The main component</a:t>
            </a:r>
          </a:p>
          <a:p>
            <a:r>
              <a:rPr lang="en-US" dirty="0" smtClean="0"/>
              <a:t>of a desktop PC is the </a:t>
            </a:r>
            <a:r>
              <a:rPr lang="en-US" b="1" u="sng" dirty="0" smtClean="0"/>
              <a:t>system unit</a:t>
            </a:r>
            <a:r>
              <a:rPr lang="en-US" dirty="0" smtClean="0"/>
              <a:t>, which is the case that houses the computer’s critical parts, such as its processing and storage</a:t>
            </a:r>
          </a:p>
          <a:p>
            <a:r>
              <a:rPr lang="en-US" dirty="0" smtClean="0"/>
              <a:t>devices. </a:t>
            </a:r>
          </a:p>
          <a:p>
            <a:r>
              <a:rPr lang="en-US" dirty="0" smtClean="0"/>
              <a:t>There are two common designs for desktop computers. </a:t>
            </a:r>
          </a:p>
          <a:p>
            <a:endParaRPr lang="en-US" dirty="0" smtClean="0"/>
          </a:p>
          <a:p>
            <a:r>
              <a:rPr lang="en-US" dirty="0" smtClean="0"/>
              <a:t>The more traditional </a:t>
            </a:r>
            <a:r>
              <a:rPr lang="en-US" b="1" u="sng" dirty="0" smtClean="0"/>
              <a:t>desktop model </a:t>
            </a:r>
            <a:r>
              <a:rPr lang="en-US" dirty="0" smtClean="0"/>
              <a:t>features a horizontally oriented system unit, which usually lies flat on the top of the user’s desk. Many users place their monitor on top of the system unit (see Figure 1A.7).</a:t>
            </a:r>
          </a:p>
          <a:p>
            <a:endParaRPr lang="en-US" dirty="0" smtClean="0"/>
          </a:p>
          <a:p>
            <a:r>
              <a:rPr lang="en-US" dirty="0" smtClean="0"/>
              <a:t>Vertically oriented </a:t>
            </a:r>
            <a:r>
              <a:rPr lang="en-US" b="1" u="sng" dirty="0" smtClean="0"/>
              <a:t>tower models </a:t>
            </a:r>
            <a:r>
              <a:rPr lang="en-US" dirty="0" smtClean="0"/>
              <a:t>have become the more popular style . of desktop system (see Figure V 1A.8). This design allows the user</a:t>
            </a:r>
          </a:p>
          <a:p>
            <a:r>
              <a:rPr lang="en-US" dirty="0" smtClean="0"/>
              <a:t>to place the system unit next to or under the desk, if desired.</a:t>
            </a:r>
            <a:endParaRPr lang="en-US" dirty="0"/>
          </a:p>
        </p:txBody>
      </p:sp>
      <p:sp>
        <p:nvSpPr>
          <p:cNvPr id="4" name="Slide Number Placeholder 3"/>
          <p:cNvSpPr>
            <a:spLocks noGrp="1"/>
          </p:cNvSpPr>
          <p:nvPr>
            <p:ph type="sldNum" sz="quarter" idx="10"/>
          </p:nvPr>
        </p:nvSpPr>
        <p:spPr/>
        <p:txBody>
          <a:bodyPr/>
          <a:lstStyle/>
          <a:p>
            <a:pPr>
              <a:defRPr/>
            </a:pPr>
            <a:fld id="{9E1B2F9A-186B-4AC8-B273-1CDEBB29F7E8}" type="slidenum">
              <a:rPr lang="zh-TW" altLang="en-US" smtClean="0"/>
              <a:pPr>
                <a:defRPr/>
              </a:pPr>
              <a:t>6</a:t>
            </a:fld>
            <a:endParaRPr lang="en-US" altLang="zh-TW"/>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workstation is a specialized, single-user computer that typically has more power and features than a standard desktop PC (see Figure 1A.9). </a:t>
            </a:r>
          </a:p>
          <a:p>
            <a:r>
              <a:rPr lang="en-US" dirty="0" smtClean="0"/>
              <a:t>These machines are popular among scientists, engineers, and animators who need a system with greater-than-average speed and the power to perform sophisticated tasks. </a:t>
            </a:r>
          </a:p>
          <a:p>
            <a:endParaRPr lang="en-US" dirty="0" smtClean="0"/>
          </a:p>
          <a:p>
            <a:r>
              <a:rPr lang="en-US" dirty="0" smtClean="0"/>
              <a:t>Workstations often have large, high-resolution monitors and accelerated graphics handling capabilities, making them suitable for advanced architectural or engineering design, modeling, animation, and video editing.</a:t>
            </a:r>
            <a:endParaRPr lang="en-US" dirty="0"/>
          </a:p>
        </p:txBody>
      </p:sp>
      <p:sp>
        <p:nvSpPr>
          <p:cNvPr id="4" name="Slide Number Placeholder 3"/>
          <p:cNvSpPr>
            <a:spLocks noGrp="1"/>
          </p:cNvSpPr>
          <p:nvPr>
            <p:ph type="sldNum" sz="quarter" idx="10"/>
          </p:nvPr>
        </p:nvSpPr>
        <p:spPr/>
        <p:txBody>
          <a:bodyPr/>
          <a:lstStyle/>
          <a:p>
            <a:pPr>
              <a:defRPr/>
            </a:pPr>
            <a:fld id="{9E1B2F9A-186B-4AC8-B273-1CDEBB29F7E8}" type="slidenum">
              <a:rPr lang="zh-TW" altLang="en-US" smtClean="0"/>
              <a:pPr>
                <a:defRPr/>
              </a:pPr>
              <a:t>7</a:t>
            </a:fld>
            <a:endParaRPr lang="en-US" altLang="zh-TW"/>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89AFB1C9-7B90-4D2E-8634-ABB0525D1653}" type="slidenum">
              <a:rPr lang="zh-TW" altLang="en-US" smtClean="0">
                <a:latin typeface="Arial" pitchFamily="34" charset="0"/>
              </a:rPr>
              <a:pPr/>
              <a:t>8</a:t>
            </a:fld>
            <a:endParaRPr lang="en-US" altLang="zh-TW" smtClean="0">
              <a:latin typeface="Arial"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altLang="zh-TW" b="1" i="1" dirty="0" smtClean="0">
                <a:latin typeface="Arial" pitchFamily="34" charset="0"/>
                <a:cs typeface="Times New Roman" pitchFamily="18" charset="0"/>
              </a:rPr>
              <a:t>Discussion point</a:t>
            </a:r>
          </a:p>
          <a:p>
            <a:pPr eaLnBrk="1" hangingPunct="1"/>
            <a:r>
              <a:rPr lang="en-US" altLang="zh-TW" dirty="0" smtClean="0">
                <a:latin typeface="Arial" pitchFamily="34" charset="0"/>
                <a:cs typeface="Times New Roman" pitchFamily="18" charset="0"/>
              </a:rPr>
              <a:t>Have students contrast desktop and notebook computers. Focus on the pros and cons of each type of computer. </a:t>
            </a:r>
          </a:p>
          <a:p>
            <a:pPr eaLnBrk="1" hangingPunct="1"/>
            <a:endParaRPr lang="en-US" altLang="zh-TW" dirty="0" smtClean="0">
              <a:latin typeface="Arial" pitchFamily="34" charset="0"/>
              <a:cs typeface="Times New Roman" pitchFamily="18" charset="0"/>
            </a:endParaRPr>
          </a:p>
          <a:p>
            <a:pPr eaLnBrk="1" hangingPunct="1"/>
            <a:r>
              <a:rPr lang="en-US" altLang="zh-TW" dirty="0" smtClean="0">
                <a:latin typeface="Arial" pitchFamily="34" charset="0"/>
                <a:cs typeface="Times New Roman" pitchFamily="18" charset="0"/>
              </a:rPr>
              <a:t>Notebook computers, as their name implies, approximate the shape of an 8.5-by-ll-inch notebook and easily fit inside a briefcase. Because people frequently set these devices on their lap, they are also called </a:t>
            </a:r>
            <a:r>
              <a:rPr lang="en-US" altLang="zh-TW" b="1" u="sng" dirty="0" smtClean="0">
                <a:latin typeface="Arial" pitchFamily="34" charset="0"/>
                <a:cs typeface="Times New Roman" pitchFamily="18" charset="0"/>
              </a:rPr>
              <a:t>laptop computers</a:t>
            </a:r>
            <a:r>
              <a:rPr lang="en-US" altLang="zh-TW" dirty="0" smtClean="0">
                <a:latin typeface="Arial" pitchFamily="34" charset="0"/>
                <a:cs typeface="Times New Roman" pitchFamily="18" charset="0"/>
              </a:rPr>
              <a:t>.</a:t>
            </a:r>
          </a:p>
          <a:p>
            <a:pPr eaLnBrk="1" hangingPunct="1"/>
            <a:endParaRPr lang="en-US" altLang="zh-TW" dirty="0" smtClean="0">
              <a:latin typeface="Arial" pitchFamily="34" charset="0"/>
              <a:cs typeface="Times New Roman" pitchFamily="18" charset="0"/>
            </a:endParaRPr>
          </a:p>
          <a:p>
            <a:pPr eaLnBrk="1" hangingPunct="1"/>
            <a:r>
              <a:rPr lang="en-US" altLang="zh-TW" dirty="0" smtClean="0">
                <a:latin typeface="Arial" pitchFamily="34" charset="0"/>
                <a:cs typeface="Times New Roman" pitchFamily="18" charset="0"/>
              </a:rPr>
              <a:t>Notebook computers can operate on alternating current or special batteries.</a:t>
            </a:r>
          </a:p>
          <a:p>
            <a:pPr eaLnBrk="1" hangingPunct="1"/>
            <a:endParaRPr lang="en-US" altLang="zh-TW" dirty="0" smtClean="0">
              <a:latin typeface="Arial" pitchFamily="34" charset="0"/>
              <a:cs typeface="Times New Roman" pitchFamily="18" charset="0"/>
            </a:endParaRPr>
          </a:p>
          <a:p>
            <a:pPr eaLnBrk="1" hangingPunct="1"/>
            <a:r>
              <a:rPr lang="en-US" altLang="zh-TW" dirty="0" smtClean="0">
                <a:latin typeface="Arial" pitchFamily="34" charset="0"/>
                <a:cs typeface="Times New Roman" pitchFamily="18" charset="0"/>
              </a:rPr>
              <a:t>These amazing devices generally weigh less than 8 lbs, and some even weigh less than 3 lbs!</a:t>
            </a:r>
          </a:p>
          <a:p>
            <a:pPr eaLnBrk="1" hangingPunct="1"/>
            <a:endParaRPr lang="en-US" altLang="zh-TW" dirty="0" smtClean="0">
              <a:latin typeface="Arial" pitchFamily="34" charset="0"/>
              <a:cs typeface="Times New Roman" pitchFamily="18" charset="0"/>
            </a:endParaRPr>
          </a:p>
          <a:p>
            <a:pPr eaLnBrk="1" hangingPunct="1"/>
            <a:r>
              <a:rPr lang="en-US" altLang="zh-TW" dirty="0" smtClean="0">
                <a:latin typeface="Arial" pitchFamily="34" charset="0"/>
                <a:cs typeface="Times New Roman" pitchFamily="18" charset="0"/>
              </a:rPr>
              <a:t>During use, the computer’s lid is raised to reveal a thin monitor and a keyboard. </a:t>
            </a:r>
          </a:p>
          <a:p>
            <a:pPr eaLnBrk="1" hangingPunct="1"/>
            <a:r>
              <a:rPr lang="en-US" altLang="zh-TW" dirty="0" smtClean="0">
                <a:latin typeface="Arial" pitchFamily="34" charset="0"/>
                <a:cs typeface="Times New Roman" pitchFamily="18" charset="0"/>
              </a:rPr>
              <a:t>When not in use, the device folds up for easy storage. </a:t>
            </a:r>
          </a:p>
          <a:p>
            <a:pPr eaLnBrk="1" hangingPunct="1"/>
            <a:r>
              <a:rPr lang="en-US" altLang="zh-TW" dirty="0" smtClean="0">
                <a:latin typeface="Arial" pitchFamily="34" charset="0"/>
                <a:cs typeface="Times New Roman" pitchFamily="18" charset="0"/>
              </a:rPr>
              <a:t>Notebooks arc fully functional microcomputers; the people who use them need the power of a full-size desktop computer wherever they go (see Figure I A.10). Because of their portability, notebook PCs fall into a category of devices called </a:t>
            </a:r>
            <a:r>
              <a:rPr lang="en-US" altLang="zh-TW" b="1" u="sng" dirty="0" smtClean="0">
                <a:latin typeface="Arial" pitchFamily="34" charset="0"/>
                <a:cs typeface="Times New Roman" pitchFamily="18" charset="0"/>
              </a:rPr>
              <a:t>mobile computers</a:t>
            </a:r>
            <a:r>
              <a:rPr lang="en-US" altLang="zh-TW" dirty="0" smtClean="0">
                <a:latin typeface="Arial" pitchFamily="34" charset="0"/>
                <a:cs typeface="Times New Roman" pitchFamily="18" charset="0"/>
              </a:rPr>
              <a:t>—systems small</a:t>
            </a:r>
          </a:p>
          <a:p>
            <a:pPr eaLnBrk="1" hangingPunct="1"/>
            <a:r>
              <a:rPr lang="en-US" altLang="zh-TW" dirty="0" smtClean="0">
                <a:latin typeface="Arial" pitchFamily="34" charset="0"/>
                <a:cs typeface="Times New Roman" pitchFamily="18" charset="0"/>
              </a:rPr>
              <a:t>enough to be carried by their user.</a:t>
            </a:r>
          </a:p>
          <a:p>
            <a:pPr eaLnBrk="1" hangingPunct="1"/>
            <a:endParaRPr lang="en-US" altLang="zh-TW" dirty="0" smtClean="0">
              <a:latin typeface="Arial" pitchFamily="34" charset="0"/>
              <a:cs typeface="Times New Roman" pitchFamily="18" charset="0"/>
            </a:endParaRPr>
          </a:p>
          <a:p>
            <a:pPr eaLnBrk="1" hangingPunct="1"/>
            <a:r>
              <a:rPr lang="en-US" altLang="zh-TW" dirty="0" smtClean="0">
                <a:latin typeface="Arial" pitchFamily="34" charset="0"/>
                <a:cs typeface="Times New Roman" pitchFamily="18" charset="0"/>
              </a:rPr>
              <a:t>Some notebook systems are designed to be plugged into a docking station, which may include a large monitor, a full-size keyboard and mouse, or other devices (see Figure 1A.11). </a:t>
            </a:r>
          </a:p>
          <a:p>
            <a:pPr eaLnBrk="1" hangingPunct="1"/>
            <a:endParaRPr lang="en-US" altLang="zh-TW" dirty="0" smtClean="0">
              <a:latin typeface="Arial" pitchFamily="34" charset="0"/>
              <a:cs typeface="Times New Roman" pitchFamily="18" charset="0"/>
            </a:endParaRPr>
          </a:p>
          <a:p>
            <a:pPr eaLnBrk="1" hangingPunct="1"/>
            <a:r>
              <a:rPr lang="en-US" altLang="zh-TW" dirty="0" smtClean="0">
                <a:latin typeface="Arial" pitchFamily="34" charset="0"/>
                <a:cs typeface="Times New Roman" pitchFamily="18" charset="0"/>
              </a:rPr>
              <a:t>Docking stations also provide additional ports that enable the notebook computer to be connected to different devices or a network in the same manner as a desktop system.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89AFB1C9-7B90-4D2E-8634-ABB0525D1653}" type="slidenum">
              <a:rPr lang="zh-TW" altLang="en-US" smtClean="0">
                <a:latin typeface="Arial" pitchFamily="34" charset="0"/>
              </a:rPr>
              <a:pPr/>
              <a:t>9</a:t>
            </a:fld>
            <a:endParaRPr lang="en-US" altLang="zh-TW" smtClean="0">
              <a:latin typeface="Arial"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ltLang="zh-TW" dirty="0" smtClean="0">
              <a:latin typeface="Arial" pitchFamily="34" charset="0"/>
              <a:cs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9C25AE3-36F8-433D-9482-C182BF9BE79F}" type="slidenum">
              <a:rPr lang="zh-TW" altLang="en-US" smtClean="0">
                <a:latin typeface="Arial" pitchFamily="34" charset="0"/>
              </a:rPr>
              <a:pPr/>
              <a:t>10</a:t>
            </a:fld>
            <a:endParaRPr lang="en-US" altLang="zh-TW" smtClean="0">
              <a:latin typeface="Arial"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altLang="zh-TW" b="1" i="1" dirty="0" smtClean="0">
                <a:latin typeface="Arial" pitchFamily="34" charset="0"/>
                <a:cs typeface="Times New Roman" pitchFamily="18" charset="0"/>
              </a:rPr>
              <a:t>Teaching tip</a:t>
            </a:r>
          </a:p>
          <a:p>
            <a:pPr eaLnBrk="1" hangingPunct="1"/>
            <a:r>
              <a:rPr lang="en-US" altLang="zh-TW" i="1" dirty="0" smtClean="0">
                <a:latin typeface="Arial" pitchFamily="34" charset="0"/>
                <a:cs typeface="Times New Roman" pitchFamily="18" charset="0"/>
              </a:rPr>
              <a:t>The tablet PC was designed to simulate a piece of paper. Users interact with the tablet as if it was an unlimited paper notebook.</a:t>
            </a:r>
          </a:p>
          <a:p>
            <a:pPr eaLnBrk="1" hangingPunct="1"/>
            <a:r>
              <a:rPr lang="en-US" altLang="zh-TW" b="1" i="1" dirty="0" smtClean="0">
                <a:latin typeface="Arial" pitchFamily="34" charset="0"/>
                <a:cs typeface="Times New Roman" pitchFamily="18" charset="0"/>
              </a:rPr>
              <a:t>For more information</a:t>
            </a:r>
          </a:p>
          <a:p>
            <a:pPr eaLnBrk="1" hangingPunct="1"/>
            <a:r>
              <a:rPr lang="en-US" altLang="zh-TW" dirty="0" smtClean="0">
                <a:latin typeface="Arial" pitchFamily="34" charset="0"/>
                <a:cs typeface="Times New Roman" pitchFamily="18" charset="0"/>
              </a:rPr>
              <a:t>See www.microsoft.com/windowsxp/tabletpc/evaluation/tours/default.mspx for an example of the Tablet PC in action. </a:t>
            </a:r>
          </a:p>
          <a:p>
            <a:pPr eaLnBrk="1" hangingPunct="1"/>
            <a:endParaRPr lang="en-US" altLang="zh-TW" dirty="0" smtClean="0">
              <a:latin typeface="Arial" pitchFamily="34" charset="0"/>
              <a:cs typeface="Times New Roman" pitchFamily="18" charset="0"/>
            </a:endParaRPr>
          </a:p>
          <a:p>
            <a:pPr eaLnBrk="1" hangingPunct="1"/>
            <a:r>
              <a:rPr lang="en-US" altLang="zh-TW" dirty="0" smtClean="0">
                <a:latin typeface="Arial" pitchFamily="34" charset="0"/>
                <a:cs typeface="Times New Roman" pitchFamily="18" charset="0"/>
              </a:rPr>
              <a:t>Tablet PCs offer all the functionality of a notebook PC, but they are lighter and can accept input from a</a:t>
            </a:r>
          </a:p>
          <a:p>
            <a:pPr eaLnBrk="1" hangingPunct="1"/>
            <a:r>
              <a:rPr lang="en-US" altLang="zh-TW" dirty="0" smtClean="0">
                <a:latin typeface="Arial" pitchFamily="34" charset="0"/>
                <a:cs typeface="Times New Roman" pitchFamily="18" charset="0"/>
              </a:rPr>
              <a:t>special pen—called a </a:t>
            </a:r>
            <a:r>
              <a:rPr lang="en-US" altLang="zh-TW" b="1" u="sng" dirty="0" smtClean="0">
                <a:latin typeface="Arial" pitchFamily="34" charset="0"/>
                <a:cs typeface="Times New Roman" pitchFamily="18" charset="0"/>
              </a:rPr>
              <a:t>stylus or a digital pen</a:t>
            </a:r>
            <a:r>
              <a:rPr lang="en-US" altLang="zh-TW" dirty="0" smtClean="0">
                <a:latin typeface="Arial" pitchFamily="34" charset="0"/>
                <a:cs typeface="Times New Roman" pitchFamily="18" charset="0"/>
              </a:rPr>
              <a:t>—that is used to tap or write directly on the screen.</a:t>
            </a:r>
          </a:p>
          <a:p>
            <a:pPr eaLnBrk="1" hangingPunct="1"/>
            <a:endParaRPr lang="en-US" altLang="zh-TW" dirty="0" smtClean="0">
              <a:latin typeface="Arial" pitchFamily="34" charset="0"/>
              <a:cs typeface="Times New Roman" pitchFamily="18" charset="0"/>
            </a:endParaRPr>
          </a:p>
          <a:p>
            <a:pPr eaLnBrk="1" hangingPunct="1"/>
            <a:r>
              <a:rPr lang="en-US" altLang="zh-TW" dirty="0" smtClean="0">
                <a:latin typeface="Arial" pitchFamily="34" charset="0"/>
                <a:cs typeface="Times New Roman" pitchFamily="18" charset="0"/>
              </a:rPr>
              <a:t>Many tablet PCs also have a built-in microphone and special software that accepts input from the user's voice. A few models even have a fold-out keyboard, so they can be transformed into a standard notebook PC. Tablet PCs run specialized versions of standard programs and can be connected to a network.</a:t>
            </a:r>
          </a:p>
          <a:p>
            <a:pPr eaLnBrk="1" hangingPunct="1"/>
            <a:r>
              <a:rPr lang="en-US" altLang="zh-TW" dirty="0" smtClean="0">
                <a:latin typeface="Arial" pitchFamily="34" charset="0"/>
                <a:cs typeface="Times New Roman" pitchFamily="18" charset="0"/>
              </a:rPr>
              <a:t>Some models also can be connected to a keyboard and a full-size monitor.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83A977F-2504-E741-85B4-8F01994E1F25}" type="datetimeFigureOut">
              <a:rPr lang="en-US" dirty="0"/>
              <a:t>10-Apr-20</a:t>
            </a:fld>
            <a:endParaRPr lang="en-US" dirty="0"/>
          </a:p>
        </p:txBody>
      </p:sp>
      <p:sp>
        <p:nvSpPr>
          <p:cNvPr id="5" name="Footer Placeholder 4"/>
          <p:cNvSpPr>
            <a:spLocks noGrp="1"/>
          </p:cNvSpPr>
          <p:nvPr>
            <p:ph type="ftr" sz="quarter" idx="11"/>
          </p:nvPr>
        </p:nvSpPr>
        <p:spPr>
          <a:xfrm>
            <a:off x="1942415" y="6135809"/>
            <a:ext cx="5716488" cy="365125"/>
          </a:xfrm>
          <a:prstGeom prst="rect">
            <a:avLst/>
          </a:prstGeom>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pPr>
              <a:defRPr/>
            </a:pPr>
            <a:fld id="{9780756C-F960-4117-80AF-EA23FC974A5B}" type="slidenum">
              <a:rPr lang="en-US" smtClean="0"/>
              <a:pPr>
                <a:defRPr/>
              </a:pPr>
              <a:t>‹#›</a:t>
            </a:fld>
            <a:endParaRPr lang="en-US"/>
          </a:p>
        </p:txBody>
      </p:sp>
    </p:spTree>
    <p:extLst>
      <p:ext uri="{BB962C8B-B14F-4D97-AF65-F5344CB8AC3E}">
        <p14:creationId xmlns:p14="http://schemas.microsoft.com/office/powerpoint/2010/main" val="41929920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4F351F-53B1-3B4C-8CD4-15B0457E8E3F}" type="datetimeFigureOut">
              <a:rPr lang="en-US" dirty="0"/>
              <a:t>10-Apr-20</a:t>
            </a:fld>
            <a:endParaRPr lang="en-US" dirty="0"/>
          </a:p>
        </p:txBody>
      </p:sp>
      <p:sp>
        <p:nvSpPr>
          <p:cNvPr id="5" name="Footer Placeholder 4"/>
          <p:cNvSpPr>
            <a:spLocks noGrp="1"/>
          </p:cNvSpPr>
          <p:nvPr>
            <p:ph type="ftr" sz="quarter" idx="11"/>
          </p:nvPr>
        </p:nvSpPr>
        <p:spPr>
          <a:xfrm>
            <a:off x="1942415" y="6135809"/>
            <a:ext cx="5716488" cy="365125"/>
          </a:xfrm>
          <a:prstGeom prst="rect">
            <a:avLst/>
          </a:prstGeom>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r>
              <a:rPr lang="en-US" altLang="zh-TW" smtClean="0"/>
              <a:t>1A-</a:t>
            </a:r>
            <a:fld id="{3717DDF7-0656-4DAB-B7F7-5925390E3F8A}" type="slidenum">
              <a:rPr lang="en-US" altLang="zh-TW" smtClean="0"/>
              <a:pPr>
                <a:defRPr/>
              </a:pPr>
              <a:t>‹#›</a:t>
            </a:fld>
            <a:endParaRPr lang="en-US" altLang="zh-TW"/>
          </a:p>
        </p:txBody>
      </p:sp>
    </p:spTree>
    <p:extLst>
      <p:ext uri="{BB962C8B-B14F-4D97-AF65-F5344CB8AC3E}">
        <p14:creationId xmlns:p14="http://schemas.microsoft.com/office/powerpoint/2010/main" val="414763392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AB1E8F6-4F69-E448-82E4-3FF8C30628E4}" type="datetimeFigureOut">
              <a:rPr lang="en-US" dirty="0"/>
              <a:t>10-Apr-20</a:t>
            </a:fld>
            <a:endParaRPr lang="en-US" dirty="0"/>
          </a:p>
        </p:txBody>
      </p:sp>
      <p:sp>
        <p:nvSpPr>
          <p:cNvPr id="5" name="Footer Placeholder 4"/>
          <p:cNvSpPr>
            <a:spLocks noGrp="1"/>
          </p:cNvSpPr>
          <p:nvPr>
            <p:ph type="ftr" sz="quarter" idx="11"/>
          </p:nvPr>
        </p:nvSpPr>
        <p:spPr>
          <a:xfrm>
            <a:off x="1942415" y="6135809"/>
            <a:ext cx="5716488" cy="365125"/>
          </a:xfrm>
          <a:prstGeom prst="rect">
            <a:avLst/>
          </a:prstGeom>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r>
              <a:rPr lang="en-US" altLang="zh-TW" smtClean="0"/>
              <a:t>1A-</a:t>
            </a:r>
            <a:fld id="{3717DDF7-0656-4DAB-B7F7-5925390E3F8A}" type="slidenum">
              <a:rPr lang="en-US" altLang="zh-TW" smtClean="0"/>
              <a:pPr>
                <a:defRPr/>
              </a:pPr>
              <a:t>‹#›</a:t>
            </a:fld>
            <a:endParaRPr lang="en-US" altLang="zh-TW"/>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414008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F790BAD4-EC93-8B4C-97AE-9AB5F3271B19}" type="datetimeFigureOut">
              <a:rPr lang="en-US" dirty="0"/>
              <a:t>10-Apr-20</a:t>
            </a:fld>
            <a:endParaRPr lang="en-US" dirty="0"/>
          </a:p>
        </p:txBody>
      </p:sp>
      <p:sp>
        <p:nvSpPr>
          <p:cNvPr id="6" name="Footer Placeholder 5"/>
          <p:cNvSpPr>
            <a:spLocks noGrp="1"/>
          </p:cNvSpPr>
          <p:nvPr>
            <p:ph type="ftr" sz="quarter" idx="11"/>
          </p:nvPr>
        </p:nvSpPr>
        <p:spPr>
          <a:xfrm>
            <a:off x="1942415" y="6135809"/>
            <a:ext cx="5716488" cy="365125"/>
          </a:xfrm>
          <a:prstGeom prst="rect">
            <a:avLst/>
          </a:prstGeom>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r>
              <a:rPr lang="en-US" altLang="zh-TW" smtClean="0"/>
              <a:t>1A-</a:t>
            </a:r>
            <a:fld id="{3717DDF7-0656-4DAB-B7F7-5925390E3F8A}" type="slidenum">
              <a:rPr lang="en-US" altLang="zh-TW" smtClean="0"/>
              <a:pPr>
                <a:defRPr/>
              </a:pPr>
              <a:t>‹#›</a:t>
            </a:fld>
            <a:endParaRPr lang="en-US" altLang="zh-TW"/>
          </a:p>
        </p:txBody>
      </p:sp>
    </p:spTree>
    <p:extLst>
      <p:ext uri="{BB962C8B-B14F-4D97-AF65-F5344CB8AC3E}">
        <p14:creationId xmlns:p14="http://schemas.microsoft.com/office/powerpoint/2010/main" val="346557760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E6C9050E-E079-6441-81E7-806D30677343}" type="datetimeFigureOut">
              <a:rPr lang="en-US" dirty="0"/>
              <a:t>10-Apr-20</a:t>
            </a:fld>
            <a:endParaRPr lang="en-US" dirty="0"/>
          </a:p>
        </p:txBody>
      </p:sp>
      <p:sp>
        <p:nvSpPr>
          <p:cNvPr id="6" name="Footer Placeholder 5"/>
          <p:cNvSpPr>
            <a:spLocks noGrp="1"/>
          </p:cNvSpPr>
          <p:nvPr>
            <p:ph type="ftr" sz="quarter" idx="11"/>
          </p:nvPr>
        </p:nvSpPr>
        <p:spPr>
          <a:xfrm>
            <a:off x="1942415" y="6135809"/>
            <a:ext cx="5716488" cy="365125"/>
          </a:xfrm>
          <a:prstGeom prst="rect">
            <a:avLst/>
          </a:prstGeom>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r>
              <a:rPr lang="en-US" altLang="zh-TW" smtClean="0"/>
              <a:t>1A-</a:t>
            </a:r>
            <a:fld id="{3717DDF7-0656-4DAB-B7F7-5925390E3F8A}" type="slidenum">
              <a:rPr lang="en-US" altLang="zh-TW" smtClean="0"/>
              <a:pPr>
                <a:defRPr/>
              </a:pPr>
              <a:t>‹#›</a:t>
            </a:fld>
            <a:endParaRPr lang="en-US" altLang="zh-TW"/>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3220276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99B230AF-FFB7-DE42-B481-AAC2589869DA}" type="datetimeFigureOut">
              <a:rPr lang="en-US" dirty="0"/>
              <a:t>10-Apr-20</a:t>
            </a:fld>
            <a:endParaRPr lang="en-US" dirty="0"/>
          </a:p>
        </p:txBody>
      </p:sp>
      <p:sp>
        <p:nvSpPr>
          <p:cNvPr id="6" name="Footer Placeholder 5"/>
          <p:cNvSpPr>
            <a:spLocks noGrp="1"/>
          </p:cNvSpPr>
          <p:nvPr>
            <p:ph type="ftr" sz="quarter" idx="11"/>
          </p:nvPr>
        </p:nvSpPr>
        <p:spPr>
          <a:xfrm>
            <a:off x="1942415" y="6135809"/>
            <a:ext cx="5716488" cy="365125"/>
          </a:xfrm>
          <a:prstGeom prst="rect">
            <a:avLst/>
          </a:prstGeom>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r>
              <a:rPr lang="en-US" altLang="zh-TW" smtClean="0"/>
              <a:t>1A-</a:t>
            </a:r>
            <a:fld id="{3717DDF7-0656-4DAB-B7F7-5925390E3F8A}" type="slidenum">
              <a:rPr lang="en-US" altLang="zh-TW" smtClean="0"/>
              <a:pPr>
                <a:defRPr/>
              </a:pPr>
              <a:t>‹#›</a:t>
            </a:fld>
            <a:endParaRPr lang="en-US" altLang="zh-TW"/>
          </a:p>
        </p:txBody>
      </p:sp>
    </p:spTree>
    <p:extLst>
      <p:ext uri="{BB962C8B-B14F-4D97-AF65-F5344CB8AC3E}">
        <p14:creationId xmlns:p14="http://schemas.microsoft.com/office/powerpoint/2010/main" val="313640368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1942415" y="6135809"/>
            <a:ext cx="5716488" cy="365125"/>
          </a:xfrm>
          <a:prstGeom prst="rect">
            <a:avLst/>
          </a:prstGeom>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79BF24A9-4361-41B7-92C1-9AF2AB561137}" type="slidenum">
              <a:rPr lang="en-US" altLang="zh-TW" smtClean="0"/>
              <a:pPr>
                <a:defRPr/>
              </a:pPr>
              <a:t>‹#›</a:t>
            </a:fld>
            <a:endParaRPr lang="en-US" altLang="zh-TW" dirty="0"/>
          </a:p>
        </p:txBody>
      </p:sp>
    </p:spTree>
    <p:extLst>
      <p:ext uri="{BB962C8B-B14F-4D97-AF65-F5344CB8AC3E}">
        <p14:creationId xmlns:p14="http://schemas.microsoft.com/office/powerpoint/2010/main" val="111733395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1942415" y="6135809"/>
            <a:ext cx="5716488" cy="365125"/>
          </a:xfrm>
          <a:prstGeom prst="rect">
            <a:avLst/>
          </a:prstGeom>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E5A9DB6A-25FB-4E81-803F-651DAA872B3C}" type="slidenum">
              <a:rPr lang="en-US" altLang="zh-TW" smtClean="0"/>
              <a:pPr>
                <a:defRPr/>
              </a:pPr>
              <a:t>‹#›</a:t>
            </a:fld>
            <a:endParaRPr lang="en-US" altLang="zh-TW" dirty="0"/>
          </a:p>
        </p:txBody>
      </p:sp>
    </p:spTree>
    <p:extLst>
      <p:ext uri="{BB962C8B-B14F-4D97-AF65-F5344CB8AC3E}">
        <p14:creationId xmlns:p14="http://schemas.microsoft.com/office/powerpoint/2010/main" val="84718172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2390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95400"/>
            <a:ext cx="3848100" cy="5410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lipArt Placeholder 3"/>
          <p:cNvSpPr>
            <a:spLocks noGrp="1"/>
          </p:cNvSpPr>
          <p:nvPr>
            <p:ph type="clipArt" sz="half" idx="2"/>
          </p:nvPr>
        </p:nvSpPr>
        <p:spPr>
          <a:xfrm>
            <a:off x="4343400" y="1295400"/>
            <a:ext cx="3581400" cy="5410200"/>
          </a:xfrm>
        </p:spPr>
        <p:txBody>
          <a:bodyPr/>
          <a:lstStyle/>
          <a:p>
            <a:pPr lvl="0"/>
            <a:endParaRPr lang="en-US" noProof="0" smtClean="0"/>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zh-TW"/>
              <a:t>1A-</a:t>
            </a:r>
            <a:fld id="{5764B023-C6E9-45B5-BC0F-970AE468069C}" type="slidenum">
              <a:rPr lang="en-US" altLang="zh-TW"/>
              <a:pPr>
                <a:defRPr/>
              </a:pPr>
              <a:t>‹#›</a:t>
            </a:fld>
            <a:endParaRPr lang="en-US" altLang="zh-TW"/>
          </a:p>
        </p:txBody>
      </p:sp>
    </p:spTree>
    <p:extLst>
      <p:ext uri="{BB962C8B-B14F-4D97-AF65-F5344CB8AC3E}">
        <p14:creationId xmlns:p14="http://schemas.microsoft.com/office/powerpoint/2010/main" val="2839637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3152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295400"/>
            <a:ext cx="3848100" cy="5410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191000" y="1295400"/>
            <a:ext cx="3848100" cy="5410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zh-TW"/>
              <a:t>1A-</a:t>
            </a:r>
            <a:fld id="{A1BA93F5-07DC-42EA-A608-FC290BC639FC}" type="slidenum">
              <a:rPr lang="en-US" altLang="zh-TW"/>
              <a:pPr>
                <a:defRPr/>
              </a:pPr>
              <a:t>‹#›</a:t>
            </a:fld>
            <a:endParaRPr lang="en-US" altLang="zh-TW"/>
          </a:p>
        </p:txBody>
      </p:sp>
    </p:spTree>
    <p:extLst>
      <p:ext uri="{BB962C8B-B14F-4D97-AF65-F5344CB8AC3E}">
        <p14:creationId xmlns:p14="http://schemas.microsoft.com/office/powerpoint/2010/main" val="1073351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782E5CB2-9C56-4C4E-9F8A-031E63E2A4DA}" type="slidenum">
              <a:rPr lang="en-US" altLang="zh-TW" smtClean="0"/>
              <a:pPr>
                <a:defRPr/>
              </a:pPr>
              <a:t>‹#›</a:t>
            </a:fld>
            <a:endParaRPr lang="en-US" altLang="zh-TW" dirty="0"/>
          </a:p>
        </p:txBody>
      </p:sp>
    </p:spTree>
    <p:extLst>
      <p:ext uri="{BB962C8B-B14F-4D97-AF65-F5344CB8AC3E}">
        <p14:creationId xmlns:p14="http://schemas.microsoft.com/office/powerpoint/2010/main" val="34779927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1942415" y="6135809"/>
            <a:ext cx="5716488" cy="365125"/>
          </a:xfrm>
          <a:prstGeom prst="rect">
            <a:avLst/>
          </a:prstGeom>
        </p:spPr>
        <p:txBody>
          <a:bodyPr/>
          <a:lstStyle/>
          <a:p>
            <a:pPr>
              <a:defRPr/>
            </a:pPr>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B5335256-ADE6-43D6-A981-2886660B0796}" type="slidenum">
              <a:rPr lang="en-US" altLang="zh-TW" smtClean="0"/>
              <a:pPr>
                <a:defRPr/>
              </a:pPr>
              <a:t>‹#›</a:t>
            </a:fld>
            <a:endParaRPr lang="en-US" altLang="zh-TW" dirty="0"/>
          </a:p>
        </p:txBody>
      </p:sp>
    </p:spTree>
    <p:extLst>
      <p:ext uri="{BB962C8B-B14F-4D97-AF65-F5344CB8AC3E}">
        <p14:creationId xmlns:p14="http://schemas.microsoft.com/office/powerpoint/2010/main" val="18663632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1942415" y="6135809"/>
            <a:ext cx="5716488" cy="365125"/>
          </a:xfrm>
          <a:prstGeom prst="rect">
            <a:avLst/>
          </a:prstGeom>
        </p:spPr>
        <p:txBody>
          <a:bodyPr/>
          <a:lstStyle/>
          <a:p>
            <a:pPr>
              <a:defRPr/>
            </a:pPr>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pPr>
              <a:defRPr/>
            </a:pPr>
            <a:fld id="{6CC3D07C-A2AA-4DCB-898C-7A06FADB3426}" type="slidenum">
              <a:rPr lang="en-US" altLang="zh-TW" smtClean="0"/>
              <a:pPr>
                <a:defRPr/>
              </a:pPr>
              <a:t>‹#›</a:t>
            </a:fld>
            <a:endParaRPr lang="en-US" altLang="zh-TW" dirty="0"/>
          </a:p>
        </p:txBody>
      </p:sp>
    </p:spTree>
    <p:extLst>
      <p:ext uri="{BB962C8B-B14F-4D97-AF65-F5344CB8AC3E}">
        <p14:creationId xmlns:p14="http://schemas.microsoft.com/office/powerpoint/2010/main" val="27197920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a:xfrm>
            <a:off x="1942415" y="6135809"/>
            <a:ext cx="5716488" cy="365125"/>
          </a:xfrm>
          <a:prstGeom prst="rect">
            <a:avLst/>
          </a:prstGeom>
        </p:spPr>
        <p:txBody>
          <a:bodyPr/>
          <a:lstStyle/>
          <a:p>
            <a:pPr>
              <a:defRPr/>
            </a:pPr>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a:defRPr/>
            </a:pPr>
            <a:fld id="{7AEA1F95-350B-44FD-9071-F15C296607A9}" type="slidenum">
              <a:rPr lang="en-US" altLang="zh-TW" smtClean="0"/>
              <a:pPr>
                <a:defRPr/>
              </a:pPr>
              <a:t>‹#›</a:t>
            </a:fld>
            <a:endParaRPr lang="en-US" altLang="zh-TW" dirty="0"/>
          </a:p>
        </p:txBody>
      </p:sp>
    </p:spTree>
    <p:extLst>
      <p:ext uri="{BB962C8B-B14F-4D97-AF65-F5344CB8AC3E}">
        <p14:creationId xmlns:p14="http://schemas.microsoft.com/office/powerpoint/2010/main" val="165383274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a:xfrm>
            <a:off x="1942415" y="6135809"/>
            <a:ext cx="5716488" cy="365125"/>
          </a:xfrm>
          <a:prstGeom prst="rect">
            <a:avLst/>
          </a:prstGeom>
        </p:spPr>
        <p:txBody>
          <a:bodyPr/>
          <a:lstStyle/>
          <a:p>
            <a:pPr>
              <a:defRPr/>
            </a:pPr>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923BCABD-A53B-40D1-8502-7FA74BDAE1B7}" type="slidenum">
              <a:rPr lang="en-US" altLang="zh-TW" smtClean="0"/>
              <a:pPr>
                <a:defRPr/>
              </a:pPr>
              <a:t>‹#›</a:t>
            </a:fld>
            <a:endParaRPr lang="en-US" altLang="zh-TW" dirty="0"/>
          </a:p>
        </p:txBody>
      </p:sp>
    </p:spTree>
    <p:extLst>
      <p:ext uri="{BB962C8B-B14F-4D97-AF65-F5344CB8AC3E}">
        <p14:creationId xmlns:p14="http://schemas.microsoft.com/office/powerpoint/2010/main" val="3114058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a:xfrm>
            <a:off x="1942415" y="6135809"/>
            <a:ext cx="5716488" cy="365125"/>
          </a:xfrm>
          <a:prstGeom prst="rect">
            <a:avLst/>
          </a:prstGeom>
        </p:spPr>
        <p:txBody>
          <a:bodyPr/>
          <a:lstStyle/>
          <a:p>
            <a:pPr>
              <a:defRPr/>
            </a:pPr>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F238B59B-AA63-4C56-AB84-1F0DD27CC35E}" type="slidenum">
              <a:rPr lang="en-US" altLang="zh-TW" smtClean="0"/>
              <a:pPr>
                <a:defRPr/>
              </a:pPr>
              <a:t>‹#›</a:t>
            </a:fld>
            <a:endParaRPr lang="en-US" altLang="zh-TW" dirty="0"/>
          </a:p>
        </p:txBody>
      </p:sp>
    </p:spTree>
    <p:extLst>
      <p:ext uri="{BB962C8B-B14F-4D97-AF65-F5344CB8AC3E}">
        <p14:creationId xmlns:p14="http://schemas.microsoft.com/office/powerpoint/2010/main" val="34875679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1942415" y="6135809"/>
            <a:ext cx="5716488" cy="365125"/>
          </a:xfrm>
          <a:prstGeom prst="rect">
            <a:avLst/>
          </a:prstGeom>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A0734743-88B2-4581-A8AA-00F87CBB6250}" type="slidenum">
              <a:rPr lang="en-US" altLang="zh-TW" smtClean="0"/>
              <a:pPr>
                <a:defRPr/>
              </a:pPr>
              <a:t>‹#›</a:t>
            </a:fld>
            <a:endParaRPr lang="en-US" altLang="zh-TW" dirty="0"/>
          </a:p>
        </p:txBody>
      </p:sp>
    </p:spTree>
    <p:extLst>
      <p:ext uri="{BB962C8B-B14F-4D97-AF65-F5344CB8AC3E}">
        <p14:creationId xmlns:p14="http://schemas.microsoft.com/office/powerpoint/2010/main" val="349276777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1942415" y="6135809"/>
            <a:ext cx="5716488" cy="365125"/>
          </a:xfrm>
          <a:prstGeom prst="rect">
            <a:avLst/>
          </a:prstGeom>
        </p:spPr>
        <p:txBody>
          <a:bodyPr/>
          <a:lstStyle/>
          <a:p>
            <a:pPr>
              <a:defRPr/>
            </a:pPr>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95D927B3-C7F7-436C-81B8-22767F4AC886}" type="slidenum">
              <a:rPr lang="en-US" altLang="zh-TW" smtClean="0"/>
              <a:pPr>
                <a:defRPr/>
              </a:pPr>
              <a:t>‹#›</a:t>
            </a:fld>
            <a:endParaRPr lang="en-US" altLang="zh-TW" dirty="0"/>
          </a:p>
        </p:txBody>
      </p:sp>
    </p:spTree>
    <p:extLst>
      <p:ext uri="{BB962C8B-B14F-4D97-AF65-F5344CB8AC3E}">
        <p14:creationId xmlns:p14="http://schemas.microsoft.com/office/powerpoint/2010/main" val="28454885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138621" y="510010"/>
            <a:ext cx="6589200" cy="804545"/>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4D9FFFB4-400D-1240-AB24-6F86C96D4DFB}" type="datetimeFigureOut">
              <a:rPr lang="en-US" dirty="0"/>
              <a:t>10-Apr-20</a:t>
            </a:fld>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a:defRPr/>
            </a:pPr>
            <a:r>
              <a:rPr lang="en-US" altLang="zh-TW" smtClean="0"/>
              <a:t>1A-</a:t>
            </a:r>
            <a:fld id="{3717DDF7-0656-4DAB-B7F7-5925390E3F8A}" type="slidenum">
              <a:rPr lang="en-US" altLang="zh-TW" smtClean="0"/>
              <a:pPr>
                <a:defRPr/>
              </a:pPr>
              <a:t>‹#›</a:t>
            </a:fld>
            <a:endParaRPr lang="en-US" altLang="zh-TW"/>
          </a:p>
        </p:txBody>
      </p:sp>
      <p:pic>
        <p:nvPicPr>
          <p:cNvPr id="7" name="Picture 6"/>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734573" y="173813"/>
            <a:ext cx="1219200" cy="1227939"/>
          </a:xfrm>
          <a:prstGeom prst="rect">
            <a:avLst/>
          </a:prstGeom>
        </p:spPr>
      </p:pic>
    </p:spTree>
    <p:extLst>
      <p:ext uri="{BB962C8B-B14F-4D97-AF65-F5344CB8AC3E}">
        <p14:creationId xmlns:p14="http://schemas.microsoft.com/office/powerpoint/2010/main" val="97572604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path" presetSubtype="0" repeatCount="indefinite" accel="50000" decel="50000" fill="hold" nodeType="withEffect">
                                  <p:stCondLst>
                                    <p:cond delay="2500"/>
                                  </p:stCondLst>
                                  <p:childTnLst>
                                    <p:animMotion origin="layout" path="M -1.11022E-16 -4.81481E-6 C 0.00104 0.03403 0.01094 0.06505 0.02795 0.08496 C 0.02795 0.08612 0.05503 0.11297 0.05503 0.11204 C 0.06997 0.12709 0.07899 0.14792 0.07899 0.16991 C 0.07899 0.21389 0.04392 0.24908 -1.11022E-16 0.25 C -0.04392 0.24908 -0.07899 0.21389 -0.07899 0.16991 C -0.07899 0.14792 -0.06997 0.12709 -0.05503 0.11204 C -0.05503 0.11297 -0.02795 0.08612 -0.02795 0.08496 C -0.01094 0.06505 -0.00104 0.03403 -1.11022E-16 -4.81481E-6 Z " pathEditMode="relative" rAng="0" ptsTypes="AAAAAAAAA">
                                      <p:cBhvr>
                                        <p:cTn id="6" dur="2000" fill="hold"/>
                                        <p:tgtEl>
                                          <p:spTgt spid="7"/>
                                        </p:tgtEl>
                                        <p:attrNameLst>
                                          <p:attrName>ppt_x</p:attrName>
                                          <p:attrName>ppt_y</p:attrName>
                                        </p:attrNameLst>
                                      </p:cBhvr>
                                      <p:rCtr x="0" y="12500"/>
                                    </p:animMotion>
                                  </p:childTnLst>
                                </p:cTn>
                              </p:par>
                            </p:childTnLst>
                          </p:cTn>
                        </p:par>
                      </p:childTnLst>
                    </p:cTn>
                  </p:par>
                  <p:par>
                    <p:cTn id="7" fill="hold">
                      <p:stCondLst>
                        <p:cond delay="indefinite"/>
                      </p:stCondLst>
                      <p:childTnLst>
                        <p:par>
                          <p:cTn id="8" fill="hold">
                            <p:stCondLst>
                              <p:cond delay="0"/>
                            </p:stCondLst>
                            <p:childTnLst>
                              <p:par>
                                <p:cTn id="9" presetID="1" presetClass="emph" presetSubtype="2" repeatCount="indefinite" fill="hold" nodeType="clickEffect">
                                  <p:stCondLst>
                                    <p:cond delay="1000"/>
                                  </p:stCondLst>
                                  <p:endCondLst>
                                    <p:cond evt="onNext" delay="0">
                                      <p:tgtEl>
                                        <p:sldTgt/>
                                      </p:tgtEl>
                                    </p:cond>
                                  </p:endCondLst>
                                  <p:childTnLst>
                                    <p:animClr clrSpc="rgb" dir="cw">
                                      <p:cBhvr>
                                        <p:cTn id="10" dur="2000" fill="hold"/>
                                        <p:tgtEl>
                                          <p:spTgt spid="2"/>
                                        </p:tgtEl>
                                        <p:attrNameLst>
                                          <p:attrName>fillcolor</p:attrName>
                                        </p:attrNameLst>
                                      </p:cBhvr>
                                      <p:to>
                                        <a:schemeClr val="accent2"/>
                                      </p:to>
                                    </p:animClr>
                                    <p:set>
                                      <p:cBhvr>
                                        <p:cTn id="11" dur="2000" fill="hold"/>
                                        <p:tgtEl>
                                          <p:spTgt spid="2"/>
                                        </p:tgtEl>
                                        <p:attrNameLst>
                                          <p:attrName>fill.type</p:attrName>
                                        </p:attrNameLst>
                                      </p:cBhvr>
                                      <p:to>
                                        <p:strVal val="solid"/>
                                      </p:to>
                                    </p:set>
                                    <p:set>
                                      <p:cBhvr>
                                        <p:cTn id="12" dur="2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l" defTabSz="457200" rtl="0" eaLnBrk="1" latinLnBrk="0" hangingPunct="1">
        <a:spcBef>
          <a:spcPct val="0"/>
        </a:spcBef>
        <a:buNone/>
        <a:defRPr sz="3400" b="1"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00200"/>
            <a:ext cx="7315200" cy="3733800"/>
          </a:xfrm>
        </p:spPr>
        <p:txBody>
          <a:bodyPr/>
          <a:lstStyle/>
          <a:p>
            <a:pPr algn="ctr"/>
            <a:r>
              <a:rPr lang="en-US" sz="6000" b="1" dirty="0" smtClean="0"/>
              <a:t>Type</a:t>
            </a:r>
            <a:br>
              <a:rPr lang="en-US" sz="6000" b="1" dirty="0" smtClean="0"/>
            </a:br>
            <a:r>
              <a:rPr lang="en-US" sz="4000" b="1" dirty="0" smtClean="0"/>
              <a:t>of</a:t>
            </a:r>
            <a:r>
              <a:rPr lang="en-US" sz="6000" b="1" dirty="0" smtClean="0"/>
              <a:t/>
            </a:r>
            <a:br>
              <a:rPr lang="en-US" sz="6000" b="1" dirty="0" smtClean="0"/>
            </a:br>
            <a:r>
              <a:rPr lang="en-US" sz="6000" b="1" dirty="0" smtClean="0"/>
              <a:t>Computer</a:t>
            </a:r>
            <a:endParaRPr lang="en-US" sz="6000" b="1" dirty="0"/>
          </a:p>
        </p:txBody>
      </p:sp>
      <p:sp>
        <p:nvSpPr>
          <p:cNvPr id="4" name="Slide Number Placeholder 3"/>
          <p:cNvSpPr>
            <a:spLocks noGrp="1"/>
          </p:cNvSpPr>
          <p:nvPr>
            <p:ph type="sldNum" sz="quarter" idx="12"/>
          </p:nvPr>
        </p:nvSpPr>
        <p:spPr/>
        <p:txBody>
          <a:bodyPr/>
          <a:lstStyle/>
          <a:p>
            <a:pPr>
              <a:defRPr/>
            </a:pPr>
            <a:fld id="{782E5CB2-9C56-4C4E-9F8A-031E63E2A4DA}" type="slidenum">
              <a:rPr lang="en-US" altLang="zh-TW" smtClean="0"/>
              <a:pPr>
                <a:defRPr/>
              </a:pPr>
              <a:t>1</a:t>
            </a:fld>
            <a:endParaRPr lang="en-US" altLang="zh-TW" dirty="0"/>
          </a:p>
        </p:txBody>
      </p:sp>
    </p:spTree>
    <p:extLst>
      <p:ext uri="{BB962C8B-B14F-4D97-AF65-F5344CB8AC3E}">
        <p14:creationId xmlns:p14="http://schemas.microsoft.com/office/powerpoint/2010/main" val="256300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repeatCount="indefinite" fill="hold" grpId="0" nodeType="clickEffect">
                                  <p:stCondLst>
                                    <p:cond delay="1000"/>
                                  </p:stCondLst>
                                  <p:endCondLst>
                                    <p:cond evt="onNext" delay="0">
                                      <p:tgtEl>
                                        <p:sldTgt/>
                                      </p:tgtEl>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altLang="zh-TW" dirty="0" smtClean="0">
                <a:ea typeface="新細明體" pitchFamily="18" charset="-120"/>
              </a:rPr>
              <a:t>Tablet Computers</a:t>
            </a:r>
          </a:p>
        </p:txBody>
      </p:sp>
      <p:sp>
        <p:nvSpPr>
          <p:cNvPr id="20484" name="Rectangle 3"/>
          <p:cNvSpPr>
            <a:spLocks noGrp="1" noChangeArrowheads="1"/>
          </p:cNvSpPr>
          <p:nvPr>
            <p:ph type="body" sz="half" idx="1"/>
          </p:nvPr>
        </p:nvSpPr>
        <p:spPr>
          <a:xfrm>
            <a:off x="303835" y="764894"/>
            <a:ext cx="8610600" cy="5410200"/>
          </a:xfrm>
        </p:spPr>
        <p:txBody>
          <a:bodyPr/>
          <a:lstStyle/>
          <a:p>
            <a:pPr lvl="1" eaLnBrk="1" hangingPunct="1"/>
            <a:endParaRPr lang="en-US" altLang="zh-TW" sz="2400" dirty="0" smtClean="0">
              <a:ea typeface="新細明體" pitchFamily="18" charset="-120"/>
            </a:endParaRPr>
          </a:p>
          <a:p>
            <a:pPr lvl="1" eaLnBrk="1" hangingPunct="1"/>
            <a:r>
              <a:rPr lang="en-US" altLang="zh-TW" sz="2400" dirty="0" smtClean="0">
                <a:ea typeface="新細明體" pitchFamily="18" charset="-120"/>
              </a:rPr>
              <a:t>1</a:t>
            </a:r>
            <a:r>
              <a:rPr lang="en-US" altLang="zh-TW" sz="2400" baseline="30000" dirty="0" smtClean="0">
                <a:ea typeface="新細明體" pitchFamily="18" charset="-120"/>
              </a:rPr>
              <a:t>st</a:t>
            </a:r>
            <a:r>
              <a:rPr lang="en-US" altLang="zh-TW" sz="2400" dirty="0" smtClean="0">
                <a:ea typeface="新細明體" pitchFamily="18" charset="-120"/>
              </a:rPr>
              <a:t> tablet was introduce in 1987 by Cambridge Research </a:t>
            </a:r>
            <a:endParaRPr lang="en-US" altLang="zh-TW" sz="2400" dirty="0">
              <a:ea typeface="新細明體" pitchFamily="18" charset="-120"/>
            </a:endParaRPr>
          </a:p>
          <a:p>
            <a:pPr lvl="1" eaLnBrk="1" hangingPunct="1"/>
            <a:r>
              <a:rPr lang="en-US" altLang="zh-TW" sz="2400" dirty="0" smtClean="0">
                <a:ea typeface="新細明體" pitchFamily="18" charset="-120"/>
              </a:rPr>
              <a:t>Newest development in portable computers</a:t>
            </a:r>
          </a:p>
          <a:p>
            <a:pPr lvl="1" eaLnBrk="1" hangingPunct="1"/>
            <a:r>
              <a:rPr lang="en-US" altLang="zh-TW" sz="2400" dirty="0" smtClean="0">
                <a:solidFill>
                  <a:srgbClr val="FF0000"/>
                </a:solidFill>
                <a:ea typeface="新細明體" pitchFamily="18" charset="-120"/>
              </a:rPr>
              <a:t>Input</a:t>
            </a:r>
            <a:r>
              <a:rPr lang="en-US" altLang="zh-TW" sz="2400" dirty="0" smtClean="0">
                <a:ea typeface="新細明體" pitchFamily="18" charset="-120"/>
              </a:rPr>
              <a:t> is through a stylus or</a:t>
            </a:r>
            <a:r>
              <a:rPr lang="en-US" altLang="zh-TW" sz="2400" dirty="0" smtClean="0">
                <a:solidFill>
                  <a:srgbClr val="FF0000"/>
                </a:solidFill>
                <a:ea typeface="新細明體" pitchFamily="18" charset="-120"/>
              </a:rPr>
              <a:t> digital pen</a:t>
            </a:r>
          </a:p>
          <a:p>
            <a:pPr lvl="1" eaLnBrk="1" hangingPunct="1"/>
            <a:r>
              <a:rPr lang="en-US" altLang="zh-TW" sz="2400" dirty="0" smtClean="0">
                <a:ea typeface="新細明體" pitchFamily="18" charset="-120"/>
              </a:rPr>
              <a:t>Run specialized versions of office products</a:t>
            </a:r>
          </a:p>
          <a:p>
            <a:pPr lvl="1" eaLnBrk="1" hangingPunct="1"/>
            <a:r>
              <a:rPr lang="en-US" altLang="zh-TW" sz="2400" dirty="0" smtClean="0">
                <a:ea typeface="新細明體" pitchFamily="18" charset="-120"/>
              </a:rPr>
              <a:t>Some models have a fold-out keyboard</a:t>
            </a:r>
          </a:p>
          <a:p>
            <a:pPr lvl="1" eaLnBrk="1" hangingPunct="1"/>
            <a:r>
              <a:rPr lang="en-US" altLang="zh-TW" sz="2400" dirty="0" smtClean="0">
                <a:ea typeface="新細明體" pitchFamily="18" charset="-120"/>
              </a:rPr>
              <a:t>Some models can be connected to a keyboard and a full-size monitor</a:t>
            </a:r>
          </a:p>
        </p:txBody>
      </p:sp>
      <p:sp>
        <p:nvSpPr>
          <p:cNvPr id="20482" name="Slide Number Placeholder 4"/>
          <p:cNvSpPr>
            <a:spLocks noGrp="1"/>
          </p:cNvSpPr>
          <p:nvPr>
            <p:ph type="sldNum" sz="quarter" idx="10"/>
          </p:nvPr>
        </p:nvSpPr>
        <p:spPr>
          <a:xfrm>
            <a:off x="6934200" y="6172200"/>
            <a:ext cx="609600" cy="457200"/>
          </a:xfrm>
          <a:noFill/>
        </p:spPr>
        <p:txBody>
          <a:bodyPr/>
          <a:lstStyle/>
          <a:p>
            <a:fld id="{5978175A-0533-47AC-9F47-EA0D8C30F234}" type="slidenum">
              <a:rPr lang="en-US" altLang="zh-TW" smtClean="0">
                <a:latin typeface="Arial" pitchFamily="34" charset="0"/>
              </a:rPr>
              <a:pPr/>
              <a:t>10</a:t>
            </a:fld>
            <a:endParaRPr lang="en-US" altLang="zh-TW" dirty="0" smtClean="0">
              <a:latin typeface="Arial" pitchFamily="34" charset="0"/>
            </a:endParaRPr>
          </a:p>
        </p:txBody>
      </p:sp>
      <p:pic>
        <p:nvPicPr>
          <p:cNvPr id="20485" name="Picture 4"/>
          <p:cNvPicPr>
            <a:picLocks noChangeAspect="1" noChangeArrowheads="1"/>
          </p:cNvPicPr>
          <p:nvPr/>
        </p:nvPicPr>
        <p:blipFill>
          <a:blip r:embed="rId3" cstate="print"/>
          <a:srcRect/>
          <a:stretch>
            <a:fillRect/>
          </a:stretch>
        </p:blipFill>
        <p:spPr bwMode="auto">
          <a:xfrm>
            <a:off x="5400569" y="4572001"/>
            <a:ext cx="3488788"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5"/>
          <p:cNvSpPr>
            <a:spLocks noGrp="1" noChangeArrowheads="1"/>
          </p:cNvSpPr>
          <p:nvPr>
            <p:ph type="title"/>
          </p:nvPr>
        </p:nvSpPr>
        <p:spPr>
          <a:xfrm>
            <a:off x="1524000" y="319310"/>
            <a:ext cx="6589199" cy="1280890"/>
          </a:xfrm>
        </p:spPr>
        <p:txBody>
          <a:bodyPr/>
          <a:lstStyle/>
          <a:p>
            <a:pPr eaLnBrk="1" hangingPunct="1"/>
            <a:r>
              <a:rPr lang="en-US" altLang="zh-TW" dirty="0" smtClean="0">
                <a:ea typeface="新細明體" pitchFamily="18" charset="-120"/>
              </a:rPr>
              <a:t>Handheld PCs</a:t>
            </a:r>
          </a:p>
        </p:txBody>
      </p:sp>
      <p:sp>
        <p:nvSpPr>
          <p:cNvPr id="21507" name="Rectangle 3"/>
          <p:cNvSpPr>
            <a:spLocks noGrp="1" noChangeArrowheads="1"/>
          </p:cNvSpPr>
          <p:nvPr>
            <p:ph idx="1"/>
          </p:nvPr>
        </p:nvSpPr>
        <p:spPr>
          <a:xfrm>
            <a:off x="1088711" y="1600200"/>
            <a:ext cx="6591985" cy="3777622"/>
          </a:xfrm>
        </p:spPr>
        <p:txBody>
          <a:bodyPr>
            <a:normAutofit/>
          </a:bodyPr>
          <a:lstStyle/>
          <a:p>
            <a:pPr eaLnBrk="1" hangingPunct="1"/>
            <a:r>
              <a:rPr lang="en-US" altLang="zh-TW" sz="2400" dirty="0" smtClean="0">
                <a:ea typeface="新細明體" pitchFamily="18" charset="-120"/>
              </a:rPr>
              <a:t>Palm computer</a:t>
            </a:r>
          </a:p>
          <a:p>
            <a:pPr lvl="1" eaLnBrk="1" hangingPunct="1"/>
            <a:endParaRPr lang="en-US" altLang="zh-TW" sz="2000" dirty="0" smtClean="0">
              <a:ea typeface="新細明體" pitchFamily="18" charset="-120"/>
            </a:endParaRPr>
          </a:p>
          <a:p>
            <a:pPr lvl="1" eaLnBrk="1" hangingPunct="1"/>
            <a:r>
              <a:rPr lang="en-US" altLang="zh-TW" sz="2000" dirty="0" smtClean="0">
                <a:ea typeface="新細明體" pitchFamily="18" charset="-120"/>
              </a:rPr>
              <a:t>1990, Very small computers</a:t>
            </a:r>
          </a:p>
          <a:p>
            <a:pPr lvl="1" eaLnBrk="1" hangingPunct="1"/>
            <a:r>
              <a:rPr lang="en-US" altLang="zh-TW" sz="2000" dirty="0" smtClean="0">
                <a:ea typeface="新細明體" pitchFamily="18" charset="-120"/>
              </a:rPr>
              <a:t>Personal Digital Assistants (PDA)</a:t>
            </a:r>
          </a:p>
          <a:p>
            <a:pPr lvl="1" eaLnBrk="1" hangingPunct="1"/>
            <a:r>
              <a:rPr lang="en-US" altLang="zh-TW" sz="2000" dirty="0" smtClean="0">
                <a:ea typeface="新細明體" pitchFamily="18" charset="-120"/>
              </a:rPr>
              <a:t>Note taking or contact management</a:t>
            </a:r>
          </a:p>
          <a:p>
            <a:pPr lvl="1" eaLnBrk="1" hangingPunct="1"/>
            <a:r>
              <a:rPr lang="en-US" altLang="zh-TW" sz="2000" dirty="0" smtClean="0">
                <a:ea typeface="新細明體" pitchFamily="18" charset="-120"/>
              </a:rPr>
              <a:t>Data can synchronize with a desktop</a:t>
            </a:r>
          </a:p>
          <a:p>
            <a:pPr eaLnBrk="1" hangingPunct="1"/>
            <a:endParaRPr lang="en-US" altLang="zh-TW" sz="2400" dirty="0" smtClean="0">
              <a:ea typeface="新細明體" pitchFamily="18" charset="-120"/>
            </a:endParaRPr>
          </a:p>
        </p:txBody>
      </p:sp>
      <p:sp>
        <p:nvSpPr>
          <p:cNvPr id="21506" name="Slide Number Placeholder 3"/>
          <p:cNvSpPr>
            <a:spLocks noGrp="1"/>
          </p:cNvSpPr>
          <p:nvPr>
            <p:ph type="sldNum" sz="quarter" idx="12"/>
          </p:nvPr>
        </p:nvSpPr>
        <p:spPr>
          <a:noFill/>
        </p:spPr>
        <p:txBody>
          <a:bodyPr/>
          <a:lstStyle/>
          <a:p>
            <a:fld id="{26EC43E7-87E5-4FD0-9B4B-BB85563726F5}" type="slidenum">
              <a:rPr lang="en-US" altLang="zh-TW" smtClean="0">
                <a:latin typeface="Arial" pitchFamily="34" charset="0"/>
              </a:rPr>
              <a:pPr/>
              <a:t>11</a:t>
            </a:fld>
            <a:endParaRPr lang="en-US" altLang="zh-TW" dirty="0" smtClean="0">
              <a:latin typeface="Arial" pitchFamily="34" charset="0"/>
            </a:endParaRPr>
          </a:p>
        </p:txBody>
      </p:sp>
      <p:pic>
        <p:nvPicPr>
          <p:cNvPr id="21509" name="Picture 6" descr="13"/>
          <p:cNvPicPr>
            <a:picLocks noChangeAspect="1" noChangeArrowheads="1"/>
          </p:cNvPicPr>
          <p:nvPr/>
        </p:nvPicPr>
        <p:blipFill rotWithShape="1">
          <a:blip r:embed="rId3" cstate="print"/>
          <a:srcRect l="44944" b="15992"/>
          <a:stretch/>
        </p:blipFill>
        <p:spPr bwMode="auto">
          <a:xfrm>
            <a:off x="3657600" y="3810000"/>
            <a:ext cx="2684999"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n-US" altLang="zh-TW" dirty="0" smtClean="0">
                <a:ea typeface="新細明體" pitchFamily="18" charset="-120"/>
              </a:rPr>
              <a:t>Smart Phones</a:t>
            </a:r>
            <a:endParaRPr lang="zh-TW" altLang="en-US" dirty="0" smtClean="0">
              <a:ea typeface="新細明體" pitchFamily="18" charset="-120"/>
            </a:endParaRPr>
          </a:p>
        </p:txBody>
      </p:sp>
      <p:sp>
        <p:nvSpPr>
          <p:cNvPr id="22532" name="Rectangle 3"/>
          <p:cNvSpPr>
            <a:spLocks noGrp="1" noChangeArrowheads="1"/>
          </p:cNvSpPr>
          <p:nvPr>
            <p:ph idx="1"/>
          </p:nvPr>
        </p:nvSpPr>
        <p:spPr>
          <a:xfrm>
            <a:off x="402236" y="1371600"/>
            <a:ext cx="8153400" cy="3352800"/>
          </a:xfrm>
        </p:spPr>
        <p:txBody>
          <a:bodyPr>
            <a:normAutofit/>
          </a:bodyPr>
          <a:lstStyle/>
          <a:p>
            <a:pPr eaLnBrk="1" hangingPunct="1"/>
            <a:r>
              <a:rPr lang="en-US" altLang="zh-TW" sz="2400" dirty="0" smtClean="0">
                <a:ea typeface="新細明體" pitchFamily="18" charset="-120"/>
              </a:rPr>
              <a:t>Smart phones introduces in </a:t>
            </a:r>
            <a:r>
              <a:rPr lang="en-US" altLang="zh-TW" sz="2400" dirty="0" smtClean="0">
                <a:solidFill>
                  <a:srgbClr val="FF0000"/>
                </a:solidFill>
                <a:ea typeface="新細明體" pitchFamily="18" charset="-120"/>
              </a:rPr>
              <a:t>1992</a:t>
            </a:r>
            <a:r>
              <a:rPr lang="en-US" altLang="zh-TW" sz="2400" dirty="0" smtClean="0">
                <a:ea typeface="新細明體" pitchFamily="18" charset="-120"/>
              </a:rPr>
              <a:t> and was known as </a:t>
            </a:r>
            <a:r>
              <a:rPr lang="en-US" altLang="zh-TW" sz="2400" dirty="0" smtClean="0">
                <a:solidFill>
                  <a:srgbClr val="FF0000"/>
                </a:solidFill>
                <a:ea typeface="新細明體" pitchFamily="18" charset="-120"/>
              </a:rPr>
              <a:t>Simon Personal computer</a:t>
            </a:r>
          </a:p>
          <a:p>
            <a:pPr lvl="1" eaLnBrk="1" hangingPunct="1"/>
            <a:r>
              <a:rPr lang="en-US" altLang="zh-TW" sz="2000" dirty="0" smtClean="0">
                <a:ea typeface="新細明體" pitchFamily="18" charset="-120"/>
              </a:rPr>
              <a:t>In 1995,  using the term Smart Phone</a:t>
            </a:r>
          </a:p>
          <a:p>
            <a:pPr lvl="1" eaLnBrk="1" hangingPunct="1"/>
            <a:r>
              <a:rPr lang="en-US" altLang="zh-TW" sz="2000" dirty="0" smtClean="0">
                <a:ea typeface="新細明體" pitchFamily="18" charset="-120"/>
              </a:rPr>
              <a:t>Hybrid of cell phone and PDA</a:t>
            </a:r>
          </a:p>
          <a:p>
            <a:pPr lvl="1" eaLnBrk="1" hangingPunct="1"/>
            <a:r>
              <a:rPr lang="en-US" altLang="zh-TW" sz="2000" dirty="0" smtClean="0">
                <a:ea typeface="新細明體" pitchFamily="18" charset="-120"/>
              </a:rPr>
              <a:t>Web surfing, e-mail access</a:t>
            </a:r>
            <a:endParaRPr lang="zh-TW" altLang="en-US" sz="2000" dirty="0" smtClean="0">
              <a:ea typeface="新細明體" pitchFamily="18" charset="-120"/>
            </a:endParaRPr>
          </a:p>
        </p:txBody>
      </p:sp>
      <p:sp>
        <p:nvSpPr>
          <p:cNvPr id="22530" name="Slide Number Placeholder 3"/>
          <p:cNvSpPr>
            <a:spLocks noGrp="1"/>
          </p:cNvSpPr>
          <p:nvPr>
            <p:ph type="sldNum" sz="quarter" idx="12"/>
          </p:nvPr>
        </p:nvSpPr>
        <p:spPr>
          <a:noFill/>
        </p:spPr>
        <p:txBody>
          <a:bodyPr/>
          <a:lstStyle/>
          <a:p>
            <a:fld id="{6F0709BD-723E-48B9-8B8F-4274022C2FAA}" type="slidenum">
              <a:rPr lang="en-US" altLang="zh-TW" smtClean="0">
                <a:latin typeface="Arial" pitchFamily="34" charset="0"/>
              </a:rPr>
              <a:pPr/>
              <a:t>12</a:t>
            </a:fld>
            <a:endParaRPr lang="en-US" altLang="zh-TW" dirty="0" smtClean="0">
              <a:latin typeface="Arial" pitchFamily="34" charset="0"/>
            </a:endParaRPr>
          </a:p>
        </p:txBody>
      </p:sp>
      <p:pic>
        <p:nvPicPr>
          <p:cNvPr id="22533" name="Picture 4" descr="14"/>
          <p:cNvPicPr>
            <a:picLocks noChangeAspect="1" noChangeArrowheads="1"/>
          </p:cNvPicPr>
          <p:nvPr/>
        </p:nvPicPr>
        <p:blipFill rotWithShape="1">
          <a:blip r:embed="rId3" cstate="print"/>
          <a:srcRect b="28304"/>
          <a:stretch/>
        </p:blipFill>
        <p:spPr bwMode="auto">
          <a:xfrm>
            <a:off x="5486400" y="3725878"/>
            <a:ext cx="3078882" cy="25227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767491" y="166910"/>
            <a:ext cx="6589199" cy="620873"/>
          </a:xfrm>
        </p:spPr>
        <p:txBody>
          <a:bodyPr>
            <a:normAutofit/>
          </a:bodyPr>
          <a:lstStyle/>
          <a:p>
            <a:pPr algn="ctr" eaLnBrk="1" hangingPunct="1"/>
            <a:r>
              <a:rPr lang="en-US" altLang="zh-TW" dirty="0" smtClean="0">
                <a:ea typeface="新細明體" pitchFamily="18" charset="-120"/>
              </a:rPr>
              <a:t>Computers for Organizations</a:t>
            </a:r>
          </a:p>
        </p:txBody>
      </p:sp>
      <p:sp>
        <p:nvSpPr>
          <p:cNvPr id="23556" name="Rectangle 3"/>
          <p:cNvSpPr>
            <a:spLocks noGrp="1" noChangeArrowheads="1"/>
          </p:cNvSpPr>
          <p:nvPr>
            <p:ph idx="1"/>
          </p:nvPr>
        </p:nvSpPr>
        <p:spPr>
          <a:xfrm>
            <a:off x="304800" y="1676400"/>
            <a:ext cx="8382000" cy="5334000"/>
          </a:xfrm>
        </p:spPr>
        <p:txBody>
          <a:bodyPr/>
          <a:lstStyle/>
          <a:p>
            <a:pPr eaLnBrk="1" hangingPunct="1"/>
            <a:r>
              <a:rPr lang="en-US" altLang="zh-TW" dirty="0" smtClean="0">
                <a:ea typeface="新細明體" pitchFamily="18" charset="-120"/>
              </a:rPr>
              <a:t>Some computers handle needs of many users at the same time.</a:t>
            </a:r>
          </a:p>
          <a:p>
            <a:pPr eaLnBrk="1" hangingPunct="1"/>
            <a:r>
              <a:rPr lang="en-US" altLang="zh-TW" dirty="0" smtClean="0">
                <a:ea typeface="新細明體" pitchFamily="18" charset="-120"/>
              </a:rPr>
              <a:t>These powerful systems are used by organizations such as businesses or schools</a:t>
            </a:r>
          </a:p>
          <a:p>
            <a:pPr eaLnBrk="1" hangingPunct="1"/>
            <a:r>
              <a:rPr lang="en-US" altLang="zh-TW" dirty="0" smtClean="0">
                <a:ea typeface="新細明體" pitchFamily="18" charset="-120"/>
              </a:rPr>
              <a:t>Commonly found at the heart of the organization network</a:t>
            </a:r>
          </a:p>
          <a:p>
            <a:pPr marL="0" indent="0" eaLnBrk="1" hangingPunct="1">
              <a:buNone/>
            </a:pPr>
            <a:endParaRPr lang="en-US" altLang="zh-TW" sz="1400" dirty="0" smtClean="0">
              <a:ea typeface="新細明體" pitchFamily="18" charset="-120"/>
            </a:endParaRPr>
          </a:p>
          <a:p>
            <a:pPr lvl="1"/>
            <a:r>
              <a:rPr lang="en-US" altLang="zh-TW" dirty="0" smtClean="0">
                <a:ea typeface="新細明體" pitchFamily="18" charset="-120"/>
              </a:rPr>
              <a:t>Network servers</a:t>
            </a:r>
          </a:p>
          <a:p>
            <a:pPr lvl="1"/>
            <a:r>
              <a:rPr lang="en-US" altLang="zh-TW" dirty="0" smtClean="0">
                <a:ea typeface="新細明體" pitchFamily="18" charset="-120"/>
              </a:rPr>
              <a:t>Mainframe computers</a:t>
            </a:r>
          </a:p>
          <a:p>
            <a:pPr lvl="1"/>
            <a:r>
              <a:rPr lang="en-US" altLang="zh-TW" dirty="0" smtClean="0">
                <a:ea typeface="新細明體" pitchFamily="18" charset="-120"/>
              </a:rPr>
              <a:t>Minicomputers</a:t>
            </a:r>
          </a:p>
          <a:p>
            <a:pPr lvl="1"/>
            <a:r>
              <a:rPr lang="en-US" altLang="zh-TW" dirty="0" smtClean="0">
                <a:ea typeface="新細明體" pitchFamily="18" charset="-120"/>
              </a:rPr>
              <a:t>Supercomputers</a:t>
            </a:r>
          </a:p>
        </p:txBody>
      </p:sp>
      <p:sp>
        <p:nvSpPr>
          <p:cNvPr id="23554" name="Slide Number Placeholder 3"/>
          <p:cNvSpPr>
            <a:spLocks noGrp="1"/>
          </p:cNvSpPr>
          <p:nvPr>
            <p:ph type="sldNum" sz="quarter" idx="12"/>
          </p:nvPr>
        </p:nvSpPr>
        <p:spPr>
          <a:noFill/>
        </p:spPr>
        <p:txBody>
          <a:bodyPr/>
          <a:lstStyle/>
          <a:p>
            <a:fld id="{E0D99946-CD35-494F-AA54-C101128429D6}" type="slidenum">
              <a:rPr lang="en-US" altLang="zh-TW" smtClean="0">
                <a:latin typeface="Arial" pitchFamily="34" charset="0"/>
              </a:rPr>
              <a:pPr/>
              <a:t>13</a:t>
            </a:fld>
            <a:endParaRPr lang="en-US" altLang="zh-TW" dirty="0" smtClean="0">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altLang="zh-TW" dirty="0" smtClean="0">
                <a:ea typeface="新細明體" pitchFamily="18" charset="-120"/>
              </a:rPr>
              <a:t>Network Servers</a:t>
            </a:r>
          </a:p>
        </p:txBody>
      </p:sp>
      <p:sp>
        <p:nvSpPr>
          <p:cNvPr id="23556" name="Rectangle 3"/>
          <p:cNvSpPr>
            <a:spLocks noGrp="1" noChangeArrowheads="1"/>
          </p:cNvSpPr>
          <p:nvPr>
            <p:ph idx="1"/>
          </p:nvPr>
        </p:nvSpPr>
        <p:spPr>
          <a:xfrm>
            <a:off x="492490" y="1264555"/>
            <a:ext cx="8305800" cy="4835525"/>
          </a:xfrm>
        </p:spPr>
        <p:txBody>
          <a:bodyPr/>
          <a:lstStyle/>
          <a:p>
            <a:pPr eaLnBrk="1" hangingPunct="1"/>
            <a:r>
              <a:rPr lang="en-US" altLang="zh-TW" dirty="0" smtClean="0">
                <a:ea typeface="新細明體" pitchFamily="18" charset="-120"/>
              </a:rPr>
              <a:t>Network servers</a:t>
            </a:r>
          </a:p>
          <a:p>
            <a:pPr lvl="1"/>
            <a:r>
              <a:rPr lang="en-US" dirty="0"/>
              <a:t>Individual users have their own desktop computers, which are connected to one or more centralized computers, called </a:t>
            </a:r>
            <a:r>
              <a:rPr lang="en-US" b="1" u="sng" dirty="0"/>
              <a:t>network servers</a:t>
            </a:r>
            <a:endParaRPr lang="en-US" altLang="zh-TW" dirty="0" smtClean="0">
              <a:ea typeface="新細明體" pitchFamily="18" charset="-120"/>
            </a:endParaRPr>
          </a:p>
          <a:p>
            <a:pPr lvl="1" eaLnBrk="1" hangingPunct="1"/>
            <a:r>
              <a:rPr lang="en-US" altLang="zh-TW" dirty="0" smtClean="0">
                <a:ea typeface="新細明體" pitchFamily="18" charset="-120"/>
              </a:rPr>
              <a:t>Centralized computer</a:t>
            </a:r>
          </a:p>
          <a:p>
            <a:pPr lvl="1" eaLnBrk="1" hangingPunct="1"/>
            <a:r>
              <a:rPr lang="en-US" altLang="zh-TW" dirty="0" smtClean="0">
                <a:ea typeface="新細明體" pitchFamily="18" charset="-120"/>
              </a:rPr>
              <a:t>All other computers connect</a:t>
            </a:r>
          </a:p>
        </p:txBody>
      </p:sp>
      <p:sp>
        <p:nvSpPr>
          <p:cNvPr id="23554" name="Slide Number Placeholder 3"/>
          <p:cNvSpPr>
            <a:spLocks noGrp="1"/>
          </p:cNvSpPr>
          <p:nvPr>
            <p:ph type="sldNum" sz="quarter" idx="12"/>
          </p:nvPr>
        </p:nvSpPr>
        <p:spPr>
          <a:noFill/>
        </p:spPr>
        <p:txBody>
          <a:bodyPr/>
          <a:lstStyle/>
          <a:p>
            <a:fld id="{E0D99946-CD35-494F-AA54-C101128429D6}" type="slidenum">
              <a:rPr lang="en-US" altLang="zh-TW" smtClean="0">
                <a:latin typeface="Arial" pitchFamily="34" charset="0"/>
              </a:rPr>
              <a:pPr/>
              <a:t>14</a:t>
            </a:fld>
            <a:endParaRPr lang="en-US" altLang="zh-TW" dirty="0" smtClean="0">
              <a:latin typeface="Arial" pitchFamily="34" charset="0"/>
            </a:endParaRPr>
          </a:p>
        </p:txBody>
      </p:sp>
      <p:pic>
        <p:nvPicPr>
          <p:cNvPr id="23557" name="Picture 5" descr="15"/>
          <p:cNvPicPr>
            <a:picLocks noChangeAspect="1" noChangeArrowheads="1"/>
          </p:cNvPicPr>
          <p:nvPr/>
        </p:nvPicPr>
        <p:blipFill rotWithShape="1">
          <a:blip r:embed="rId3" cstate="print"/>
          <a:srcRect l="49726"/>
          <a:stretch/>
        </p:blipFill>
        <p:spPr bwMode="auto">
          <a:xfrm>
            <a:off x="4800600" y="2667000"/>
            <a:ext cx="4191000" cy="38803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1447800" y="228600"/>
            <a:ext cx="6589199" cy="1280890"/>
          </a:xfrm>
        </p:spPr>
        <p:txBody>
          <a:bodyPr/>
          <a:lstStyle/>
          <a:p>
            <a:pPr eaLnBrk="1" hangingPunct="1"/>
            <a:r>
              <a:rPr lang="en-US" altLang="zh-TW" dirty="0" smtClean="0">
                <a:ea typeface="新細明體" pitchFamily="18" charset="-120"/>
              </a:rPr>
              <a:t>Network Servers</a:t>
            </a:r>
            <a:endParaRPr lang="zh-TW" altLang="en-US" dirty="0" smtClean="0">
              <a:ea typeface="新細明體" pitchFamily="18" charset="-120"/>
            </a:endParaRPr>
          </a:p>
        </p:txBody>
      </p:sp>
      <p:sp>
        <p:nvSpPr>
          <p:cNvPr id="24580" name="Rectangle 3"/>
          <p:cNvSpPr>
            <a:spLocks noGrp="1" noChangeArrowheads="1"/>
          </p:cNvSpPr>
          <p:nvPr>
            <p:ph idx="1"/>
          </p:nvPr>
        </p:nvSpPr>
        <p:spPr>
          <a:xfrm>
            <a:off x="457201" y="1371600"/>
            <a:ext cx="8229600" cy="1295400"/>
          </a:xfrm>
        </p:spPr>
        <p:txBody>
          <a:bodyPr>
            <a:noAutofit/>
          </a:bodyPr>
          <a:lstStyle/>
          <a:p>
            <a:pPr lvl="1" eaLnBrk="1" hangingPunct="1"/>
            <a:r>
              <a:rPr lang="en-US" altLang="zh-TW" sz="2400" dirty="0" smtClean="0">
                <a:ea typeface="新細明體" pitchFamily="18" charset="-120"/>
              </a:rPr>
              <a:t>Provides access to network resources</a:t>
            </a:r>
          </a:p>
          <a:p>
            <a:pPr lvl="1" eaLnBrk="1" hangingPunct="1"/>
            <a:r>
              <a:rPr lang="en-US" altLang="zh-TW" sz="2400" dirty="0" smtClean="0">
                <a:ea typeface="新細明體" pitchFamily="18" charset="-120"/>
              </a:rPr>
              <a:t>Multiple servers are called server farms</a:t>
            </a:r>
          </a:p>
          <a:p>
            <a:pPr lvl="1" eaLnBrk="1" hangingPunct="1"/>
            <a:r>
              <a:rPr lang="en-US" sz="2400" dirty="0" smtClean="0"/>
              <a:t>supporting </a:t>
            </a:r>
            <a:r>
              <a:rPr lang="en-US" sz="2400" dirty="0"/>
              <a:t>a certain set of users, handling printing tasks, enabling </a:t>
            </a:r>
            <a:r>
              <a:rPr lang="en-US" sz="2400" dirty="0" smtClean="0"/>
              <a:t>Internet communications</a:t>
            </a:r>
            <a:r>
              <a:rPr lang="en-US" sz="2400" dirty="0"/>
              <a:t>, and so </a:t>
            </a:r>
            <a:r>
              <a:rPr lang="en-US" sz="2400" dirty="0" smtClean="0"/>
              <a:t>on.</a:t>
            </a:r>
            <a:endParaRPr lang="en-US" sz="2400" dirty="0"/>
          </a:p>
          <a:p>
            <a:pPr eaLnBrk="1" hangingPunct="1"/>
            <a:endParaRPr lang="zh-TW" altLang="en-US" sz="2800" dirty="0" smtClean="0">
              <a:ea typeface="新細明體" pitchFamily="18" charset="-120"/>
            </a:endParaRPr>
          </a:p>
        </p:txBody>
      </p:sp>
      <p:sp>
        <p:nvSpPr>
          <p:cNvPr id="24578" name="Slide Number Placeholder 3"/>
          <p:cNvSpPr>
            <a:spLocks noGrp="1"/>
          </p:cNvSpPr>
          <p:nvPr>
            <p:ph type="sldNum" sz="quarter" idx="12"/>
          </p:nvPr>
        </p:nvSpPr>
        <p:spPr>
          <a:xfrm>
            <a:off x="7010400" y="6324600"/>
            <a:ext cx="609600" cy="457200"/>
          </a:xfrm>
          <a:noFill/>
        </p:spPr>
        <p:txBody>
          <a:bodyPr/>
          <a:lstStyle/>
          <a:p>
            <a:fld id="{46D43217-CAFA-4B72-A256-B800DEE115D1}" type="slidenum">
              <a:rPr lang="en-US" altLang="zh-TW" smtClean="0">
                <a:latin typeface="Arial" pitchFamily="34" charset="0"/>
              </a:rPr>
              <a:pPr/>
              <a:t>15</a:t>
            </a:fld>
            <a:endParaRPr lang="en-US" altLang="zh-TW" dirty="0" smtClean="0">
              <a:latin typeface="Arial" pitchFamily="34" charset="0"/>
            </a:endParaRPr>
          </a:p>
        </p:txBody>
      </p:sp>
      <p:pic>
        <p:nvPicPr>
          <p:cNvPr id="24581" name="Picture 4" descr="16"/>
          <p:cNvPicPr>
            <a:picLocks noChangeAspect="1" noChangeArrowheads="1"/>
          </p:cNvPicPr>
          <p:nvPr/>
        </p:nvPicPr>
        <p:blipFill rotWithShape="1">
          <a:blip r:embed="rId3" cstate="print"/>
          <a:srcRect l="-2410" r="45783"/>
          <a:stretch/>
        </p:blipFill>
        <p:spPr bwMode="auto">
          <a:xfrm>
            <a:off x="5410200" y="3505200"/>
            <a:ext cx="3581400" cy="266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US" altLang="zh-TW" dirty="0" smtClean="0">
                <a:ea typeface="新細明體" pitchFamily="18" charset="-120"/>
              </a:rPr>
              <a:t>Network Servers</a:t>
            </a:r>
            <a:endParaRPr lang="zh-TW" altLang="en-US" dirty="0" smtClean="0">
              <a:ea typeface="新細明體" pitchFamily="18" charset="-120"/>
            </a:endParaRPr>
          </a:p>
        </p:txBody>
      </p:sp>
      <p:sp>
        <p:nvSpPr>
          <p:cNvPr id="26628" name="Rectangle 3"/>
          <p:cNvSpPr>
            <a:spLocks noGrp="1" noChangeArrowheads="1"/>
          </p:cNvSpPr>
          <p:nvPr>
            <p:ph idx="1"/>
          </p:nvPr>
        </p:nvSpPr>
        <p:spPr>
          <a:xfrm>
            <a:off x="0" y="1717675"/>
            <a:ext cx="8458200" cy="4835525"/>
          </a:xfrm>
        </p:spPr>
        <p:txBody>
          <a:bodyPr/>
          <a:lstStyle/>
          <a:p>
            <a:pPr lvl="1" eaLnBrk="1" hangingPunct="1"/>
            <a:r>
              <a:rPr lang="en-US" altLang="zh-TW" dirty="0" smtClean="0">
                <a:ea typeface="新細明體" pitchFamily="18" charset="-120"/>
              </a:rPr>
              <a:t>Users use the Internet as a means of connecting even if away from the offices. </a:t>
            </a:r>
            <a:endParaRPr lang="zh-TW" altLang="en-US" dirty="0" smtClean="0">
              <a:ea typeface="新細明體" pitchFamily="18" charset="-120"/>
            </a:endParaRPr>
          </a:p>
        </p:txBody>
      </p:sp>
      <p:sp>
        <p:nvSpPr>
          <p:cNvPr id="26626" name="Slide Number Placeholder 3"/>
          <p:cNvSpPr>
            <a:spLocks noGrp="1"/>
          </p:cNvSpPr>
          <p:nvPr>
            <p:ph type="sldNum" sz="quarter" idx="12"/>
          </p:nvPr>
        </p:nvSpPr>
        <p:spPr>
          <a:xfrm>
            <a:off x="7010400" y="6324600"/>
            <a:ext cx="609600" cy="457200"/>
          </a:xfrm>
          <a:noFill/>
        </p:spPr>
        <p:txBody>
          <a:bodyPr/>
          <a:lstStyle/>
          <a:p>
            <a:fld id="{C8355F6D-25F8-4A3E-809C-C543E06C4A47}" type="slidenum">
              <a:rPr lang="en-US" altLang="zh-TW" smtClean="0">
                <a:latin typeface="Arial" pitchFamily="34" charset="0"/>
              </a:rPr>
              <a:pPr/>
              <a:t>16</a:t>
            </a:fld>
            <a:endParaRPr lang="en-US" altLang="zh-TW" dirty="0" smtClean="0">
              <a:latin typeface="Arial" pitchFamily="34" charset="0"/>
            </a:endParaRPr>
          </a:p>
        </p:txBody>
      </p:sp>
      <p:pic>
        <p:nvPicPr>
          <p:cNvPr id="26629" name="Picture 4" descr="18"/>
          <p:cNvPicPr>
            <a:picLocks noChangeAspect="1" noChangeArrowheads="1"/>
          </p:cNvPicPr>
          <p:nvPr/>
        </p:nvPicPr>
        <p:blipFill rotWithShape="1">
          <a:blip r:embed="rId3" cstate="print"/>
          <a:srcRect t="5428" r="36487"/>
          <a:stretch/>
        </p:blipFill>
        <p:spPr bwMode="auto">
          <a:xfrm>
            <a:off x="1794916" y="2652712"/>
            <a:ext cx="4476750" cy="3152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en-US" altLang="zh-TW" dirty="0" smtClean="0">
                <a:ea typeface="新細明體" pitchFamily="18" charset="-120"/>
              </a:rPr>
              <a:t>Mainframes</a:t>
            </a:r>
          </a:p>
        </p:txBody>
      </p:sp>
      <p:sp>
        <p:nvSpPr>
          <p:cNvPr id="27652" name="Rectangle 3"/>
          <p:cNvSpPr>
            <a:spLocks noGrp="1" noChangeArrowheads="1"/>
          </p:cNvSpPr>
          <p:nvPr>
            <p:ph type="body" sz="half" idx="1"/>
          </p:nvPr>
        </p:nvSpPr>
        <p:spPr>
          <a:xfrm>
            <a:off x="402220" y="1066800"/>
            <a:ext cx="7674980" cy="2971800"/>
          </a:xfrm>
        </p:spPr>
        <p:txBody>
          <a:bodyPr>
            <a:normAutofit fontScale="70000" lnSpcReduction="20000"/>
          </a:bodyPr>
          <a:lstStyle/>
          <a:p>
            <a:r>
              <a:rPr lang="en-US" sz="3600" dirty="0"/>
              <a:t>Mainframe computers are used in large organizations such as insurance companies and banks, where many people </a:t>
            </a:r>
            <a:r>
              <a:rPr lang="en-US" sz="3600" dirty="0" smtClean="0"/>
              <a:t>frequently need </a:t>
            </a:r>
            <a:r>
              <a:rPr lang="en-US" sz="3600" dirty="0"/>
              <a:t>to use the same </a:t>
            </a:r>
            <a:r>
              <a:rPr lang="en-US" sz="3600" dirty="0" smtClean="0"/>
              <a:t>data.</a:t>
            </a:r>
            <a:endParaRPr lang="en-US" altLang="zh-TW" sz="4400" dirty="0" smtClean="0">
              <a:ea typeface="新細明體" pitchFamily="18" charset="-120"/>
            </a:endParaRPr>
          </a:p>
          <a:p>
            <a:pPr lvl="1" eaLnBrk="1" hangingPunct="1"/>
            <a:r>
              <a:rPr lang="en-US" altLang="zh-TW" sz="3600" dirty="0"/>
              <a:t>Used in large organizations</a:t>
            </a:r>
          </a:p>
          <a:p>
            <a:pPr lvl="1" eaLnBrk="1" hangingPunct="1"/>
            <a:r>
              <a:rPr lang="en-US" altLang="zh-TW" sz="3600" dirty="0"/>
              <a:t>Handle thousands of users</a:t>
            </a:r>
          </a:p>
          <a:p>
            <a:pPr lvl="1" eaLnBrk="1" hangingPunct="1"/>
            <a:r>
              <a:rPr lang="en-US" altLang="zh-TW" sz="3600" dirty="0"/>
              <a:t>Users access through a terminal</a:t>
            </a:r>
          </a:p>
        </p:txBody>
      </p:sp>
      <p:sp>
        <p:nvSpPr>
          <p:cNvPr id="27650" name="Slide Number Placeholder 4"/>
          <p:cNvSpPr>
            <a:spLocks noGrp="1"/>
          </p:cNvSpPr>
          <p:nvPr>
            <p:ph type="sldNum" sz="quarter" idx="10"/>
          </p:nvPr>
        </p:nvSpPr>
        <p:spPr>
          <a:xfrm>
            <a:off x="7086600" y="6324600"/>
            <a:ext cx="609600" cy="457200"/>
          </a:xfrm>
          <a:noFill/>
        </p:spPr>
        <p:txBody>
          <a:bodyPr/>
          <a:lstStyle/>
          <a:p>
            <a:fld id="{391C8241-9DF5-494E-9A9E-8AE0444B53AB}" type="slidenum">
              <a:rPr lang="en-US" altLang="zh-TW" smtClean="0">
                <a:latin typeface="Arial" pitchFamily="34" charset="0"/>
              </a:rPr>
              <a:pPr/>
              <a:t>17</a:t>
            </a:fld>
            <a:endParaRPr lang="en-US" altLang="zh-TW" dirty="0" smtClean="0">
              <a:latin typeface="Arial" pitchFamily="34" charset="0"/>
            </a:endParaRPr>
          </a:p>
        </p:txBody>
      </p:sp>
      <p:pic>
        <p:nvPicPr>
          <p:cNvPr id="27653" name="Picture 7" descr="19"/>
          <p:cNvPicPr>
            <a:picLocks noChangeAspect="1" noChangeArrowheads="1"/>
          </p:cNvPicPr>
          <p:nvPr/>
        </p:nvPicPr>
        <p:blipFill rotWithShape="1">
          <a:blip r:embed="rId3" cstate="print"/>
          <a:srcRect l="29474" t="2500"/>
          <a:stretch/>
        </p:blipFill>
        <p:spPr bwMode="auto">
          <a:xfrm>
            <a:off x="4038600" y="3886200"/>
            <a:ext cx="5105400" cy="24625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en-US" altLang="zh-TW" dirty="0" smtClean="0">
                <a:ea typeface="新細明體" pitchFamily="18" charset="-120"/>
              </a:rPr>
              <a:t>Mainframes</a:t>
            </a:r>
            <a:endParaRPr lang="zh-TW" altLang="en-US" dirty="0" smtClean="0">
              <a:ea typeface="新細明體" pitchFamily="18" charset="-120"/>
            </a:endParaRPr>
          </a:p>
        </p:txBody>
      </p:sp>
      <p:sp>
        <p:nvSpPr>
          <p:cNvPr id="28676" name="Rectangle 3"/>
          <p:cNvSpPr>
            <a:spLocks noGrp="1" noChangeArrowheads="1"/>
          </p:cNvSpPr>
          <p:nvPr>
            <p:ph idx="1"/>
          </p:nvPr>
        </p:nvSpPr>
        <p:spPr>
          <a:xfrm>
            <a:off x="1219200" y="1264555"/>
            <a:ext cx="6591985" cy="3777622"/>
          </a:xfrm>
        </p:spPr>
        <p:txBody>
          <a:bodyPr/>
          <a:lstStyle/>
          <a:p>
            <a:pPr lvl="1" eaLnBrk="1" hangingPunct="1"/>
            <a:r>
              <a:rPr lang="en-US" altLang="zh-TW" dirty="0" smtClean="0">
                <a:ea typeface="新細明體" pitchFamily="18" charset="-120"/>
              </a:rPr>
              <a:t>Large and powerful systems</a:t>
            </a:r>
          </a:p>
          <a:p>
            <a:pPr lvl="1"/>
            <a:r>
              <a:rPr lang="en-US" dirty="0"/>
              <a:t>The largest mainframes can handle the processing needs of thousands of users at any given moment.</a:t>
            </a:r>
            <a:endParaRPr lang="en-US" altLang="zh-TW" dirty="0" smtClean="0">
              <a:ea typeface="新細明體" pitchFamily="18" charset="-120"/>
            </a:endParaRPr>
          </a:p>
        </p:txBody>
      </p:sp>
      <p:sp>
        <p:nvSpPr>
          <p:cNvPr id="28674" name="Slide Number Placeholder 3"/>
          <p:cNvSpPr>
            <a:spLocks noGrp="1"/>
          </p:cNvSpPr>
          <p:nvPr>
            <p:ph type="sldNum" sz="quarter" idx="12"/>
          </p:nvPr>
        </p:nvSpPr>
        <p:spPr>
          <a:xfrm>
            <a:off x="7010400" y="6324600"/>
            <a:ext cx="609600" cy="457200"/>
          </a:xfrm>
          <a:noFill/>
        </p:spPr>
        <p:txBody>
          <a:bodyPr/>
          <a:lstStyle/>
          <a:p>
            <a:fld id="{3F99E0E9-DC7C-4547-88C8-F04814E0F5E2}" type="slidenum">
              <a:rPr lang="en-US" altLang="zh-TW" smtClean="0">
                <a:latin typeface="Arial" pitchFamily="34" charset="0"/>
              </a:rPr>
              <a:pPr/>
              <a:t>18</a:t>
            </a:fld>
            <a:endParaRPr lang="en-US" altLang="zh-TW" dirty="0" smtClean="0">
              <a:latin typeface="Arial" pitchFamily="34" charset="0"/>
            </a:endParaRPr>
          </a:p>
        </p:txBody>
      </p:sp>
      <p:pic>
        <p:nvPicPr>
          <p:cNvPr id="28677" name="Picture 4"/>
          <p:cNvPicPr>
            <a:picLocks noChangeAspect="1" noChangeArrowheads="1"/>
          </p:cNvPicPr>
          <p:nvPr/>
        </p:nvPicPr>
        <p:blipFill>
          <a:blip r:embed="rId3" cstate="print"/>
          <a:srcRect/>
          <a:stretch>
            <a:fillRect/>
          </a:stretch>
        </p:blipFill>
        <p:spPr bwMode="auto">
          <a:xfrm>
            <a:off x="1533993" y="2438400"/>
            <a:ext cx="5486400" cy="3641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r>
              <a:rPr lang="en-US" altLang="zh-TW" dirty="0" smtClean="0">
                <a:ea typeface="新細明體" pitchFamily="18" charset="-120"/>
              </a:rPr>
              <a:t>Minicomputers</a:t>
            </a:r>
          </a:p>
        </p:txBody>
      </p:sp>
      <p:sp>
        <p:nvSpPr>
          <p:cNvPr id="29700" name="Rectangle 3"/>
          <p:cNvSpPr>
            <a:spLocks noGrp="1" noChangeArrowheads="1"/>
          </p:cNvSpPr>
          <p:nvPr>
            <p:ph idx="1"/>
          </p:nvPr>
        </p:nvSpPr>
        <p:spPr>
          <a:xfrm>
            <a:off x="1371600" y="1905000"/>
            <a:ext cx="7315200" cy="2971800"/>
          </a:xfrm>
        </p:spPr>
        <p:txBody>
          <a:bodyPr/>
          <a:lstStyle/>
          <a:p>
            <a:r>
              <a:rPr lang="en-US" altLang="zh-TW" dirty="0" smtClean="0">
                <a:solidFill>
                  <a:srgbClr val="FF0000"/>
                </a:solidFill>
                <a:ea typeface="新細明體" pitchFamily="18" charset="-120"/>
              </a:rPr>
              <a:t>Called midrange computers</a:t>
            </a:r>
          </a:p>
          <a:p>
            <a:r>
              <a:rPr lang="en-US" altLang="zh-TW" dirty="0" smtClean="0">
                <a:ea typeface="新細明體" pitchFamily="18" charset="-120"/>
              </a:rPr>
              <a:t>Power b/w mainframe and desktop</a:t>
            </a:r>
          </a:p>
          <a:p>
            <a:r>
              <a:rPr lang="en-US" altLang="zh-TW" dirty="0" smtClean="0">
                <a:ea typeface="新細明體" pitchFamily="18" charset="-120"/>
              </a:rPr>
              <a:t>Handle hundreds of users</a:t>
            </a:r>
          </a:p>
          <a:p>
            <a:r>
              <a:rPr lang="en-US" altLang="zh-TW" dirty="0" smtClean="0">
                <a:ea typeface="新細明體" pitchFamily="18" charset="-120"/>
              </a:rPr>
              <a:t>Used in smaller organizations</a:t>
            </a:r>
          </a:p>
          <a:p>
            <a:r>
              <a:rPr lang="en-US" altLang="zh-TW" dirty="0" smtClean="0">
                <a:ea typeface="新細明體" pitchFamily="18" charset="-120"/>
              </a:rPr>
              <a:t>Users access through a terminal</a:t>
            </a:r>
          </a:p>
          <a:p>
            <a:r>
              <a:rPr lang="en-US" dirty="0" smtClean="0"/>
              <a:t>Minicomputers can </a:t>
            </a:r>
            <a:r>
              <a:rPr lang="en-US" dirty="0"/>
              <a:t>handle much more input and output than personal computers can</a:t>
            </a:r>
            <a:endParaRPr lang="en-US" altLang="zh-TW" dirty="0" smtClean="0">
              <a:ea typeface="新細明體" pitchFamily="18" charset="-120"/>
            </a:endParaRPr>
          </a:p>
        </p:txBody>
      </p:sp>
      <p:sp>
        <p:nvSpPr>
          <p:cNvPr id="29698" name="Slide Number Placeholder 3"/>
          <p:cNvSpPr>
            <a:spLocks noGrp="1"/>
          </p:cNvSpPr>
          <p:nvPr>
            <p:ph type="sldNum" sz="quarter" idx="12"/>
          </p:nvPr>
        </p:nvSpPr>
        <p:spPr>
          <a:noFill/>
        </p:spPr>
        <p:txBody>
          <a:bodyPr/>
          <a:lstStyle/>
          <a:p>
            <a:fld id="{68E67663-E7A0-4D00-B268-FE559714F90B}" type="slidenum">
              <a:rPr lang="en-US" altLang="zh-TW" smtClean="0">
                <a:latin typeface="Arial" pitchFamily="34" charset="0"/>
              </a:rPr>
              <a:pPr/>
              <a:t>19</a:t>
            </a:fld>
            <a:endParaRPr lang="en-US" altLang="zh-TW" dirty="0" smtClean="0">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82E5CB2-9C56-4C4E-9F8A-031E63E2A4DA}" type="slidenum">
              <a:rPr lang="en-US" altLang="zh-TW" smtClean="0"/>
              <a:pPr>
                <a:defRPr/>
              </a:pPr>
              <a:t>2</a:t>
            </a:fld>
            <a:endParaRPr lang="en-US" altLang="zh-TW" dirty="0"/>
          </a:p>
        </p:txBody>
      </p:sp>
      <p:sp>
        <p:nvSpPr>
          <p:cNvPr id="5" name="Rounded Rectangular Callout 4"/>
          <p:cNvSpPr/>
          <p:nvPr/>
        </p:nvSpPr>
        <p:spPr>
          <a:xfrm>
            <a:off x="2514600" y="609600"/>
            <a:ext cx="3505200" cy="1371600"/>
          </a:xfrm>
          <a:prstGeom prst="wedgeRoundRectCallout">
            <a:avLst>
              <a:gd name="adj1" fmla="val -2016"/>
              <a:gd name="adj2" fmla="val 788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latin typeface="Times New Roman" panose="02020603050405020304" pitchFamily="18" charset="0"/>
                <a:cs typeface="Times New Roman" panose="02020603050405020304" pitchFamily="18" charset="0"/>
              </a:rPr>
              <a:t>Types</a:t>
            </a:r>
          </a:p>
          <a:p>
            <a:pPr algn="ctr"/>
            <a:r>
              <a:rPr lang="en-US" sz="2500" b="1" dirty="0" smtClean="0">
                <a:latin typeface="Times New Roman" panose="02020603050405020304" pitchFamily="18" charset="0"/>
                <a:cs typeface="Times New Roman" panose="02020603050405020304" pitchFamily="18" charset="0"/>
              </a:rPr>
              <a:t>of </a:t>
            </a:r>
          </a:p>
          <a:p>
            <a:pPr algn="ctr"/>
            <a:r>
              <a:rPr lang="en-US" sz="2500" b="1" dirty="0" smtClean="0">
                <a:latin typeface="Times New Roman" panose="02020603050405020304" pitchFamily="18" charset="0"/>
                <a:cs typeface="Times New Roman" panose="02020603050405020304" pitchFamily="18" charset="0"/>
              </a:rPr>
              <a:t>Computer</a:t>
            </a:r>
            <a:endParaRPr lang="en-US" sz="2500" b="1" dirty="0">
              <a:latin typeface="Times New Roman" panose="02020603050405020304" pitchFamily="18" charset="0"/>
              <a:cs typeface="Times New Roman" panose="02020603050405020304" pitchFamily="18" charset="0"/>
            </a:endParaRPr>
          </a:p>
        </p:txBody>
      </p:sp>
      <p:sp>
        <p:nvSpPr>
          <p:cNvPr id="6" name="Rectangle 5"/>
          <p:cNvSpPr/>
          <p:nvPr/>
        </p:nvSpPr>
        <p:spPr>
          <a:xfrm>
            <a:off x="1600200" y="2667000"/>
            <a:ext cx="1523999"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Analog	</a:t>
            </a:r>
            <a:endParaRPr lang="en-US" dirty="0"/>
          </a:p>
        </p:txBody>
      </p:sp>
      <p:sp>
        <p:nvSpPr>
          <p:cNvPr id="7" name="Rectangle 6"/>
          <p:cNvSpPr/>
          <p:nvPr/>
        </p:nvSpPr>
        <p:spPr>
          <a:xfrm>
            <a:off x="3886200" y="2667000"/>
            <a:ext cx="1752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Digital</a:t>
            </a:r>
            <a:endParaRPr lang="en-US" dirty="0"/>
          </a:p>
        </p:txBody>
      </p:sp>
      <p:sp>
        <p:nvSpPr>
          <p:cNvPr id="8" name="Rectangle 7"/>
          <p:cNvSpPr/>
          <p:nvPr/>
        </p:nvSpPr>
        <p:spPr>
          <a:xfrm>
            <a:off x="6248400" y="2667000"/>
            <a:ext cx="16002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Hybrid</a:t>
            </a:r>
            <a:endParaRPr lang="en-US" dirty="0"/>
          </a:p>
        </p:txBody>
      </p:sp>
      <p:sp>
        <p:nvSpPr>
          <p:cNvPr id="9" name="Flowchart: Alternate Process 8"/>
          <p:cNvSpPr/>
          <p:nvPr/>
        </p:nvSpPr>
        <p:spPr>
          <a:xfrm>
            <a:off x="1256675" y="4876800"/>
            <a:ext cx="1447800" cy="6858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Super</a:t>
            </a:r>
          </a:p>
          <a:p>
            <a:pPr algn="ctr"/>
            <a:r>
              <a:rPr lang="en-US" dirty="0" smtClean="0"/>
              <a:t>Computer</a:t>
            </a:r>
            <a:endParaRPr lang="en-US" dirty="0"/>
          </a:p>
        </p:txBody>
      </p:sp>
      <p:sp>
        <p:nvSpPr>
          <p:cNvPr id="10" name="Flowchart: Alternate Process 9"/>
          <p:cNvSpPr/>
          <p:nvPr/>
        </p:nvSpPr>
        <p:spPr>
          <a:xfrm>
            <a:off x="3028950" y="4876800"/>
            <a:ext cx="1466850" cy="6858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Mainframe</a:t>
            </a:r>
          </a:p>
          <a:p>
            <a:pPr algn="ctr"/>
            <a:r>
              <a:rPr lang="en-US" dirty="0" smtClean="0"/>
              <a:t>Computer</a:t>
            </a:r>
          </a:p>
        </p:txBody>
      </p:sp>
      <p:sp>
        <p:nvSpPr>
          <p:cNvPr id="11" name="Flowchart: Alternate Process 10"/>
          <p:cNvSpPr/>
          <p:nvPr/>
        </p:nvSpPr>
        <p:spPr>
          <a:xfrm>
            <a:off x="5295900" y="4876800"/>
            <a:ext cx="1447800" cy="6858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Mini</a:t>
            </a:r>
          </a:p>
          <a:p>
            <a:pPr algn="ctr"/>
            <a:r>
              <a:rPr lang="en-US" dirty="0" smtClean="0"/>
              <a:t>Computer</a:t>
            </a:r>
            <a:endParaRPr lang="en-US" dirty="0"/>
          </a:p>
        </p:txBody>
      </p:sp>
      <p:sp>
        <p:nvSpPr>
          <p:cNvPr id="12" name="Flowchart: Alternate Process 11"/>
          <p:cNvSpPr/>
          <p:nvPr/>
        </p:nvSpPr>
        <p:spPr>
          <a:xfrm>
            <a:off x="6934200" y="4876800"/>
            <a:ext cx="1447800" cy="6858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Micro</a:t>
            </a:r>
          </a:p>
          <a:p>
            <a:pPr algn="ctr"/>
            <a:r>
              <a:rPr lang="en-US" dirty="0" smtClean="0"/>
              <a:t>Computer</a:t>
            </a:r>
            <a:endParaRPr lang="en-US" dirty="0"/>
          </a:p>
        </p:txBody>
      </p:sp>
      <p:cxnSp>
        <p:nvCxnSpPr>
          <p:cNvPr id="14" name="Straight Connector 13"/>
          <p:cNvCxnSpPr/>
          <p:nvPr/>
        </p:nvCxnSpPr>
        <p:spPr>
          <a:xfrm>
            <a:off x="1828800" y="4191000"/>
            <a:ext cx="571500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3657600" y="4191000"/>
            <a:ext cx="0" cy="68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867400" y="4191000"/>
            <a:ext cx="0" cy="68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543800" y="4191000"/>
            <a:ext cx="0" cy="68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828800" y="4191000"/>
            <a:ext cx="0" cy="68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572000" y="3733800"/>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2362200" y="2057400"/>
            <a:ext cx="53340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638800" y="1981200"/>
            <a:ext cx="609600" cy="68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4903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en-US" altLang="zh-TW" dirty="0" smtClean="0">
                <a:ea typeface="新細明體" pitchFamily="18" charset="-120"/>
              </a:rPr>
              <a:t>Supercomputers</a:t>
            </a:r>
          </a:p>
        </p:txBody>
      </p:sp>
      <p:sp>
        <p:nvSpPr>
          <p:cNvPr id="30724" name="Rectangle 3"/>
          <p:cNvSpPr>
            <a:spLocks noGrp="1" noChangeArrowheads="1"/>
          </p:cNvSpPr>
          <p:nvPr>
            <p:ph type="body" sz="half" idx="1"/>
          </p:nvPr>
        </p:nvSpPr>
        <p:spPr>
          <a:xfrm>
            <a:off x="-533400" y="1118886"/>
            <a:ext cx="8229600" cy="5410200"/>
          </a:xfrm>
        </p:spPr>
        <p:txBody>
          <a:bodyPr/>
          <a:lstStyle/>
          <a:p>
            <a:pPr lvl="1" eaLnBrk="1" hangingPunct="1"/>
            <a:r>
              <a:rPr lang="en-US" altLang="zh-TW" sz="2400" dirty="0" smtClean="0">
                <a:ea typeface="新細明體" pitchFamily="18" charset="-120"/>
              </a:rPr>
              <a:t>The most powerful computers made for</a:t>
            </a:r>
          </a:p>
          <a:p>
            <a:pPr lvl="2"/>
            <a:r>
              <a:rPr lang="en-US" altLang="zh-TW" sz="2200" dirty="0" smtClean="0">
                <a:solidFill>
                  <a:srgbClr val="FF0000"/>
                </a:solidFill>
                <a:ea typeface="新細明體" pitchFamily="18" charset="-120"/>
              </a:rPr>
              <a:t>Handle large and complex calculations</a:t>
            </a:r>
          </a:p>
          <a:p>
            <a:pPr lvl="2"/>
            <a:r>
              <a:rPr lang="en-US" altLang="zh-TW" sz="2200" dirty="0" smtClean="0">
                <a:solidFill>
                  <a:srgbClr val="FF0000"/>
                </a:solidFill>
                <a:ea typeface="新細明體" pitchFamily="18" charset="-120"/>
              </a:rPr>
              <a:t>Process trillions of operations per second</a:t>
            </a:r>
          </a:p>
          <a:p>
            <a:pPr lvl="2"/>
            <a:r>
              <a:rPr lang="en-US" altLang="zh-TW" sz="2200" dirty="0" smtClean="0">
                <a:ea typeface="新細明體" pitchFamily="18" charset="-120"/>
              </a:rPr>
              <a:t>Found in research organizations</a:t>
            </a:r>
          </a:p>
          <a:p>
            <a:pPr lvl="2"/>
            <a:r>
              <a:rPr lang="en-US" altLang="zh-TW" sz="2200" dirty="0" smtClean="0">
                <a:ea typeface="新細明體" pitchFamily="18" charset="-120"/>
              </a:rPr>
              <a:t>Used for single operation</a:t>
            </a:r>
          </a:p>
          <a:p>
            <a:pPr lvl="2"/>
            <a:r>
              <a:rPr lang="en-US" altLang="zh-TW" sz="2400" b="1" dirty="0" smtClean="0">
                <a:solidFill>
                  <a:srgbClr val="FF0000"/>
                </a:solidFill>
                <a:latin typeface="Arial" pitchFamily="34" charset="0"/>
                <a:cs typeface="Times New Roman" pitchFamily="18" charset="0"/>
              </a:rPr>
              <a:t>e.g., </a:t>
            </a:r>
            <a:r>
              <a:rPr lang="en-US" altLang="zh-TW" sz="2400" dirty="0" smtClean="0">
                <a:latin typeface="Arial" pitchFamily="34" charset="0"/>
                <a:cs typeface="Times New Roman" pitchFamily="18" charset="0"/>
              </a:rPr>
              <a:t>mapping </a:t>
            </a:r>
            <a:r>
              <a:rPr lang="en-US" altLang="zh-TW" sz="2400" dirty="0">
                <a:latin typeface="Arial" pitchFamily="34" charset="0"/>
                <a:cs typeface="Times New Roman" pitchFamily="18" charset="0"/>
              </a:rPr>
              <a:t>of the human genome, </a:t>
            </a:r>
            <a:endParaRPr lang="en-US" altLang="zh-TW" sz="2400" dirty="0" smtClean="0">
              <a:latin typeface="Arial" pitchFamily="34" charset="0"/>
              <a:cs typeface="Times New Roman" pitchFamily="18" charset="0"/>
            </a:endParaRPr>
          </a:p>
          <a:p>
            <a:pPr lvl="3"/>
            <a:r>
              <a:rPr lang="en-US" altLang="zh-TW" sz="2200" dirty="0" smtClean="0">
                <a:latin typeface="Arial" pitchFamily="34" charset="0"/>
                <a:cs typeface="Times New Roman" pitchFamily="18" charset="0"/>
              </a:rPr>
              <a:t>forecasting </a:t>
            </a:r>
            <a:r>
              <a:rPr lang="en-US" altLang="zh-TW" sz="2200" dirty="0">
                <a:latin typeface="Arial" pitchFamily="34" charset="0"/>
                <a:cs typeface="Times New Roman" pitchFamily="18" charset="0"/>
              </a:rPr>
              <a:t>weather, </a:t>
            </a:r>
            <a:endParaRPr lang="en-US" altLang="zh-TW" sz="2200" dirty="0" smtClean="0">
              <a:latin typeface="Arial" pitchFamily="34" charset="0"/>
              <a:cs typeface="Times New Roman" pitchFamily="18" charset="0"/>
            </a:endParaRPr>
          </a:p>
          <a:p>
            <a:pPr lvl="3"/>
            <a:r>
              <a:rPr lang="en-US" altLang="zh-TW" sz="2200" dirty="0" smtClean="0">
                <a:latin typeface="Arial" pitchFamily="34" charset="0"/>
                <a:cs typeface="Times New Roman" pitchFamily="18" charset="0"/>
              </a:rPr>
              <a:t>modeling </a:t>
            </a:r>
            <a:r>
              <a:rPr lang="en-US" altLang="zh-TW" sz="2200" dirty="0">
                <a:latin typeface="Arial" pitchFamily="34" charset="0"/>
                <a:cs typeface="Times New Roman" pitchFamily="18" charset="0"/>
              </a:rPr>
              <a:t>complex processes like nuclear fission.</a:t>
            </a:r>
            <a:endParaRPr lang="en-US" altLang="zh-TW" sz="2000" dirty="0" smtClean="0">
              <a:ea typeface="新細明體" pitchFamily="18" charset="-120"/>
            </a:endParaRPr>
          </a:p>
        </p:txBody>
      </p:sp>
      <p:sp>
        <p:nvSpPr>
          <p:cNvPr id="30722" name="Slide Number Placeholder 4"/>
          <p:cNvSpPr>
            <a:spLocks noGrp="1"/>
          </p:cNvSpPr>
          <p:nvPr>
            <p:ph type="sldNum" sz="quarter" idx="10"/>
          </p:nvPr>
        </p:nvSpPr>
        <p:spPr>
          <a:xfrm>
            <a:off x="6934200" y="6324600"/>
            <a:ext cx="609600" cy="457200"/>
          </a:xfrm>
          <a:noFill/>
        </p:spPr>
        <p:txBody>
          <a:bodyPr/>
          <a:lstStyle/>
          <a:p>
            <a:fld id="{86B908B9-5FC7-4E35-A6C1-897C2C5CF865}" type="slidenum">
              <a:rPr lang="en-US" altLang="zh-TW" smtClean="0">
                <a:latin typeface="Arial" pitchFamily="34" charset="0"/>
              </a:rPr>
              <a:pPr/>
              <a:t>20</a:t>
            </a:fld>
            <a:endParaRPr lang="en-US" altLang="zh-TW" dirty="0" smtClean="0">
              <a:latin typeface="Arial" pitchFamily="34" charset="0"/>
            </a:endParaRPr>
          </a:p>
        </p:txBody>
      </p:sp>
      <p:pic>
        <p:nvPicPr>
          <p:cNvPr id="30725" name="Picture 6" descr="supercomputer"/>
          <p:cNvPicPr>
            <a:picLocks noChangeAspect="1" noChangeArrowheads="1"/>
          </p:cNvPicPr>
          <p:nvPr/>
        </p:nvPicPr>
        <p:blipFill>
          <a:blip r:embed="rId3" cstate="print"/>
          <a:srcRect/>
          <a:stretch>
            <a:fillRect/>
          </a:stretch>
        </p:blipFill>
        <p:spPr bwMode="auto">
          <a:xfrm>
            <a:off x="5880100" y="2514600"/>
            <a:ext cx="3327400" cy="19244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7445" y="1528954"/>
            <a:ext cx="8229600" cy="1143000"/>
          </a:xfrm>
          <a:ln algn="ctr"/>
          <a:extLst/>
        </p:spPr>
        <p:txBody>
          <a:bodyPr rtlCol="0">
            <a:normAutofit/>
          </a:bodyPr>
          <a:lstStyle/>
          <a:p>
            <a:pPr eaLnBrk="1" hangingPunct="1">
              <a:defRPr/>
            </a:pPr>
            <a:r>
              <a:rPr lang="en-GB" sz="2800" b="1" dirty="0">
                <a:solidFill>
                  <a:srgbClr val="FF0000"/>
                </a:solidFill>
                <a:latin typeface="Arial" pitchFamily="34" charset="0"/>
                <a:ea typeface="+mn-ea"/>
                <a:cs typeface="Arial" pitchFamily="34" charset="0"/>
              </a:rPr>
              <a:t>End Note</a:t>
            </a:r>
          </a:p>
        </p:txBody>
      </p:sp>
      <p:sp>
        <p:nvSpPr>
          <p:cNvPr id="4" name="Slide Number Placeholder 3"/>
          <p:cNvSpPr>
            <a:spLocks noGrp="1"/>
          </p:cNvSpPr>
          <p:nvPr>
            <p:ph type="sldNum" sz="quarter" idx="12"/>
          </p:nvPr>
        </p:nvSpPr>
        <p:spPr/>
        <p:txBody>
          <a:bodyPr/>
          <a:lstStyle/>
          <a:p>
            <a:pPr>
              <a:defRPr/>
            </a:pPr>
            <a:fld id="{782E5CB2-9C56-4C4E-9F8A-031E63E2A4DA}" type="slidenum">
              <a:rPr lang="en-US" altLang="zh-TW" smtClean="0"/>
              <a:pPr>
                <a:defRPr/>
              </a:pPr>
              <a:t>21</a:t>
            </a:fld>
            <a:endParaRPr lang="en-US" altLang="zh-TW" dirty="0"/>
          </a:p>
        </p:txBody>
      </p:sp>
      <p:sp>
        <p:nvSpPr>
          <p:cNvPr id="6" name="Content Placeholder 2"/>
          <p:cNvSpPr txBox="1">
            <a:spLocks/>
          </p:cNvSpPr>
          <p:nvPr/>
        </p:nvSpPr>
        <p:spPr bwMode="auto">
          <a:xfrm>
            <a:off x="250825" y="3048000"/>
            <a:ext cx="8569325"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20000"/>
              </a:spcBef>
              <a:buFont typeface="Wingdings 2" pitchFamily="18" charset="2"/>
              <a:buNone/>
            </a:pPr>
            <a:r>
              <a:rPr lang="en-US" sz="3200" i="1" dirty="0">
                <a:solidFill>
                  <a:srgbClr val="00B0F0"/>
                </a:solidFill>
                <a:latin typeface="Calibri" pitchFamily="34" charset="0"/>
              </a:rPr>
              <a:t>The best way to predict the future is to </a:t>
            </a:r>
            <a:r>
              <a:rPr lang="en-US" sz="3200" i="1">
                <a:solidFill>
                  <a:srgbClr val="00B0F0"/>
                </a:solidFill>
                <a:latin typeface="Calibri" pitchFamily="34" charset="0"/>
              </a:rPr>
              <a:t>invent </a:t>
            </a:r>
            <a:r>
              <a:rPr lang="en-US" sz="3200" i="1" smtClean="0">
                <a:solidFill>
                  <a:srgbClr val="00B0F0"/>
                </a:solidFill>
                <a:latin typeface="Calibri" pitchFamily="34" charset="0"/>
              </a:rPr>
              <a:t>it.</a:t>
            </a:r>
            <a:endParaRPr lang="en-GB" sz="3200" dirty="0">
              <a:solidFill>
                <a:srgbClr val="00B0F0"/>
              </a:solidFill>
            </a:endParaRPr>
          </a:p>
        </p:txBody>
      </p:sp>
    </p:spTree>
    <p:extLst>
      <p:ext uri="{BB962C8B-B14F-4D97-AF65-F5344CB8AC3E}">
        <p14:creationId xmlns:p14="http://schemas.microsoft.com/office/powerpoint/2010/main" val="23376251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81200"/>
            <a:ext cx="7315200" cy="911225"/>
          </a:xfrm>
        </p:spPr>
        <p:txBody>
          <a:bodyPr>
            <a:normAutofit fontScale="90000"/>
          </a:bodyPr>
          <a:lstStyle/>
          <a:p>
            <a:pPr algn="ctr"/>
            <a:r>
              <a:rPr lang="en-US" sz="19900" b="1" dirty="0" smtClean="0"/>
              <a:t>?</a:t>
            </a:r>
            <a:endParaRPr lang="en-US" sz="19900" b="1" dirty="0"/>
          </a:p>
        </p:txBody>
      </p:sp>
      <p:sp>
        <p:nvSpPr>
          <p:cNvPr id="4" name="Slide Number Placeholder 3"/>
          <p:cNvSpPr>
            <a:spLocks noGrp="1"/>
          </p:cNvSpPr>
          <p:nvPr>
            <p:ph type="sldNum" sz="quarter" idx="12"/>
          </p:nvPr>
        </p:nvSpPr>
        <p:spPr/>
        <p:txBody>
          <a:bodyPr/>
          <a:lstStyle/>
          <a:p>
            <a:pPr>
              <a:defRPr/>
            </a:pPr>
            <a:fld id="{782E5CB2-9C56-4C4E-9F8A-031E63E2A4DA}" type="slidenum">
              <a:rPr lang="en-US" altLang="zh-TW" smtClean="0"/>
              <a:pPr>
                <a:defRPr/>
              </a:pPr>
              <a:t>22</a:t>
            </a:fld>
            <a:endParaRPr lang="en-US" altLang="zh-TW" dirty="0"/>
          </a:p>
        </p:txBody>
      </p:sp>
    </p:spTree>
    <p:extLst>
      <p:ext uri="{BB962C8B-B14F-4D97-AF65-F5344CB8AC3E}">
        <p14:creationId xmlns:p14="http://schemas.microsoft.com/office/powerpoint/2010/main" val="4032149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803717" y="147338"/>
            <a:ext cx="6589199" cy="1280890"/>
          </a:xfrm>
        </p:spPr>
        <p:txBody>
          <a:bodyPr/>
          <a:lstStyle/>
          <a:p>
            <a:pPr eaLnBrk="1" hangingPunct="1"/>
            <a:r>
              <a:rPr lang="en-US" altLang="zh-TW" dirty="0" smtClean="0">
                <a:ea typeface="新細明體" pitchFamily="18" charset="-120"/>
              </a:rPr>
              <a:t>Computers for Individual Use</a:t>
            </a:r>
            <a:endParaRPr lang="zh-TW" altLang="en-US" dirty="0" smtClean="0">
              <a:ea typeface="新細明體" pitchFamily="18" charset="-120"/>
            </a:endParaRPr>
          </a:p>
        </p:txBody>
      </p:sp>
      <p:sp>
        <p:nvSpPr>
          <p:cNvPr id="13316" name="Rectangle 3"/>
          <p:cNvSpPr>
            <a:spLocks noGrp="1" noChangeArrowheads="1"/>
          </p:cNvSpPr>
          <p:nvPr>
            <p:ph idx="1"/>
          </p:nvPr>
        </p:nvSpPr>
        <p:spPr>
          <a:xfrm>
            <a:off x="381000" y="2438400"/>
            <a:ext cx="8458200" cy="4835525"/>
          </a:xfrm>
        </p:spPr>
        <p:txBody>
          <a:bodyPr/>
          <a:lstStyle/>
          <a:p>
            <a:pPr eaLnBrk="1" hangingPunct="1"/>
            <a:r>
              <a:rPr lang="en-US" altLang="zh-TW" dirty="0" smtClean="0">
                <a:ea typeface="新細明體" pitchFamily="18" charset="-120"/>
              </a:rPr>
              <a:t>Six primary types of Personal Computers (PCs)</a:t>
            </a:r>
          </a:p>
          <a:p>
            <a:pPr eaLnBrk="1" hangingPunct="1"/>
            <a:endParaRPr lang="en-US" altLang="zh-TW" dirty="0" smtClean="0">
              <a:ea typeface="新細明體" pitchFamily="18" charset="-120"/>
            </a:endParaRPr>
          </a:p>
          <a:p>
            <a:pPr lvl="1"/>
            <a:r>
              <a:rPr lang="en-US" altLang="zh-TW" dirty="0" smtClean="0">
                <a:ea typeface="新細明體" pitchFamily="18" charset="-120"/>
              </a:rPr>
              <a:t>Desktop computers</a:t>
            </a:r>
          </a:p>
          <a:p>
            <a:pPr lvl="1"/>
            <a:r>
              <a:rPr lang="en-US" altLang="zh-TW" dirty="0" smtClean="0">
                <a:ea typeface="新細明體" pitchFamily="18" charset="-120"/>
              </a:rPr>
              <a:t>Workstations</a:t>
            </a:r>
          </a:p>
          <a:p>
            <a:pPr lvl="1"/>
            <a:r>
              <a:rPr lang="en-US" altLang="zh-TW" dirty="0" smtClean="0">
                <a:ea typeface="新細明體" pitchFamily="18" charset="-120"/>
              </a:rPr>
              <a:t>Notebook computers</a:t>
            </a:r>
          </a:p>
          <a:p>
            <a:pPr lvl="1"/>
            <a:r>
              <a:rPr lang="en-US" altLang="zh-TW" dirty="0" smtClean="0">
                <a:ea typeface="新細明體" pitchFamily="18" charset="-120"/>
              </a:rPr>
              <a:t>Tablet Computers</a:t>
            </a:r>
          </a:p>
          <a:p>
            <a:pPr lvl="1"/>
            <a:r>
              <a:rPr lang="en-US" altLang="zh-TW" dirty="0" smtClean="0">
                <a:ea typeface="新細明體" pitchFamily="18" charset="-120"/>
              </a:rPr>
              <a:t>Handheld computers</a:t>
            </a:r>
          </a:p>
          <a:p>
            <a:pPr lvl="1"/>
            <a:r>
              <a:rPr lang="en-US" altLang="zh-TW" dirty="0" smtClean="0">
                <a:ea typeface="新細明體" pitchFamily="18" charset="-120"/>
              </a:rPr>
              <a:t>Smart Phones</a:t>
            </a:r>
          </a:p>
        </p:txBody>
      </p:sp>
      <p:sp>
        <p:nvSpPr>
          <p:cNvPr id="13314" name="Slide Number Placeholder 3"/>
          <p:cNvSpPr>
            <a:spLocks noGrp="1"/>
          </p:cNvSpPr>
          <p:nvPr>
            <p:ph type="sldNum" sz="quarter" idx="12"/>
          </p:nvPr>
        </p:nvSpPr>
        <p:spPr>
          <a:noFill/>
        </p:spPr>
        <p:txBody>
          <a:bodyPr/>
          <a:lstStyle/>
          <a:p>
            <a:fld id="{96472615-7A27-47A3-B7AD-16FF6402521C}" type="slidenum">
              <a:rPr lang="en-US" altLang="zh-TW" smtClean="0">
                <a:latin typeface="Arial" pitchFamily="34" charset="0"/>
              </a:rPr>
              <a:pPr/>
              <a:t>3</a:t>
            </a:fld>
            <a:endParaRPr lang="en-US" altLang="zh-TW" dirty="0" smtClean="0">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769989" y="147338"/>
            <a:ext cx="6589199" cy="1280890"/>
          </a:xfrm>
        </p:spPr>
        <p:txBody>
          <a:bodyPr/>
          <a:lstStyle/>
          <a:p>
            <a:pPr eaLnBrk="1" hangingPunct="1"/>
            <a:r>
              <a:rPr lang="en-US" altLang="zh-TW" dirty="0" smtClean="0">
                <a:ea typeface="新細明體" pitchFamily="18" charset="-120"/>
              </a:rPr>
              <a:t>Computers for Individual Use</a:t>
            </a:r>
            <a:endParaRPr lang="zh-TW" altLang="en-US" dirty="0" smtClean="0">
              <a:ea typeface="新細明體" pitchFamily="18" charset="-120"/>
            </a:endParaRPr>
          </a:p>
        </p:txBody>
      </p:sp>
      <p:sp>
        <p:nvSpPr>
          <p:cNvPr id="14340" name="Rectangle 3"/>
          <p:cNvSpPr>
            <a:spLocks noGrp="1" noChangeArrowheads="1"/>
          </p:cNvSpPr>
          <p:nvPr>
            <p:ph idx="1"/>
          </p:nvPr>
        </p:nvSpPr>
        <p:spPr>
          <a:xfrm>
            <a:off x="304800" y="1219200"/>
            <a:ext cx="8305800" cy="4835525"/>
          </a:xfrm>
        </p:spPr>
        <p:txBody>
          <a:bodyPr/>
          <a:lstStyle/>
          <a:p>
            <a:pPr eaLnBrk="1" hangingPunct="1"/>
            <a:r>
              <a:rPr lang="en-US" altLang="zh-TW" dirty="0" smtClean="0">
                <a:ea typeface="新細明體" pitchFamily="18" charset="-120"/>
              </a:rPr>
              <a:t>Although PCs are used by individuals,</a:t>
            </a:r>
          </a:p>
          <a:p>
            <a:pPr eaLnBrk="1" hangingPunct="1">
              <a:buFontTx/>
              <a:buNone/>
            </a:pPr>
            <a:r>
              <a:rPr lang="en-US" altLang="zh-TW" dirty="0" smtClean="0">
                <a:ea typeface="新細明體" pitchFamily="18" charset="-120"/>
              </a:rPr>
              <a:t>   they also can be connected together to create networks.</a:t>
            </a:r>
          </a:p>
        </p:txBody>
      </p:sp>
      <p:sp>
        <p:nvSpPr>
          <p:cNvPr id="14338" name="Slide Number Placeholder 3"/>
          <p:cNvSpPr>
            <a:spLocks noGrp="1"/>
          </p:cNvSpPr>
          <p:nvPr>
            <p:ph type="sldNum" sz="quarter" idx="12"/>
          </p:nvPr>
        </p:nvSpPr>
        <p:spPr>
          <a:noFill/>
        </p:spPr>
        <p:txBody>
          <a:bodyPr/>
          <a:lstStyle/>
          <a:p>
            <a:fld id="{000274F2-04B6-4777-B64D-466E91A24DD9}" type="slidenum">
              <a:rPr lang="en-US" altLang="zh-TW" smtClean="0">
                <a:latin typeface="Arial" pitchFamily="34" charset="0"/>
              </a:rPr>
              <a:pPr/>
              <a:t>4</a:t>
            </a:fld>
            <a:endParaRPr lang="en-US" altLang="zh-TW" dirty="0" smtClean="0">
              <a:latin typeface="Arial" pitchFamily="34" charset="0"/>
            </a:endParaRPr>
          </a:p>
        </p:txBody>
      </p:sp>
      <p:pic>
        <p:nvPicPr>
          <p:cNvPr id="14341" name="Picture 4" descr="05"/>
          <p:cNvPicPr>
            <a:picLocks noChangeAspect="1" noChangeArrowheads="1"/>
          </p:cNvPicPr>
          <p:nvPr/>
        </p:nvPicPr>
        <p:blipFill rotWithShape="1">
          <a:blip r:embed="rId3" cstate="print"/>
          <a:srcRect r="48647"/>
          <a:stretch/>
        </p:blipFill>
        <p:spPr bwMode="auto">
          <a:xfrm>
            <a:off x="2590800" y="2478854"/>
            <a:ext cx="3429000" cy="3467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US" altLang="zh-TW" dirty="0" smtClean="0">
                <a:ea typeface="新細明體" pitchFamily="18" charset="-120"/>
              </a:rPr>
              <a:t>Desktop Computers</a:t>
            </a:r>
          </a:p>
        </p:txBody>
      </p:sp>
      <p:sp>
        <p:nvSpPr>
          <p:cNvPr id="15364" name="Rectangle 3"/>
          <p:cNvSpPr>
            <a:spLocks noGrp="1" noChangeArrowheads="1"/>
          </p:cNvSpPr>
          <p:nvPr>
            <p:ph idx="1"/>
          </p:nvPr>
        </p:nvSpPr>
        <p:spPr>
          <a:xfrm>
            <a:off x="304800" y="1219200"/>
            <a:ext cx="8610600" cy="4835525"/>
          </a:xfrm>
        </p:spPr>
        <p:txBody>
          <a:bodyPr/>
          <a:lstStyle/>
          <a:p>
            <a:pPr lvl="1" eaLnBrk="1" hangingPunct="1"/>
            <a:r>
              <a:rPr lang="en-US" altLang="zh-TW" dirty="0" smtClean="0">
                <a:ea typeface="新細明體" pitchFamily="18" charset="-120"/>
              </a:rPr>
              <a:t>The most common type of computer</a:t>
            </a:r>
          </a:p>
          <a:p>
            <a:pPr lvl="1" eaLnBrk="1" hangingPunct="1"/>
            <a:r>
              <a:rPr lang="en-US" altLang="zh-TW" dirty="0" smtClean="0">
                <a:ea typeface="新細明體" pitchFamily="18" charset="-120"/>
              </a:rPr>
              <a:t>Sits on the desk or floor</a:t>
            </a:r>
          </a:p>
          <a:p>
            <a:pPr lvl="1" eaLnBrk="1" hangingPunct="1"/>
            <a:r>
              <a:rPr lang="en-US" altLang="zh-TW" dirty="0" smtClean="0">
                <a:ea typeface="新細明體" pitchFamily="18" charset="-120"/>
              </a:rPr>
              <a:t>Performs a variety of tasks</a:t>
            </a:r>
          </a:p>
          <a:p>
            <a:pPr lvl="1" eaLnBrk="1" hangingPunct="1"/>
            <a:r>
              <a:rPr lang="en-US" altLang="zh-TW" dirty="0" smtClean="0">
                <a:ea typeface="新細明體" pitchFamily="18" charset="-120"/>
              </a:rPr>
              <a:t>You see all around you in schools, home and offices</a:t>
            </a:r>
          </a:p>
          <a:p>
            <a:pPr lvl="1" eaLnBrk="1" hangingPunct="1"/>
            <a:endParaRPr lang="en-US" altLang="zh-TW" dirty="0" smtClean="0">
              <a:ea typeface="新細明體" pitchFamily="18" charset="-120"/>
            </a:endParaRPr>
          </a:p>
        </p:txBody>
      </p:sp>
      <p:sp>
        <p:nvSpPr>
          <p:cNvPr id="15362" name="Slide Number Placeholder 3"/>
          <p:cNvSpPr>
            <a:spLocks noGrp="1"/>
          </p:cNvSpPr>
          <p:nvPr>
            <p:ph type="sldNum" sz="quarter" idx="12"/>
          </p:nvPr>
        </p:nvSpPr>
        <p:spPr>
          <a:noFill/>
        </p:spPr>
        <p:txBody>
          <a:bodyPr/>
          <a:lstStyle/>
          <a:p>
            <a:fld id="{1019838B-29B7-49CE-BA2B-B78734925CEA}" type="slidenum">
              <a:rPr lang="en-US" altLang="zh-TW" smtClean="0">
                <a:latin typeface="Arial" pitchFamily="34" charset="0"/>
              </a:rPr>
              <a:pPr/>
              <a:t>5</a:t>
            </a:fld>
            <a:endParaRPr lang="en-US" altLang="zh-TW" dirty="0" smtClean="0">
              <a:latin typeface="Arial" pitchFamily="34" charset="0"/>
            </a:endParaRPr>
          </a:p>
        </p:txBody>
      </p:sp>
      <p:sp>
        <p:nvSpPr>
          <p:cNvPr id="7178" name="Rectangle 10"/>
          <p:cNvSpPr>
            <a:spLocks noChangeArrowheads="1"/>
          </p:cNvSpPr>
          <p:nvPr/>
        </p:nvSpPr>
        <p:spPr bwMode="auto">
          <a:xfrm>
            <a:off x="3314700" y="2566988"/>
            <a:ext cx="9144000" cy="0"/>
          </a:xfrm>
          <a:prstGeom prst="rect">
            <a:avLst/>
          </a:prstGeom>
          <a:noFill/>
          <a:ln w="9525">
            <a:noFill/>
            <a:miter lim="800000"/>
            <a:headEnd/>
            <a:tailEnd/>
          </a:ln>
          <a:effectLst/>
        </p:spPr>
        <p:txBody>
          <a:bodyPr>
            <a:spAutoFit/>
          </a:bodyPr>
          <a:lstStyle/>
          <a:p>
            <a:pPr>
              <a:defRPr/>
            </a:pPr>
            <a:endParaRPr lang="en-US">
              <a:latin typeface="Arial" charset="0"/>
            </a:endParaRPr>
          </a:p>
        </p:txBody>
      </p:sp>
      <p:pic>
        <p:nvPicPr>
          <p:cNvPr id="15366" name="Picture 18" descr="06"/>
          <p:cNvPicPr>
            <a:picLocks noChangeAspect="1" noChangeArrowheads="1"/>
          </p:cNvPicPr>
          <p:nvPr/>
        </p:nvPicPr>
        <p:blipFill>
          <a:blip r:embed="rId3" cstate="print"/>
          <a:srcRect/>
          <a:stretch>
            <a:fillRect/>
          </a:stretch>
        </p:blipFill>
        <p:spPr bwMode="auto">
          <a:xfrm>
            <a:off x="1295400" y="3162079"/>
            <a:ext cx="6781800" cy="28361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1447800" y="147338"/>
            <a:ext cx="6589199" cy="1280890"/>
          </a:xfrm>
        </p:spPr>
        <p:txBody>
          <a:bodyPr/>
          <a:lstStyle/>
          <a:p>
            <a:pPr eaLnBrk="1" hangingPunct="1"/>
            <a:r>
              <a:rPr lang="en-US" altLang="zh-TW" dirty="0" smtClean="0">
                <a:ea typeface="新細明體" pitchFamily="18" charset="-120"/>
              </a:rPr>
              <a:t>Desktop Computers</a:t>
            </a:r>
            <a:endParaRPr lang="zh-TW" altLang="en-US" dirty="0" smtClean="0">
              <a:ea typeface="新細明體" pitchFamily="18" charset="-120"/>
            </a:endParaRPr>
          </a:p>
        </p:txBody>
      </p:sp>
      <p:sp>
        <p:nvSpPr>
          <p:cNvPr id="16388" name="Rectangle 3"/>
          <p:cNvSpPr>
            <a:spLocks noGrp="1" noChangeArrowheads="1"/>
          </p:cNvSpPr>
          <p:nvPr>
            <p:ph idx="1"/>
          </p:nvPr>
        </p:nvSpPr>
        <p:spPr>
          <a:xfrm>
            <a:off x="304800" y="1219201"/>
            <a:ext cx="7315200" cy="2362200"/>
          </a:xfrm>
        </p:spPr>
        <p:txBody>
          <a:bodyPr/>
          <a:lstStyle/>
          <a:p>
            <a:pPr lvl="1" eaLnBrk="1" hangingPunct="1"/>
            <a:r>
              <a:rPr lang="en-US" altLang="zh-TW" dirty="0" smtClean="0">
                <a:ea typeface="新細明體" pitchFamily="18" charset="-120"/>
              </a:rPr>
              <a:t>Different design types</a:t>
            </a:r>
          </a:p>
          <a:p>
            <a:pPr lvl="2"/>
            <a:r>
              <a:rPr lang="en-US" altLang="zh-TW" dirty="0" smtClean="0">
                <a:ea typeface="新細明體" pitchFamily="18" charset="-120"/>
              </a:rPr>
              <a:t>Desktop Model</a:t>
            </a:r>
          </a:p>
          <a:p>
            <a:pPr lvl="2"/>
            <a:r>
              <a:rPr lang="en-US" altLang="zh-TW" dirty="0" smtClean="0">
                <a:ea typeface="新細明體" pitchFamily="18" charset="-120"/>
              </a:rPr>
              <a:t>Tower model</a:t>
            </a:r>
            <a:endParaRPr lang="zh-TW" altLang="en-US" dirty="0" smtClean="0">
              <a:ea typeface="新細明體" pitchFamily="18" charset="-120"/>
            </a:endParaRPr>
          </a:p>
        </p:txBody>
      </p:sp>
      <p:sp>
        <p:nvSpPr>
          <p:cNvPr id="16386" name="Slide Number Placeholder 3"/>
          <p:cNvSpPr>
            <a:spLocks noGrp="1"/>
          </p:cNvSpPr>
          <p:nvPr>
            <p:ph type="sldNum" sz="quarter" idx="12"/>
          </p:nvPr>
        </p:nvSpPr>
        <p:spPr>
          <a:noFill/>
        </p:spPr>
        <p:txBody>
          <a:bodyPr/>
          <a:lstStyle/>
          <a:p>
            <a:fld id="{6F45DBE9-EF6C-4BA0-93C0-B985AEFC086A}" type="slidenum">
              <a:rPr lang="en-US" altLang="zh-TW" smtClean="0">
                <a:latin typeface="Arial" pitchFamily="34" charset="0"/>
              </a:rPr>
              <a:pPr/>
              <a:t>6</a:t>
            </a:fld>
            <a:endParaRPr lang="en-US" altLang="zh-TW" dirty="0" smtClean="0">
              <a:latin typeface="Arial" pitchFamily="34" charset="0"/>
            </a:endParaRPr>
          </a:p>
        </p:txBody>
      </p:sp>
      <p:pic>
        <p:nvPicPr>
          <p:cNvPr id="16389" name="Picture 4" descr="07"/>
          <p:cNvPicPr>
            <a:picLocks noChangeAspect="1" noChangeArrowheads="1"/>
          </p:cNvPicPr>
          <p:nvPr/>
        </p:nvPicPr>
        <p:blipFill rotWithShape="1">
          <a:blip r:embed="rId3" cstate="print"/>
          <a:srcRect l="44904" r="8240"/>
          <a:stretch/>
        </p:blipFill>
        <p:spPr bwMode="auto">
          <a:xfrm>
            <a:off x="2286000" y="3635652"/>
            <a:ext cx="1828800" cy="1893911"/>
          </a:xfrm>
          <a:prstGeom prst="rect">
            <a:avLst/>
          </a:prstGeom>
          <a:noFill/>
          <a:ln w="9525">
            <a:noFill/>
            <a:miter lim="800000"/>
            <a:headEnd/>
            <a:tailEnd/>
          </a:ln>
        </p:spPr>
      </p:pic>
      <p:pic>
        <p:nvPicPr>
          <p:cNvPr id="16390" name="Picture 5" descr="08"/>
          <p:cNvPicPr>
            <a:picLocks noChangeAspect="1" noChangeArrowheads="1"/>
          </p:cNvPicPr>
          <p:nvPr/>
        </p:nvPicPr>
        <p:blipFill rotWithShape="1">
          <a:blip r:embed="rId4" cstate="print"/>
          <a:srcRect l="40389" r="2591" b="14815"/>
          <a:stretch/>
        </p:blipFill>
        <p:spPr bwMode="auto">
          <a:xfrm>
            <a:off x="5257800" y="3706307"/>
            <a:ext cx="1828800" cy="1752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US" altLang="zh-TW" dirty="0" smtClean="0">
                <a:ea typeface="新細明體" pitchFamily="18" charset="-120"/>
              </a:rPr>
              <a:t>Workstations</a:t>
            </a:r>
            <a:endParaRPr lang="zh-TW" altLang="en-US" dirty="0" smtClean="0">
              <a:ea typeface="新細明體" pitchFamily="18" charset="-120"/>
            </a:endParaRPr>
          </a:p>
        </p:txBody>
      </p:sp>
      <p:sp>
        <p:nvSpPr>
          <p:cNvPr id="17412" name="Rectangle 3"/>
          <p:cNvSpPr>
            <a:spLocks noGrp="1" noChangeArrowheads="1"/>
          </p:cNvSpPr>
          <p:nvPr>
            <p:ph idx="1"/>
          </p:nvPr>
        </p:nvSpPr>
        <p:spPr>
          <a:xfrm>
            <a:off x="1096206" y="1463989"/>
            <a:ext cx="6591985" cy="3777622"/>
          </a:xfrm>
        </p:spPr>
        <p:txBody>
          <a:bodyPr/>
          <a:lstStyle/>
          <a:p>
            <a:pPr lvl="1" eaLnBrk="1" hangingPunct="1"/>
            <a:r>
              <a:rPr lang="en-US" altLang="zh-TW" dirty="0" smtClean="0">
                <a:ea typeface="新細明體" pitchFamily="18" charset="-120"/>
              </a:rPr>
              <a:t>Specialized single-user computers</a:t>
            </a:r>
          </a:p>
          <a:p>
            <a:pPr lvl="1" eaLnBrk="1" hangingPunct="1"/>
            <a:r>
              <a:rPr lang="en-US" altLang="zh-TW" dirty="0" smtClean="0">
                <a:ea typeface="新細明體" pitchFamily="18" charset="-120"/>
              </a:rPr>
              <a:t>Optimized for science or graphics</a:t>
            </a:r>
          </a:p>
          <a:p>
            <a:pPr lvl="1" eaLnBrk="1" hangingPunct="1"/>
            <a:r>
              <a:rPr lang="en-US" altLang="zh-TW" dirty="0" smtClean="0">
                <a:ea typeface="新細明體" pitchFamily="18" charset="-120"/>
              </a:rPr>
              <a:t>More powerful than a desktop</a:t>
            </a:r>
          </a:p>
          <a:p>
            <a:pPr eaLnBrk="1" hangingPunct="1"/>
            <a:endParaRPr lang="zh-TW" altLang="en-US" dirty="0" smtClean="0">
              <a:ea typeface="新細明體" pitchFamily="18" charset="-120"/>
            </a:endParaRPr>
          </a:p>
        </p:txBody>
      </p:sp>
      <p:sp>
        <p:nvSpPr>
          <p:cNvPr id="17410" name="Slide Number Placeholder 3"/>
          <p:cNvSpPr>
            <a:spLocks noGrp="1"/>
          </p:cNvSpPr>
          <p:nvPr>
            <p:ph type="sldNum" sz="quarter" idx="12"/>
          </p:nvPr>
        </p:nvSpPr>
        <p:spPr>
          <a:noFill/>
        </p:spPr>
        <p:txBody>
          <a:bodyPr/>
          <a:lstStyle/>
          <a:p>
            <a:fld id="{4C2320FF-D282-437E-8226-E16CF215300D}" type="slidenum">
              <a:rPr lang="en-US" altLang="zh-TW" smtClean="0">
                <a:latin typeface="Arial" pitchFamily="34" charset="0"/>
              </a:rPr>
              <a:pPr/>
              <a:t>7</a:t>
            </a:fld>
            <a:endParaRPr lang="en-US" altLang="zh-TW" dirty="0" smtClean="0">
              <a:latin typeface="Arial" pitchFamily="34" charset="0"/>
            </a:endParaRPr>
          </a:p>
        </p:txBody>
      </p:sp>
      <p:pic>
        <p:nvPicPr>
          <p:cNvPr id="17413" name="Picture 4" descr="09"/>
          <p:cNvPicPr>
            <a:picLocks noChangeAspect="1" noChangeArrowheads="1"/>
          </p:cNvPicPr>
          <p:nvPr/>
        </p:nvPicPr>
        <p:blipFill rotWithShape="1">
          <a:blip r:embed="rId3" cstate="print"/>
          <a:srcRect l="39294" t="4788" b="6632"/>
          <a:stretch/>
        </p:blipFill>
        <p:spPr bwMode="auto">
          <a:xfrm>
            <a:off x="2971800" y="2971800"/>
            <a:ext cx="3839406"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altLang="zh-TW" dirty="0" smtClean="0">
                <a:ea typeface="新細明體" pitchFamily="18" charset="-120"/>
              </a:rPr>
              <a:t>Notebook Computers</a:t>
            </a:r>
          </a:p>
        </p:txBody>
      </p:sp>
      <p:sp>
        <p:nvSpPr>
          <p:cNvPr id="18436" name="Rectangle 3"/>
          <p:cNvSpPr>
            <a:spLocks noGrp="1" noChangeArrowheads="1"/>
          </p:cNvSpPr>
          <p:nvPr>
            <p:ph idx="1"/>
          </p:nvPr>
        </p:nvSpPr>
        <p:spPr>
          <a:xfrm>
            <a:off x="1515402" y="1563046"/>
            <a:ext cx="6591985" cy="3777622"/>
          </a:xfrm>
        </p:spPr>
        <p:txBody>
          <a:bodyPr/>
          <a:lstStyle/>
          <a:p>
            <a:pPr lvl="1" eaLnBrk="1" hangingPunct="1"/>
            <a:r>
              <a:rPr lang="en-US" altLang="zh-TW" dirty="0" smtClean="0">
                <a:ea typeface="新細明體" pitchFamily="18" charset="-120"/>
              </a:rPr>
              <a:t>Small portable computers</a:t>
            </a:r>
          </a:p>
          <a:p>
            <a:pPr lvl="1" eaLnBrk="1" hangingPunct="1"/>
            <a:r>
              <a:rPr lang="en-US" altLang="zh-TW" dirty="0" smtClean="0">
                <a:ea typeface="新細明體" pitchFamily="18" charset="-120"/>
              </a:rPr>
              <a:t>Weighs between 3 and 8 pounds</a:t>
            </a:r>
          </a:p>
          <a:p>
            <a:pPr lvl="1"/>
            <a:r>
              <a:rPr lang="en-US" altLang="zh-TW" dirty="0" smtClean="0">
                <a:ea typeface="新細明體" pitchFamily="18" charset="-120"/>
              </a:rPr>
              <a:t>About 8 ½ by 11 inches</a:t>
            </a:r>
          </a:p>
        </p:txBody>
      </p:sp>
      <p:sp>
        <p:nvSpPr>
          <p:cNvPr id="18434" name="Slide Number Placeholder 3"/>
          <p:cNvSpPr>
            <a:spLocks noGrp="1"/>
          </p:cNvSpPr>
          <p:nvPr>
            <p:ph type="sldNum" sz="quarter" idx="12"/>
          </p:nvPr>
        </p:nvSpPr>
        <p:spPr>
          <a:noFill/>
        </p:spPr>
        <p:txBody>
          <a:bodyPr/>
          <a:lstStyle/>
          <a:p>
            <a:fld id="{61EF2B00-06AB-45E2-8F5D-2EA537CA47DC}" type="slidenum">
              <a:rPr lang="en-US" altLang="zh-TW" smtClean="0">
                <a:latin typeface="Arial" pitchFamily="34" charset="0"/>
              </a:rPr>
              <a:pPr/>
              <a:t>8</a:t>
            </a:fld>
            <a:endParaRPr lang="en-US" altLang="zh-TW" dirty="0" smtClean="0">
              <a:latin typeface="Arial" pitchFamily="34" charset="0"/>
            </a:endParaRPr>
          </a:p>
        </p:txBody>
      </p:sp>
      <p:pic>
        <p:nvPicPr>
          <p:cNvPr id="18437" name="Picture 7" descr="10"/>
          <p:cNvPicPr>
            <a:picLocks noChangeAspect="1" noChangeArrowheads="1"/>
          </p:cNvPicPr>
          <p:nvPr/>
        </p:nvPicPr>
        <p:blipFill rotWithShape="1">
          <a:blip r:embed="rId3" cstate="print"/>
          <a:srcRect t="5990" r="50000"/>
          <a:stretch/>
        </p:blipFill>
        <p:spPr bwMode="auto">
          <a:xfrm>
            <a:off x="1600200" y="3505200"/>
            <a:ext cx="1752600" cy="2391662"/>
          </a:xfrm>
          <a:prstGeom prst="rect">
            <a:avLst/>
          </a:prstGeom>
          <a:noFill/>
          <a:ln w="9525">
            <a:noFill/>
            <a:miter lim="800000"/>
            <a:headEnd/>
            <a:tailEnd/>
          </a:ln>
        </p:spPr>
      </p:pic>
      <p:pic>
        <p:nvPicPr>
          <p:cNvPr id="6" name="Picture 4" descr="11"/>
          <p:cNvPicPr>
            <a:picLocks noChangeAspect="1" noChangeArrowheads="1"/>
          </p:cNvPicPr>
          <p:nvPr/>
        </p:nvPicPr>
        <p:blipFill rotWithShape="1">
          <a:blip r:embed="rId4" cstate="print"/>
          <a:srcRect l="2766" r="48448"/>
          <a:stretch/>
        </p:blipFill>
        <p:spPr bwMode="auto">
          <a:xfrm>
            <a:off x="5638800" y="3581400"/>
            <a:ext cx="1981201" cy="2315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altLang="zh-TW" dirty="0" smtClean="0">
                <a:ea typeface="新細明體" pitchFamily="18" charset="-120"/>
              </a:rPr>
              <a:t>Notebook Computers</a:t>
            </a:r>
          </a:p>
        </p:txBody>
      </p:sp>
      <p:sp>
        <p:nvSpPr>
          <p:cNvPr id="18436" name="Rectangle 3"/>
          <p:cNvSpPr>
            <a:spLocks noGrp="1" noChangeArrowheads="1"/>
          </p:cNvSpPr>
          <p:nvPr>
            <p:ph idx="1"/>
          </p:nvPr>
        </p:nvSpPr>
        <p:spPr>
          <a:xfrm>
            <a:off x="304800" y="1219201"/>
            <a:ext cx="8382000" cy="2362200"/>
          </a:xfrm>
        </p:spPr>
        <p:txBody>
          <a:bodyPr/>
          <a:lstStyle/>
          <a:p>
            <a:r>
              <a:rPr lang="en-US" altLang="zh-TW" b="1" dirty="0" smtClean="0">
                <a:ea typeface="新細明體" pitchFamily="18" charset="-120"/>
              </a:rPr>
              <a:t>Docking station</a:t>
            </a:r>
          </a:p>
          <a:p>
            <a:pPr lvl="1"/>
            <a:r>
              <a:rPr lang="en-US" altLang="zh-TW" dirty="0" smtClean="0">
                <a:ea typeface="新細明體" pitchFamily="18" charset="-120"/>
              </a:rPr>
              <a:t>provide additional ports that enable the notebook computer to be connected to different devices or a network in the same manner as a desktop system</a:t>
            </a:r>
          </a:p>
        </p:txBody>
      </p:sp>
      <p:sp>
        <p:nvSpPr>
          <p:cNvPr id="18434" name="Slide Number Placeholder 3"/>
          <p:cNvSpPr>
            <a:spLocks noGrp="1"/>
          </p:cNvSpPr>
          <p:nvPr>
            <p:ph type="sldNum" sz="quarter" idx="12"/>
          </p:nvPr>
        </p:nvSpPr>
        <p:spPr>
          <a:noFill/>
        </p:spPr>
        <p:txBody>
          <a:bodyPr/>
          <a:lstStyle/>
          <a:p>
            <a:fld id="{61EF2B00-06AB-45E2-8F5D-2EA537CA47DC}" type="slidenum">
              <a:rPr lang="en-US" altLang="zh-TW" smtClean="0">
                <a:latin typeface="Arial" pitchFamily="34" charset="0"/>
              </a:rPr>
              <a:pPr/>
              <a:t>9</a:t>
            </a:fld>
            <a:endParaRPr lang="en-US" altLang="zh-TW" dirty="0" smtClean="0">
              <a:latin typeface="Arial" pitchFamily="34" charset="0"/>
            </a:endParaRPr>
          </a:p>
        </p:txBody>
      </p:sp>
      <p:pic>
        <p:nvPicPr>
          <p:cNvPr id="39938" name="Picture 2"/>
          <p:cNvPicPr>
            <a:picLocks noChangeAspect="1" noChangeArrowheads="1"/>
          </p:cNvPicPr>
          <p:nvPr/>
        </p:nvPicPr>
        <p:blipFill>
          <a:blip r:embed="rId3" cstate="print"/>
          <a:srcRect/>
          <a:stretch>
            <a:fillRect/>
          </a:stretch>
        </p:blipFill>
        <p:spPr bwMode="auto">
          <a:xfrm>
            <a:off x="2514600" y="2336962"/>
            <a:ext cx="4533900" cy="36790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3929</TotalTime>
  <Words>2386</Words>
  <PresentationFormat>On-screen Show (4:3)</PresentationFormat>
  <Paragraphs>246</Paragraphs>
  <Slides>22</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微軟正黑體</vt:lpstr>
      <vt:lpstr>Arial</vt:lpstr>
      <vt:lpstr>Calibri</vt:lpstr>
      <vt:lpstr>Century Gothic</vt:lpstr>
      <vt:lpstr>新細明體</vt:lpstr>
      <vt:lpstr>Times New Roman</vt:lpstr>
      <vt:lpstr>Wingdings 2</vt:lpstr>
      <vt:lpstr>Wingdings 3</vt:lpstr>
      <vt:lpstr>Wisp</vt:lpstr>
      <vt:lpstr>Type of Computer</vt:lpstr>
      <vt:lpstr>PowerPoint Presentation</vt:lpstr>
      <vt:lpstr>Computers for Individual Use</vt:lpstr>
      <vt:lpstr>Computers for Individual Use</vt:lpstr>
      <vt:lpstr>Desktop Computers</vt:lpstr>
      <vt:lpstr>Desktop Computers</vt:lpstr>
      <vt:lpstr>Workstations</vt:lpstr>
      <vt:lpstr>Notebook Computers</vt:lpstr>
      <vt:lpstr>Notebook Computers</vt:lpstr>
      <vt:lpstr>Tablet Computers</vt:lpstr>
      <vt:lpstr>Handheld PCs</vt:lpstr>
      <vt:lpstr>Smart Phones</vt:lpstr>
      <vt:lpstr>Computers for Organizations</vt:lpstr>
      <vt:lpstr>Network Servers</vt:lpstr>
      <vt:lpstr>Network Servers</vt:lpstr>
      <vt:lpstr>Network Servers</vt:lpstr>
      <vt:lpstr>Mainframes</vt:lpstr>
      <vt:lpstr>Mainframes</vt:lpstr>
      <vt:lpstr>Minicomputers</vt:lpstr>
      <vt:lpstr>Supercomputers</vt:lpstr>
      <vt:lpstr>End Note</vt:lpstr>
      <vt:lpstr>?</vt:lpstr>
    </vt:vector>
  </TitlesOfParts>
  <Company>University of Sargodha, Sargodha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Computer</dc:title>
  <dc:subject>Computer and its Application in Pharmacy</dc:subject>
  <dc:creator>Moh. Muneem Akhtar</dc:creator>
  <dcterms:created xsi:type="dcterms:W3CDTF">2004-10-06T00:41:44Z</dcterms:created>
  <dcterms:modified xsi:type="dcterms:W3CDTF">2020-04-10T15:02:23Z</dcterms:modified>
</cp:coreProperties>
</file>