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7556500" cy="10045700"/>
  <p:notesSz cx="7556500" cy="10045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13" autoAdjust="0"/>
  </p:normalViewPr>
  <p:slideViewPr>
    <p:cSldViewPr>
      <p:cViewPr varScale="1">
        <p:scale>
          <a:sx n="63" d="100"/>
          <a:sy n="63" d="100"/>
        </p:scale>
        <p:origin x="233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114167"/>
            <a:ext cx="6428422" cy="2109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625592"/>
            <a:ext cx="5293995" cy="251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310511"/>
            <a:ext cx="3289839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310511"/>
            <a:ext cx="3289839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01828"/>
            <a:ext cx="6806565" cy="1607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310511"/>
            <a:ext cx="6806565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342501"/>
            <a:ext cx="242011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342501"/>
            <a:ext cx="1739455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342501"/>
            <a:ext cx="1739455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2" y="401828"/>
            <a:ext cx="6806565" cy="492443"/>
          </a:xfrm>
        </p:spPr>
        <p:txBody>
          <a:bodyPr/>
          <a:lstStyle/>
          <a:p>
            <a:r>
              <a:rPr lang="en-US" sz="3200" b="1" dirty="0" smtClean="0"/>
              <a:t>Geochemical Classification of Elements 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850" y="894271"/>
            <a:ext cx="6987857" cy="8740854"/>
          </a:xfrm>
        </p:spPr>
        <p:txBody>
          <a:bodyPr/>
          <a:lstStyle/>
          <a:p>
            <a:r>
              <a:rPr lang="en-US" sz="2800" b="1" dirty="0" smtClean="0"/>
              <a:t>Definition and Introduction:</a:t>
            </a:r>
          </a:p>
          <a:p>
            <a:r>
              <a:rPr lang="en-US" sz="2800" dirty="0" smtClean="0"/>
              <a:t>1. Geochemists </a:t>
            </a:r>
            <a:r>
              <a:rPr lang="en-US" sz="2800" dirty="0"/>
              <a:t>classify elements in various ways based on </a:t>
            </a:r>
            <a:r>
              <a:rPr lang="en-US" sz="2800" dirty="0" smtClean="0"/>
              <a:t>their abundance</a:t>
            </a:r>
            <a:r>
              <a:rPr lang="en-US" sz="2800" dirty="0"/>
              <a:t>, behavior, and distribution in the Earth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2.Elements </a:t>
            </a:r>
            <a:r>
              <a:rPr lang="en-US" sz="2800" dirty="0"/>
              <a:t>can be qualitatively classified into major (&gt;0.4 </a:t>
            </a:r>
            <a:r>
              <a:rPr lang="en-US" sz="2800" dirty="0" err="1" smtClean="0"/>
              <a:t>wt</a:t>
            </a:r>
            <a:r>
              <a:rPr lang="en-US" sz="2800" dirty="0"/>
              <a:t> </a:t>
            </a:r>
            <a:r>
              <a:rPr lang="en-US" sz="2800" dirty="0" smtClean="0"/>
              <a:t>%), </a:t>
            </a:r>
            <a:r>
              <a:rPr lang="en-US" sz="2800" dirty="0"/>
              <a:t>minor (0.1–0.4 </a:t>
            </a:r>
            <a:r>
              <a:rPr lang="en-US" sz="2800" dirty="0" err="1"/>
              <a:t>wt</a:t>
            </a:r>
            <a:r>
              <a:rPr lang="en-US" sz="2800" dirty="0"/>
              <a:t>%), and trace elements (&lt;0.1 </a:t>
            </a:r>
            <a:r>
              <a:rPr lang="en-US" sz="2800" dirty="0" err="1"/>
              <a:t>wt</a:t>
            </a:r>
            <a:r>
              <a:rPr lang="en-US" sz="2800" dirty="0" smtClean="0"/>
              <a:t>%).</a:t>
            </a:r>
          </a:p>
          <a:p>
            <a:r>
              <a:rPr lang="en-US" sz="2800" dirty="0" smtClean="0"/>
              <a:t>3.</a:t>
            </a:r>
            <a:r>
              <a:rPr lang="en-US" sz="2800" dirty="0"/>
              <a:t> Major elements are those that define the primary structure of </a:t>
            </a:r>
            <a:r>
              <a:rPr lang="en-US" sz="2800" dirty="0" smtClean="0"/>
              <a:t>a given </a:t>
            </a:r>
            <a:r>
              <a:rPr lang="en-US" sz="2800" dirty="0"/>
              <a:t>phase, which can be a mineral, liquid, or vapor. </a:t>
            </a:r>
            <a:r>
              <a:rPr lang="en-US" sz="2800" dirty="0" smtClean="0"/>
              <a:t>Major elements </a:t>
            </a:r>
            <a:r>
              <a:rPr lang="en-US" sz="2800" dirty="0"/>
              <a:t>are abundant enough that they dictate a </a:t>
            </a:r>
            <a:r>
              <a:rPr lang="en-US" sz="2800" dirty="0" smtClean="0"/>
              <a:t>system’s</a:t>
            </a:r>
            <a:r>
              <a:rPr lang="en-US" sz="2800" dirty="0"/>
              <a:t> </a:t>
            </a:r>
            <a:r>
              <a:rPr lang="en-US" sz="2800" dirty="0" smtClean="0"/>
              <a:t>physical </a:t>
            </a:r>
            <a:r>
              <a:rPr lang="en-US" sz="2800" dirty="0"/>
              <a:t>properties, including the assemblage of phases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4.</a:t>
            </a:r>
            <a:r>
              <a:rPr lang="en-US" sz="2800" dirty="0"/>
              <a:t> Trace elements are not essential to the structure of a </a:t>
            </a:r>
            <a:r>
              <a:rPr lang="en-US" sz="2800" dirty="0" smtClean="0"/>
              <a:t>phase and </a:t>
            </a:r>
            <a:r>
              <a:rPr lang="en-US" sz="2800" dirty="0"/>
              <a:t>do not directly influence the properties of a phase </a:t>
            </a:r>
            <a:r>
              <a:rPr lang="en-US" sz="2800" dirty="0" smtClean="0"/>
              <a:t>or system</a:t>
            </a:r>
            <a:r>
              <a:rPr lang="en-US" sz="2800" dirty="0"/>
              <a:t>. Instead, trace elements occur passively as </a:t>
            </a:r>
            <a:r>
              <a:rPr lang="en-US" sz="2800" dirty="0" smtClean="0"/>
              <a:t>dissolved constituents </a:t>
            </a:r>
            <a:r>
              <a:rPr lang="en-US" sz="2800" dirty="0"/>
              <a:t>or in the form of minor </a:t>
            </a:r>
            <a:r>
              <a:rPr lang="en-US" sz="2800" dirty="0" smtClean="0"/>
              <a:t>amounts </a:t>
            </a:r>
            <a:r>
              <a:rPr lang="en-US" sz="2800" dirty="0"/>
              <a:t>of </a:t>
            </a:r>
            <a:r>
              <a:rPr lang="en-US" sz="2800" dirty="0" smtClean="0"/>
              <a:t>accessory phases</a:t>
            </a:r>
            <a:r>
              <a:rPr lang="en-US" sz="2800" dirty="0"/>
              <a:t>.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4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2" y="401828"/>
            <a:ext cx="6806565" cy="492443"/>
          </a:xfrm>
        </p:spPr>
        <p:txBody>
          <a:bodyPr/>
          <a:lstStyle/>
          <a:p>
            <a:r>
              <a:rPr lang="en-US" sz="3200" b="1" dirty="0" smtClean="0"/>
              <a:t>Distribution of Elements 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850" y="1136650"/>
            <a:ext cx="6806565" cy="8686800"/>
          </a:xfrm>
        </p:spPr>
        <p:txBody>
          <a:bodyPr/>
          <a:lstStyle/>
          <a:p>
            <a:r>
              <a:rPr lang="en-US" sz="2800" dirty="0"/>
              <a:t>The distribution of elements on Earth is </a:t>
            </a:r>
            <a:r>
              <a:rPr lang="en-US" sz="2800" dirty="0" smtClean="0"/>
              <a:t>heterogeneous, ranging </a:t>
            </a:r>
            <a:r>
              <a:rPr lang="en-US" sz="2800" dirty="0"/>
              <a:t>from the scale of hundreds to thousands </a:t>
            </a:r>
            <a:r>
              <a:rPr lang="en-US" sz="2800" dirty="0" smtClean="0"/>
              <a:t>of kilometers </a:t>
            </a:r>
            <a:r>
              <a:rPr lang="en-US" sz="2800" dirty="0"/>
              <a:t>in the form of the Earth’s layered structure (core,</a:t>
            </a:r>
          </a:p>
          <a:p>
            <a:r>
              <a:rPr lang="en-US" sz="2800" dirty="0"/>
              <a:t>mantle, crust, ocean, and atmosphere) down to the scale </a:t>
            </a:r>
            <a:r>
              <a:rPr lang="en-US" sz="2800" dirty="0" smtClean="0"/>
              <a:t>of millimeters </a:t>
            </a:r>
            <a:r>
              <a:rPr lang="en-US" sz="2800" dirty="0"/>
              <a:t>or less in the form of mineral grains or </a:t>
            </a:r>
            <a:r>
              <a:rPr lang="en-US" sz="2800" dirty="0" smtClean="0"/>
              <a:t>living organisms</a:t>
            </a:r>
            <a:r>
              <a:rPr lang="en-US" sz="2800" dirty="0"/>
              <a:t>. Thus, although &gt;99 % of the bulk Earth, which</a:t>
            </a:r>
          </a:p>
          <a:p>
            <a:r>
              <a:rPr lang="en-US" sz="2800" dirty="0"/>
              <a:t>includes the crust, mantle, and metallic core, is composed </a:t>
            </a:r>
            <a:r>
              <a:rPr lang="en-US" sz="2800" dirty="0" smtClean="0"/>
              <a:t>of Fe</a:t>
            </a:r>
            <a:r>
              <a:rPr lang="en-US" sz="2800" dirty="0"/>
              <a:t>, O, Mg, Si, S, Ni, Ca, and Al, in order of </a:t>
            </a:r>
            <a:r>
              <a:rPr lang="en-US" sz="2800" dirty="0" smtClean="0"/>
              <a:t>decreasing abundance </a:t>
            </a:r>
            <a:r>
              <a:rPr lang="en-US" sz="2800" dirty="0"/>
              <a:t>by weight, much of the Fe and almost all the Ni</a:t>
            </a:r>
          </a:p>
          <a:p>
            <a:r>
              <a:rPr lang="en-US" sz="2800" dirty="0"/>
              <a:t>are sequestered in the core, whereas most of the Earth’s O </a:t>
            </a:r>
            <a:r>
              <a:rPr lang="en-US" sz="2800" dirty="0" smtClean="0"/>
              <a:t>is locked </a:t>
            </a:r>
            <a:r>
              <a:rPr lang="en-US" sz="2800" dirty="0"/>
              <a:t>up in the mantle and crust in the form of </a:t>
            </a:r>
            <a:r>
              <a:rPr lang="en-US" sz="2800" dirty="0" smtClean="0"/>
              <a:t>oxides(O </a:t>
            </a:r>
            <a:r>
              <a:rPr lang="en-US" sz="2800" dirty="0"/>
              <a:t>makes up nearly 50 % by weight of the mantle).</a:t>
            </a:r>
          </a:p>
        </p:txBody>
      </p:sp>
    </p:spTree>
    <p:extLst>
      <p:ext uri="{BB962C8B-B14F-4D97-AF65-F5344CB8AC3E}">
        <p14:creationId xmlns:p14="http://schemas.microsoft.com/office/powerpoint/2010/main" val="309140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2" y="222250"/>
            <a:ext cx="6806565" cy="430887"/>
          </a:xfrm>
        </p:spPr>
        <p:txBody>
          <a:bodyPr/>
          <a:lstStyle/>
          <a:p>
            <a:r>
              <a:rPr lang="en-US" sz="2800" b="1" dirty="0" smtClean="0"/>
              <a:t>Chemical Behavior of Elements 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850" y="678827"/>
            <a:ext cx="7359650" cy="8032968"/>
          </a:xfrm>
        </p:spPr>
        <p:txBody>
          <a:bodyPr/>
          <a:lstStyle/>
          <a:p>
            <a:r>
              <a:rPr lang="en-US" sz="2800" dirty="0"/>
              <a:t>Exactly how elements are spatially redistributed in a </a:t>
            </a:r>
            <a:r>
              <a:rPr lang="en-US" sz="2800" dirty="0" smtClean="0"/>
              <a:t>planetary body </a:t>
            </a:r>
            <a:r>
              <a:rPr lang="en-US" sz="2800" dirty="0"/>
              <a:t>depends on their chemical behaviors and how </a:t>
            </a:r>
            <a:r>
              <a:rPr lang="en-US" sz="2800" dirty="0" smtClean="0"/>
              <a:t>they partition </a:t>
            </a:r>
            <a:r>
              <a:rPr lang="en-US" sz="2800" dirty="0"/>
              <a:t>into different phases during geologic and </a:t>
            </a:r>
            <a:r>
              <a:rPr lang="en-US" sz="2800" dirty="0" smtClean="0"/>
              <a:t>biochemical processes.</a:t>
            </a:r>
          </a:p>
          <a:p>
            <a:r>
              <a:rPr lang="en-US" sz="2800" dirty="0" smtClean="0"/>
              <a:t>1)Elements </a:t>
            </a:r>
            <a:r>
              <a:rPr lang="en-US" sz="2800" dirty="0"/>
              <a:t>whose </a:t>
            </a:r>
            <a:r>
              <a:rPr lang="en-US" sz="2800" dirty="0" smtClean="0"/>
              <a:t>outermost electron </a:t>
            </a:r>
            <a:r>
              <a:rPr lang="en-US" sz="2800" dirty="0"/>
              <a:t>shells are nearly filled tend to readily attract electrons</a:t>
            </a:r>
          </a:p>
          <a:p>
            <a:r>
              <a:rPr lang="en-US" sz="2800" dirty="0"/>
              <a:t>(high electronegativity), forming anions in chemical bonds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2)Elements </a:t>
            </a:r>
            <a:r>
              <a:rPr lang="en-US" sz="2800" dirty="0"/>
              <a:t>with only partially filled outer shells tend to </a:t>
            </a:r>
            <a:r>
              <a:rPr lang="en-US" sz="2800" dirty="0" smtClean="0"/>
              <a:t>donate electrons </a:t>
            </a:r>
            <a:r>
              <a:rPr lang="en-US" sz="2800" dirty="0"/>
              <a:t>(low electronegativity) and become cations in </a:t>
            </a:r>
            <a:r>
              <a:rPr lang="en-US" sz="2800" dirty="0" smtClean="0"/>
              <a:t>chemical bonds.</a:t>
            </a:r>
          </a:p>
          <a:p>
            <a:r>
              <a:rPr lang="en-US" sz="2800" dirty="0" smtClean="0"/>
              <a:t>3)Elements </a:t>
            </a:r>
            <a:r>
              <a:rPr lang="en-US" sz="2800" dirty="0"/>
              <a:t>with very </a:t>
            </a:r>
            <a:r>
              <a:rPr lang="en-US" sz="2800" dirty="0" smtClean="0"/>
              <a:t>different </a:t>
            </a:r>
            <a:r>
              <a:rPr lang="en-US" sz="2800" dirty="0" err="1" smtClean="0"/>
              <a:t>electronegativities</a:t>
            </a:r>
            <a:r>
              <a:rPr lang="en-US" sz="2800" dirty="0"/>
              <a:t> </a:t>
            </a:r>
            <a:r>
              <a:rPr lang="en-US" sz="2800" dirty="0" smtClean="0"/>
              <a:t>(opposite </a:t>
            </a:r>
            <a:r>
              <a:rPr lang="en-US" sz="2800" dirty="0"/>
              <a:t>ends of the periodic table) tend to transfer </a:t>
            </a:r>
            <a:r>
              <a:rPr lang="en-US" sz="2800" dirty="0" smtClean="0"/>
              <a:t>electrons between </a:t>
            </a:r>
            <a:r>
              <a:rPr lang="en-US" sz="2800" dirty="0"/>
              <a:t>atoms, resulting in ionic bonds. In contrast, </a:t>
            </a:r>
            <a:r>
              <a:rPr lang="en-US" sz="2800" dirty="0" smtClean="0"/>
              <a:t>elements with </a:t>
            </a:r>
            <a:r>
              <a:rPr lang="en-US" sz="2800" dirty="0"/>
              <a:t>similar </a:t>
            </a:r>
            <a:r>
              <a:rPr lang="en-US" sz="2800" dirty="0" err="1"/>
              <a:t>electronegativities</a:t>
            </a:r>
            <a:r>
              <a:rPr lang="en-US" sz="2800" dirty="0"/>
              <a:t> tend to share electron clouds in</a:t>
            </a:r>
          </a:p>
          <a:p>
            <a:r>
              <a:rPr lang="en-US" sz="2800" dirty="0"/>
              <a:t>chemical bonds (covalent bonds), making such bonds </a:t>
            </a:r>
            <a:r>
              <a:rPr lang="en-US" sz="2800" dirty="0" smtClean="0"/>
              <a:t>very strong</a:t>
            </a:r>
            <a:r>
              <a:rPr lang="en-US" sz="2800" dirty="0"/>
              <a:t>.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4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2" y="401828"/>
            <a:ext cx="6806565" cy="430887"/>
          </a:xfrm>
        </p:spPr>
        <p:txBody>
          <a:bodyPr/>
          <a:lstStyle/>
          <a:p>
            <a:r>
              <a:rPr lang="en-US" sz="2800" b="1" dirty="0"/>
              <a:t>Geochemical </a:t>
            </a:r>
            <a:r>
              <a:rPr lang="en-US" sz="2800" b="1" dirty="0" smtClean="0"/>
              <a:t>Classifications of Elements 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2" y="832715"/>
            <a:ext cx="6806565" cy="7755969"/>
          </a:xfrm>
        </p:spPr>
        <p:txBody>
          <a:bodyPr/>
          <a:lstStyle/>
          <a:p>
            <a:r>
              <a:rPr lang="en-US" sz="3600" dirty="0" smtClean="0"/>
              <a:t>1) Elements </a:t>
            </a:r>
            <a:r>
              <a:rPr lang="en-US" sz="3600" dirty="0"/>
              <a:t>are often categorized based on their general </a:t>
            </a:r>
            <a:r>
              <a:rPr lang="en-US" sz="3600" dirty="0" smtClean="0"/>
              <a:t>geochemical behaviors </a:t>
            </a:r>
            <a:r>
              <a:rPr lang="en-US" sz="3600" dirty="0"/>
              <a:t>even though an element’s </a:t>
            </a:r>
            <a:r>
              <a:rPr lang="en-US" sz="3600" dirty="0" smtClean="0"/>
              <a:t>chemical behavior </a:t>
            </a:r>
            <a:r>
              <a:rPr lang="en-US" sz="3600" dirty="0"/>
              <a:t>depends strongly on variables such as </a:t>
            </a:r>
            <a:r>
              <a:rPr lang="en-US" sz="3600" dirty="0" smtClean="0"/>
              <a:t>temperature, pressure</a:t>
            </a:r>
            <a:r>
              <a:rPr lang="en-US" sz="3600" dirty="0"/>
              <a:t>, and </a:t>
            </a:r>
            <a:r>
              <a:rPr lang="en-US" sz="3600" dirty="0" smtClean="0"/>
              <a:t>chemical environment</a:t>
            </a:r>
            <a:r>
              <a:rPr lang="en-US" sz="3600" dirty="0"/>
              <a:t>; the latter of which </a:t>
            </a:r>
            <a:r>
              <a:rPr lang="en-US" sz="3600" dirty="0" smtClean="0"/>
              <a:t>can dictate </a:t>
            </a:r>
            <a:r>
              <a:rPr lang="en-US" sz="3600" dirty="0"/>
              <a:t>an element’s valence state and ability to form complexes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These </a:t>
            </a:r>
            <a:r>
              <a:rPr lang="en-US" sz="3600" dirty="0"/>
              <a:t>classifications broadly follow </a:t>
            </a:r>
            <a:r>
              <a:rPr lang="en-US" sz="3600" dirty="0" smtClean="0"/>
              <a:t>Goldschmidt’s original </a:t>
            </a:r>
            <a:r>
              <a:rPr lang="en-US" sz="3600" dirty="0"/>
              <a:t>classifications (Goldschmidt, 1937) with the addition of organophile and fluid-mobile elements</a:t>
            </a:r>
          </a:p>
        </p:txBody>
      </p:sp>
    </p:spTree>
    <p:extLst>
      <p:ext uri="{BB962C8B-B14F-4D97-AF65-F5344CB8AC3E}">
        <p14:creationId xmlns:p14="http://schemas.microsoft.com/office/powerpoint/2010/main" val="281635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850" y="298451"/>
            <a:ext cx="6987857" cy="8617744"/>
          </a:xfrm>
        </p:spPr>
        <p:txBody>
          <a:bodyPr/>
          <a:lstStyle/>
          <a:p>
            <a:r>
              <a:rPr lang="en-US" sz="2800" b="1" dirty="0" err="1"/>
              <a:t>Lithophile</a:t>
            </a:r>
            <a:r>
              <a:rPr lang="en-US" sz="2800" dirty="0"/>
              <a:t> elements (“rock loving”) are </a:t>
            </a:r>
            <a:r>
              <a:rPr lang="en-US" sz="2800" dirty="0" smtClean="0"/>
              <a:t>preferentially partitioned </a:t>
            </a:r>
            <a:r>
              <a:rPr lang="en-US" sz="2800" dirty="0"/>
              <a:t>into silicate minerals. These include </a:t>
            </a:r>
            <a:r>
              <a:rPr lang="en-US" sz="2800" dirty="0" smtClean="0"/>
              <a:t>cations that </a:t>
            </a:r>
            <a:r>
              <a:rPr lang="en-US" sz="2800" dirty="0"/>
              <a:t>commonly form oxides, such as Ca, Mg, </a:t>
            </a:r>
            <a:r>
              <a:rPr lang="en-US" sz="2800" dirty="0" err="1"/>
              <a:t>Mn</a:t>
            </a:r>
            <a:r>
              <a:rPr lang="en-US" sz="2800" dirty="0"/>
              <a:t>, </a:t>
            </a:r>
            <a:r>
              <a:rPr lang="en-US" sz="2800" dirty="0" err="1" smtClean="0"/>
              <a:t>Ti,Na</a:t>
            </a:r>
            <a:r>
              <a:rPr lang="en-US" sz="2800" dirty="0"/>
              <a:t>, K, the rare earth elements, U, </a:t>
            </a:r>
            <a:r>
              <a:rPr lang="en-US" sz="2800" dirty="0" err="1"/>
              <a:t>Th</a:t>
            </a:r>
            <a:r>
              <a:rPr lang="en-US" sz="2800" dirty="0"/>
              <a:t>, Si, and Fe in </a:t>
            </a:r>
            <a:r>
              <a:rPr lang="en-US" sz="2800" dirty="0" smtClean="0"/>
              <a:t>its oxidized </a:t>
            </a:r>
            <a:r>
              <a:rPr lang="en-US" sz="2800" dirty="0"/>
              <a:t>states</a:t>
            </a:r>
            <a:r>
              <a:rPr lang="en-US" sz="2800" dirty="0" smtClean="0"/>
              <a:t>.</a:t>
            </a:r>
          </a:p>
          <a:p>
            <a:r>
              <a:rPr lang="en-US" sz="2800" b="1" dirty="0"/>
              <a:t>Siderophile</a:t>
            </a:r>
            <a:r>
              <a:rPr lang="en-US" sz="2800" dirty="0"/>
              <a:t> elements (“iron loving”) are those that are </a:t>
            </a:r>
            <a:r>
              <a:rPr lang="en-US" sz="2800" dirty="0" smtClean="0"/>
              <a:t>preferentially partitioned </a:t>
            </a:r>
            <a:r>
              <a:rPr lang="en-US" sz="2800" dirty="0"/>
              <a:t>into the metallic core, typically in </a:t>
            </a:r>
            <a:r>
              <a:rPr lang="en-US" sz="2800" dirty="0" smtClean="0"/>
              <a:t>the form </a:t>
            </a:r>
            <a:r>
              <a:rPr lang="en-US" sz="2800" dirty="0"/>
              <a:t>of alloys with Fe. Elements exhibiting </a:t>
            </a:r>
            <a:r>
              <a:rPr lang="en-US" sz="2800" dirty="0" smtClean="0"/>
              <a:t>metallic behavior </a:t>
            </a:r>
            <a:r>
              <a:rPr lang="en-US" sz="2800" dirty="0"/>
              <a:t>include the noble metals (Pt, </a:t>
            </a:r>
            <a:r>
              <a:rPr lang="en-US" sz="2800" dirty="0" err="1"/>
              <a:t>Pd</a:t>
            </a:r>
            <a:r>
              <a:rPr lang="en-US" sz="2800" dirty="0"/>
              <a:t>, </a:t>
            </a:r>
            <a:r>
              <a:rPr lang="en-US" sz="2800" dirty="0" err="1"/>
              <a:t>Ir</a:t>
            </a:r>
            <a:r>
              <a:rPr lang="en-US" sz="2800" dirty="0"/>
              <a:t>, Ru, Rh, and</a:t>
            </a:r>
          </a:p>
          <a:p>
            <a:r>
              <a:rPr lang="en-US" sz="2800" dirty="0" err="1"/>
              <a:t>Os</a:t>
            </a:r>
            <a:r>
              <a:rPr lang="en-US" sz="2800" dirty="0"/>
              <a:t>) as well as W, Ni, and Co. Some elements in </a:t>
            </a:r>
            <a:r>
              <a:rPr lang="en-US" sz="2800" dirty="0" smtClean="0"/>
              <a:t>their reduced </a:t>
            </a:r>
            <a:r>
              <a:rPr lang="en-US" sz="2800" dirty="0"/>
              <a:t>states or at high enough pressures to </a:t>
            </a:r>
            <a:r>
              <a:rPr lang="en-US" sz="2800" dirty="0" smtClean="0"/>
              <a:t>impart metallic </a:t>
            </a:r>
            <a:r>
              <a:rPr lang="en-US" sz="2800" dirty="0"/>
              <a:t>behavior can alloy with Fe metal; these </a:t>
            </a:r>
            <a:r>
              <a:rPr lang="en-US" sz="2800" dirty="0" smtClean="0"/>
              <a:t>include Si</a:t>
            </a:r>
            <a:r>
              <a:rPr lang="en-US" sz="2800" dirty="0"/>
              <a:t>, C, and some high field strength elements like</a:t>
            </a:r>
          </a:p>
          <a:p>
            <a:r>
              <a:rPr lang="en-US" sz="2800" dirty="0"/>
              <a:t>Nb</a:t>
            </a:r>
            <a:r>
              <a:rPr lang="en-US" sz="2800" dirty="0" smtClean="0"/>
              <a:t>. </a:t>
            </a:r>
            <a:r>
              <a:rPr lang="en-US" sz="2800" dirty="0"/>
              <a:t>Sulfur may dissolve in the core as a sulfide </a:t>
            </a:r>
            <a:r>
              <a:rPr lang="en-US" sz="2800" dirty="0" smtClean="0"/>
              <a:t>complex and</a:t>
            </a:r>
            <a:r>
              <a:rPr lang="en-US" sz="2800" dirty="0"/>
              <a:t>, under these conditions, is also considered </a:t>
            </a:r>
            <a:r>
              <a:rPr lang="en-US" sz="2800" dirty="0" smtClean="0"/>
              <a:t>siderophile.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790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850" y="146050"/>
            <a:ext cx="6806565" cy="8186857"/>
          </a:xfrm>
        </p:spPr>
        <p:txBody>
          <a:bodyPr/>
          <a:lstStyle/>
          <a:p>
            <a:r>
              <a:rPr lang="en-US" sz="2800" b="1" dirty="0" err="1"/>
              <a:t>Chalcophile</a:t>
            </a:r>
            <a:r>
              <a:rPr lang="en-US" sz="2800" b="1" dirty="0"/>
              <a:t> </a:t>
            </a:r>
            <a:r>
              <a:rPr lang="en-US" sz="2800" dirty="0"/>
              <a:t>elements are those that commonly form </a:t>
            </a:r>
            <a:r>
              <a:rPr lang="en-US" sz="2800" dirty="0" smtClean="0"/>
              <a:t>sulfide type</a:t>
            </a:r>
            <a:r>
              <a:rPr lang="en-US" sz="2800" dirty="0"/>
              <a:t> </a:t>
            </a:r>
            <a:r>
              <a:rPr lang="en-US" sz="2800" dirty="0" smtClean="0"/>
              <a:t>minerals</a:t>
            </a:r>
            <a:r>
              <a:rPr lang="en-US" sz="2800" dirty="0"/>
              <a:t>. These include Cu, </a:t>
            </a:r>
            <a:r>
              <a:rPr lang="en-US" sz="2800" dirty="0" err="1"/>
              <a:t>Pb</a:t>
            </a:r>
            <a:r>
              <a:rPr lang="en-US" sz="2800" dirty="0"/>
              <a:t>, Zn, Cd, Mo, Hg, </a:t>
            </a:r>
            <a:r>
              <a:rPr lang="en-US" sz="2800" dirty="0" smtClean="0"/>
              <a:t>Sb, Sn</a:t>
            </a:r>
            <a:r>
              <a:rPr lang="en-US" sz="2800" dirty="0"/>
              <a:t>, Tl, </a:t>
            </a:r>
            <a:r>
              <a:rPr lang="en-US" sz="2800" dirty="0" err="1"/>
              <a:t>Te</a:t>
            </a:r>
            <a:r>
              <a:rPr lang="en-US" sz="2800" dirty="0"/>
              <a:t>, As, as well as noble metals</a:t>
            </a:r>
            <a:r>
              <a:rPr lang="en-US" sz="2800" dirty="0" smtClean="0"/>
              <a:t>.</a:t>
            </a:r>
          </a:p>
          <a:p>
            <a:r>
              <a:rPr lang="en-US" sz="2800" b="1" dirty="0" err="1"/>
              <a:t>Atmophile</a:t>
            </a:r>
            <a:r>
              <a:rPr lang="en-US" sz="2800" dirty="0"/>
              <a:t> elements are those that readily form volatile </a:t>
            </a:r>
            <a:r>
              <a:rPr lang="en-US" sz="2800" dirty="0" smtClean="0"/>
              <a:t>compounds at </a:t>
            </a:r>
            <a:r>
              <a:rPr lang="en-US" sz="2800" dirty="0"/>
              <a:t>relatively low temperatures (&lt;300 K), many </a:t>
            </a:r>
            <a:r>
              <a:rPr lang="en-US" sz="2800" dirty="0" smtClean="0"/>
              <a:t>of which </a:t>
            </a:r>
            <a:r>
              <a:rPr lang="en-US" sz="2800" dirty="0"/>
              <a:t>are preferentially concentrated in planetary </a:t>
            </a:r>
            <a:r>
              <a:rPr lang="en-US" sz="2800" dirty="0" smtClean="0"/>
              <a:t>atmospheres. </a:t>
            </a:r>
            <a:r>
              <a:rPr lang="en-US" sz="2800" dirty="0" err="1" smtClean="0"/>
              <a:t>Atmophile</a:t>
            </a:r>
            <a:r>
              <a:rPr lang="en-US" sz="2800" dirty="0" smtClean="0"/>
              <a:t> </a:t>
            </a:r>
            <a:r>
              <a:rPr lang="en-US" sz="2800" dirty="0"/>
              <a:t>elements include C, O, H, N, S, </a:t>
            </a:r>
            <a:r>
              <a:rPr lang="en-US" sz="2800" dirty="0" smtClean="0"/>
              <a:t>and the </a:t>
            </a:r>
            <a:r>
              <a:rPr lang="en-US" sz="2800" dirty="0"/>
              <a:t>noble gases</a:t>
            </a:r>
            <a:r>
              <a:rPr lang="en-US" sz="2800" dirty="0" smtClean="0"/>
              <a:t>.</a:t>
            </a:r>
          </a:p>
          <a:p>
            <a:r>
              <a:rPr lang="en-US" sz="2800" b="1" dirty="0"/>
              <a:t>Organophile</a:t>
            </a:r>
            <a:r>
              <a:rPr lang="en-US" dirty="0"/>
              <a:t> </a:t>
            </a:r>
            <a:r>
              <a:rPr lang="en-US" sz="2800" dirty="0"/>
              <a:t>elements are those that form or associate </a:t>
            </a:r>
            <a:r>
              <a:rPr lang="en-US" sz="2800" dirty="0" smtClean="0"/>
              <a:t>with organic </a:t>
            </a:r>
            <a:r>
              <a:rPr lang="en-US" sz="2800" dirty="0"/>
              <a:t>compounds (hydrocarbon molecules) in biochemical</a:t>
            </a:r>
          </a:p>
          <a:p>
            <a:r>
              <a:rPr lang="en-US" sz="2800" dirty="0"/>
              <a:t>and biogeochemical processes. These include C, H, </a:t>
            </a:r>
            <a:r>
              <a:rPr lang="en-US" sz="2800" dirty="0" smtClean="0"/>
              <a:t>N,S</a:t>
            </a:r>
            <a:r>
              <a:rPr lang="en-US" sz="2800" dirty="0"/>
              <a:t>, and P, but also include various metal-organic </a:t>
            </a:r>
            <a:r>
              <a:rPr lang="en-US" sz="2800" dirty="0" err="1" smtClean="0"/>
              <a:t>complexes.Many</a:t>
            </a:r>
            <a:r>
              <a:rPr lang="en-US" sz="2800" dirty="0" smtClean="0"/>
              <a:t> </a:t>
            </a:r>
            <a:r>
              <a:rPr lang="en-US" sz="2800" dirty="0"/>
              <a:t>metals, such as U, V, Ge, </a:t>
            </a:r>
            <a:r>
              <a:rPr lang="en-US" sz="2800" dirty="0" err="1"/>
              <a:t>Pb</a:t>
            </a:r>
            <a:r>
              <a:rPr lang="en-US" sz="2800" dirty="0"/>
              <a:t>, and Mo, </a:t>
            </a:r>
            <a:r>
              <a:rPr lang="en-US" sz="2800" dirty="0" smtClean="0"/>
              <a:t>can complex </a:t>
            </a:r>
            <a:r>
              <a:rPr lang="en-US" sz="2800" dirty="0"/>
              <a:t>with organic molecules, generating organic-rich</a:t>
            </a:r>
          </a:p>
          <a:p>
            <a:r>
              <a:rPr lang="en-US" sz="2800" dirty="0"/>
              <a:t>sediments with high metal contents.</a:t>
            </a:r>
          </a:p>
        </p:txBody>
      </p:sp>
    </p:spTree>
    <p:extLst>
      <p:ext uri="{BB962C8B-B14F-4D97-AF65-F5344CB8AC3E}">
        <p14:creationId xmlns:p14="http://schemas.microsoft.com/office/powerpoint/2010/main" val="32241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2" y="450850"/>
            <a:ext cx="6806565" cy="8186857"/>
          </a:xfrm>
        </p:spPr>
        <p:txBody>
          <a:bodyPr/>
          <a:lstStyle/>
          <a:p>
            <a:r>
              <a:rPr lang="en-US" sz="2800" b="1" dirty="0"/>
              <a:t>Fluid-mobile elements </a:t>
            </a:r>
            <a:r>
              <a:rPr lang="en-US" sz="2800" dirty="0"/>
              <a:t>are those that readily dissolve </a:t>
            </a:r>
            <a:r>
              <a:rPr lang="en-US" sz="2800" dirty="0" smtClean="0"/>
              <a:t>in fluids</a:t>
            </a:r>
            <a:r>
              <a:rPr lang="en-US" sz="2800" dirty="0"/>
              <a:t>, typically water-rich fluids. Elements with high </a:t>
            </a:r>
            <a:r>
              <a:rPr lang="en-US" sz="2800" dirty="0" smtClean="0"/>
              <a:t>solubility in </a:t>
            </a:r>
            <a:r>
              <a:rPr lang="en-US" sz="2800" dirty="0"/>
              <a:t>water tend to be low field strength elements, </a:t>
            </a:r>
            <a:r>
              <a:rPr lang="en-US" sz="2800" dirty="0" smtClean="0"/>
              <a:t>such as </a:t>
            </a:r>
            <a:r>
              <a:rPr lang="en-US" sz="2800" dirty="0"/>
              <a:t>the alkali and alkali Earth group elements, which </a:t>
            </a:r>
            <a:r>
              <a:rPr lang="en-US" sz="2800" dirty="0" smtClean="0"/>
              <a:t>readily form </a:t>
            </a:r>
            <a:r>
              <a:rPr lang="en-US" sz="2800" dirty="0"/>
              <a:t>inner sphere </a:t>
            </a:r>
            <a:r>
              <a:rPr lang="en-US" sz="2800" dirty="0" err="1"/>
              <a:t>aquo</a:t>
            </a:r>
            <a:r>
              <a:rPr lang="en-US" sz="2800" dirty="0"/>
              <a:t>-complexes or highly </a:t>
            </a:r>
            <a:r>
              <a:rPr lang="en-US" sz="2800" dirty="0" smtClean="0"/>
              <a:t>electronegative elements</a:t>
            </a:r>
            <a:r>
              <a:rPr lang="en-US" sz="2800" dirty="0"/>
              <a:t>, such as the halogens. High field </a:t>
            </a:r>
            <a:r>
              <a:rPr lang="en-US" sz="2800" dirty="0" smtClean="0"/>
              <a:t>strength elements</a:t>
            </a:r>
            <a:r>
              <a:rPr lang="en-US" sz="2800" dirty="0"/>
              <a:t>, in the absence of complexation, tend to be insoluble.</a:t>
            </a:r>
          </a:p>
          <a:p>
            <a:r>
              <a:rPr lang="en-US" sz="2800" dirty="0"/>
              <a:t>Transition metals tend to have lower </a:t>
            </a:r>
            <a:r>
              <a:rPr lang="en-US" sz="2800" dirty="0" err="1"/>
              <a:t>solubilities</a:t>
            </a:r>
            <a:r>
              <a:rPr lang="en-US" sz="2800" dirty="0"/>
              <a:t>, </a:t>
            </a:r>
            <a:r>
              <a:rPr lang="en-US" sz="2800" dirty="0" smtClean="0"/>
              <a:t>but the </a:t>
            </a:r>
            <a:r>
              <a:rPr lang="en-US" sz="2800" dirty="0"/>
              <a:t>presence of anions in the water can greatly </a:t>
            </a:r>
            <a:r>
              <a:rPr lang="en-US" sz="2800" dirty="0" smtClean="0"/>
              <a:t>enhance their </a:t>
            </a:r>
            <a:r>
              <a:rPr lang="en-US" sz="2800" dirty="0" err="1"/>
              <a:t>solubilities</a:t>
            </a:r>
            <a:r>
              <a:rPr lang="en-US" sz="2800" dirty="0"/>
              <a:t> through complexation. For example,</a:t>
            </a:r>
          </a:p>
          <a:p>
            <a:r>
              <a:rPr lang="en-US" sz="2800" dirty="0"/>
              <a:t>noble metals and high field strength elements can </a:t>
            </a:r>
            <a:r>
              <a:rPr lang="en-US" sz="2800" dirty="0" smtClean="0"/>
              <a:t>become </a:t>
            </a:r>
            <a:r>
              <a:rPr lang="en-US" sz="2800" dirty="0"/>
              <a:t>more soluble if complexed with certain halogens </a:t>
            </a:r>
            <a:r>
              <a:rPr lang="en-US" sz="2800" dirty="0" smtClean="0"/>
              <a:t>or oxyanions</a:t>
            </a:r>
            <a:r>
              <a:rPr lang="en-US" sz="2800" dirty="0"/>
              <a:t>. Introduction of carbonate ions into fluids </a:t>
            </a:r>
            <a:r>
              <a:rPr lang="en-US" sz="2800" dirty="0" smtClean="0"/>
              <a:t>or silicate </a:t>
            </a:r>
            <a:r>
              <a:rPr lang="en-US" sz="2800" dirty="0"/>
              <a:t>melts can also enhance </a:t>
            </a:r>
            <a:r>
              <a:rPr lang="en-US" sz="2800" dirty="0" err="1"/>
              <a:t>solubilities</a:t>
            </a:r>
            <a:r>
              <a:rPr lang="en-US" sz="2800" dirty="0"/>
              <a:t> of certain</a:t>
            </a:r>
          </a:p>
          <a:p>
            <a:r>
              <a:rPr lang="en-US" sz="2800" dirty="0"/>
              <a:t>elements</a:t>
            </a:r>
          </a:p>
        </p:txBody>
      </p:sp>
    </p:spTree>
    <p:extLst>
      <p:ext uri="{BB962C8B-B14F-4D97-AF65-F5344CB8AC3E}">
        <p14:creationId xmlns:p14="http://schemas.microsoft.com/office/powerpoint/2010/main" val="15195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5350" y="-387350"/>
            <a:ext cx="18821400" cy="1004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3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950</Words>
  <Application>Microsoft Office PowerPoint</Application>
  <PresentationFormat>Custom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Calibri</vt:lpstr>
      <vt:lpstr>Office Theme</vt:lpstr>
      <vt:lpstr>Geochemical Classification of Elements </vt:lpstr>
      <vt:lpstr>Distribution of Elements </vt:lpstr>
      <vt:lpstr>Chemical Behavior of Elements </vt:lpstr>
      <vt:lpstr>Geochemical Classifications of Elements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Springer MRW: [AU:0, IDX:0]</dc:title>
  <dc:creator>Irshad</dc:creator>
  <cp:lastModifiedBy>Shamim Akhtar Dr</cp:lastModifiedBy>
  <cp:revision>14</cp:revision>
  <dcterms:created xsi:type="dcterms:W3CDTF">2020-01-23T09:49:34Z</dcterms:created>
  <dcterms:modified xsi:type="dcterms:W3CDTF">2020-04-17T16:11:32Z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2016-12-19T00:00:00Z</vt:filetime>
  </property>
  <property fmtid="{D5CDD505-2E9C-101B-9397-08002B2CF9AE}" pid="3" name="Creator">
    <vt:lpwstr>Arbortext Advanced Print Publisher 9.0.223/W Unicode</vt:lpwstr>
  </property>
  <property fmtid="{D5CDD505-2E9C-101B-9397-08002B2CF9AE}" pid="4" name="LastSaved">
    <vt:filetime>2020-01-23T00:00:00Z</vt:filetime>
  </property>
</Properties>
</file>