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70" r:id="rId2"/>
    <p:sldId id="256" r:id="rId3"/>
    <p:sldId id="259" r:id="rId4"/>
    <p:sldId id="260" r:id="rId5"/>
    <p:sldId id="261" r:id="rId6"/>
    <p:sldId id="257" r:id="rId7"/>
    <p:sldId id="262" r:id="rId8"/>
    <p:sldId id="258" r:id="rId9"/>
    <p:sldId id="264" r:id="rId10"/>
    <p:sldId id="265" r:id="rId11"/>
    <p:sldId id="266" r:id="rId12"/>
    <p:sldId id="272" r:id="rId13"/>
    <p:sldId id="273" r:id="rId14"/>
    <p:sldId id="267" r:id="rId15"/>
    <p:sldId id="268" r:id="rId16"/>
    <p:sldId id="274" r:id="rId17"/>
    <p:sldId id="275" r:id="rId18"/>
    <p:sldId id="276" r:id="rId19"/>
    <p:sldId id="277"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57D660-555E-48EB-B484-47FAA846AAB9}" type="datetimeFigureOut">
              <a:rPr lang="en-US" smtClean="0"/>
              <a:pPr/>
              <a:t>12/17/2018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9417B2-9FBA-4DD7-92B0-BAF67B71D8EE}" type="slidenum">
              <a:rPr lang="en-US" smtClean="0"/>
              <a:pPr/>
              <a:t>‹#›</a:t>
            </a:fld>
            <a:endParaRPr lang="en-US"/>
          </a:p>
        </p:txBody>
      </p:sp>
    </p:spTree>
    <p:extLst>
      <p:ext uri="{BB962C8B-B14F-4D97-AF65-F5344CB8AC3E}">
        <p14:creationId xmlns:p14="http://schemas.microsoft.com/office/powerpoint/2010/main" val="4024517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9417B2-9FBA-4DD7-92B0-BAF67B71D8EE}" type="slidenum">
              <a:rPr lang="en-US" smtClean="0"/>
              <a:pPr/>
              <a:t>1</a:t>
            </a:fld>
            <a:endParaRPr lang="en-US"/>
          </a:p>
        </p:txBody>
      </p:sp>
    </p:spTree>
    <p:extLst>
      <p:ext uri="{BB962C8B-B14F-4D97-AF65-F5344CB8AC3E}">
        <p14:creationId xmlns:p14="http://schemas.microsoft.com/office/powerpoint/2010/main" val="28271558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2" name="Title 1"/>
          <p:cNvSpPr>
            <a:spLocks noGrp="1"/>
          </p:cNvSpPr>
          <p:nvPr>
            <p:ph type="title"/>
          </p:nvPr>
        </p:nvSpPr>
        <p:spPr/>
        <p:txBody>
          <a:bodyPr/>
          <a:lstStyle/>
          <a:p>
            <a:endParaRPr lang="en-US"/>
          </a:p>
        </p:txBody>
      </p:sp>
      <p:pic>
        <p:nvPicPr>
          <p:cNvPr id="1026" name="Picture 2" descr="C:\Users\MC\Downloads\images.png"/>
          <p:cNvPicPr>
            <a:picLocks noChangeAspect="1" noChangeArrowheads="1"/>
          </p:cNvPicPr>
          <p:nvPr/>
        </p:nvPicPr>
        <p:blipFill>
          <a:blip r:embed="rId3"/>
          <a:srcRect/>
          <a:stretch>
            <a:fillRect/>
          </a:stretch>
        </p:blipFill>
        <p:spPr bwMode="auto">
          <a:xfrm>
            <a:off x="0" y="-381000"/>
            <a:ext cx="9144000" cy="739139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field most commonly used devices for measuring runoff are;</a:t>
            </a:r>
          </a:p>
          <a:p>
            <a:r>
              <a:rPr lang="en-US" dirty="0" smtClean="0"/>
              <a:t>Weirs </a:t>
            </a:r>
          </a:p>
          <a:p>
            <a:r>
              <a:rPr lang="en-US" dirty="0" smtClean="0"/>
              <a:t>Parshall flumes</a:t>
            </a:r>
          </a:p>
          <a:p>
            <a:r>
              <a:rPr lang="en-US" dirty="0" smtClean="0"/>
              <a:t>Crest gauge </a:t>
            </a:r>
          </a:p>
          <a:p>
            <a:pPr>
              <a:buNone/>
            </a:pPr>
            <a:r>
              <a:rPr lang="en-US" dirty="0" smtClean="0"/>
              <a:t> </a:t>
            </a:r>
            <a:endParaRPr lang="en-US" dirty="0"/>
          </a:p>
        </p:txBody>
      </p:sp>
      <p:sp>
        <p:nvSpPr>
          <p:cNvPr id="2" name="Title 1"/>
          <p:cNvSpPr>
            <a:spLocks noGrp="1"/>
          </p:cNvSpPr>
          <p:nvPr>
            <p:ph type="title"/>
          </p:nvPr>
        </p:nvSpPr>
        <p:spPr/>
        <p:txBody>
          <a:bodyPr/>
          <a:lstStyle/>
          <a:p>
            <a:r>
              <a:rPr lang="en-US" dirty="0" smtClean="0"/>
              <a:t>Runoff Measuring Instrument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Weirs is used to measured the runoff an irrigation channel or discharge of a well or channel outlet of the source</a:t>
            </a:r>
          </a:p>
          <a:p>
            <a:r>
              <a:rPr lang="en-US" dirty="0" smtClean="0"/>
              <a:t>Discharge can be summarized as:</a:t>
            </a:r>
          </a:p>
          <a:p>
            <a:pPr>
              <a:buNone/>
            </a:pPr>
            <a:r>
              <a:rPr lang="en-US" dirty="0" smtClean="0"/>
              <a:t>   Q=CLH</a:t>
            </a:r>
          </a:p>
          <a:p>
            <a:pPr>
              <a:buNone/>
            </a:pPr>
            <a:r>
              <a:rPr lang="en-US" dirty="0" smtClean="0"/>
              <a:t>   Q=flow rate</a:t>
            </a:r>
          </a:p>
          <a:p>
            <a:pPr>
              <a:buNone/>
            </a:pPr>
            <a:r>
              <a:rPr lang="en-US" dirty="0" smtClean="0"/>
              <a:t>   C=constant for structure</a:t>
            </a:r>
          </a:p>
          <a:p>
            <a:pPr>
              <a:buNone/>
            </a:pPr>
            <a:r>
              <a:rPr lang="en-US" dirty="0" smtClean="0"/>
              <a:t>   H=head of water</a:t>
            </a:r>
          </a:p>
        </p:txBody>
      </p:sp>
      <p:sp>
        <p:nvSpPr>
          <p:cNvPr id="2" name="Title 1"/>
          <p:cNvSpPr>
            <a:spLocks noGrp="1"/>
          </p:cNvSpPr>
          <p:nvPr>
            <p:ph type="title"/>
          </p:nvPr>
        </p:nvSpPr>
        <p:spPr/>
        <p:txBody>
          <a:bodyPr/>
          <a:lstStyle/>
          <a:p>
            <a:r>
              <a:rPr lang="en-US" dirty="0" smtClean="0"/>
              <a:t>Weirs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 Sharp Crested</a:t>
            </a:r>
          </a:p>
          <a:p>
            <a:r>
              <a:rPr lang="en-US" dirty="0" smtClean="0"/>
              <a:t> weir having thin edged crest such that over flowing sheet of water has the minimum surface contact with crest.</a:t>
            </a:r>
            <a:endParaRPr lang="en-US" dirty="0"/>
          </a:p>
        </p:txBody>
      </p:sp>
      <p:sp>
        <p:nvSpPr>
          <p:cNvPr id="3" name="Title 2"/>
          <p:cNvSpPr>
            <a:spLocks noGrp="1"/>
          </p:cNvSpPr>
          <p:nvPr>
            <p:ph type="title"/>
          </p:nvPr>
        </p:nvSpPr>
        <p:spPr/>
        <p:txBody>
          <a:bodyPr/>
          <a:lstStyle/>
          <a:p>
            <a:r>
              <a:rPr lang="en-US" dirty="0" smtClean="0"/>
              <a:t>Types of Weirs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smtClean="0"/>
              <a:t>a. Rectangular Weirs:</a:t>
            </a:r>
          </a:p>
          <a:p>
            <a:r>
              <a:rPr lang="en-US" dirty="0" smtClean="0"/>
              <a:t>It takes its name from the shape of notch. They are used to measure comparatively large discharges.</a:t>
            </a:r>
          </a:p>
          <a:p>
            <a:r>
              <a:rPr lang="en-US" b="1" dirty="0" smtClean="0"/>
              <a:t>b. V- Notch Weir:</a:t>
            </a:r>
          </a:p>
          <a:p>
            <a:r>
              <a:rPr lang="en-US" dirty="0" smtClean="0"/>
              <a:t>The 90o V- notch weirs are commonly used to measure small and medium size streams. The advantage of V- notch weir is its ability to measure small flows accurately.</a:t>
            </a:r>
          </a:p>
          <a:p>
            <a:endParaRPr lang="en-US" dirty="0"/>
          </a:p>
        </p:txBody>
      </p:sp>
      <p:sp>
        <p:nvSpPr>
          <p:cNvPr id="3" name="Title 2"/>
          <p:cNvSpPr>
            <a:spLocks noGrp="1"/>
          </p:cNvSpPr>
          <p:nvPr>
            <p:ph type="title"/>
          </p:nvPr>
        </p:nvSpPr>
        <p:spPr/>
        <p:txBody>
          <a:bodyPr/>
          <a:lstStyle/>
          <a:p>
            <a:r>
              <a:rPr lang="en-US" dirty="0" smtClean="0"/>
              <a:t>Broad crested.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a:t>
            </a:r>
            <a:r>
              <a:rPr lang="en-US" b="1" dirty="0" smtClean="0"/>
              <a:t>Parshall flume</a:t>
            </a:r>
            <a:r>
              <a:rPr lang="en-US" dirty="0" smtClean="0"/>
              <a:t> is an economical and accurate way of measuring the flow of water in open channels and non-full pipes. The flume was originally developed to measure surface waters, water rights apportionment, and irrigation flows, but its use has expended to include measuring the flow of sewage (both in pipe and treatment plants), industrial discharges, and seepage from dams.</a:t>
            </a:r>
          </a:p>
        </p:txBody>
      </p:sp>
      <p:sp>
        <p:nvSpPr>
          <p:cNvPr id="2" name="Title 1"/>
          <p:cNvSpPr>
            <a:spLocks noGrp="1"/>
          </p:cNvSpPr>
          <p:nvPr>
            <p:ph type="title"/>
          </p:nvPr>
        </p:nvSpPr>
        <p:spPr/>
        <p:txBody>
          <a:bodyPr/>
          <a:lstStyle/>
          <a:p>
            <a:r>
              <a:rPr lang="en-US" dirty="0" smtClean="0"/>
              <a:t>Parshall flume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latin typeface="Arial" pitchFamily="34" charset="0"/>
                <a:cs typeface="Arial" pitchFamily="34" charset="0"/>
              </a:rPr>
              <a:t>They only measure peak flows. </a:t>
            </a:r>
          </a:p>
          <a:p>
            <a:pPr algn="just"/>
            <a:r>
              <a:rPr lang="en-US" dirty="0" smtClean="0">
                <a:latin typeface="Arial" pitchFamily="34" charset="0"/>
                <a:cs typeface="Arial" pitchFamily="34" charset="0"/>
              </a:rPr>
              <a:t> It is a cylindrical tube sealed below with only a few holes to allow the water to enter the tube.  </a:t>
            </a:r>
          </a:p>
          <a:p>
            <a:pPr algn="just"/>
            <a:r>
              <a:rPr lang="en-US" dirty="0" smtClean="0">
                <a:latin typeface="Arial" pitchFamily="34" charset="0"/>
                <a:cs typeface="Arial" pitchFamily="34" charset="0"/>
              </a:rPr>
              <a:t>A ground cork fixed in the tube floats up and is held by surface tension when stage increases.  </a:t>
            </a:r>
          </a:p>
          <a:p>
            <a:pPr algn="just"/>
            <a:r>
              <a:rPr lang="en-US" dirty="0" smtClean="0">
                <a:latin typeface="Arial" pitchFamily="34" charset="0"/>
                <a:cs typeface="Arial" pitchFamily="34" charset="0"/>
              </a:rPr>
              <a:t>It stays at maximum stage until the reading is taken and let loose.</a:t>
            </a:r>
            <a:endParaRPr lang="en-US" dirty="0" smtClean="0">
              <a:latin typeface="New York" charset="0"/>
              <a:cs typeface="Times New Roman" pitchFamily="18" charset="0"/>
            </a:endParaRPr>
          </a:p>
          <a:p>
            <a:pPr>
              <a:buFont typeface="Wingdings" pitchFamily="2" charset="2"/>
              <a:buNone/>
            </a:pPr>
            <a:endParaRPr lang="en-GB" dirty="0" smtClean="0"/>
          </a:p>
          <a:p>
            <a:endParaRPr lang="en-US" dirty="0"/>
          </a:p>
        </p:txBody>
      </p:sp>
      <p:sp>
        <p:nvSpPr>
          <p:cNvPr id="2" name="Title 1"/>
          <p:cNvSpPr>
            <a:spLocks noGrp="1"/>
          </p:cNvSpPr>
          <p:nvPr>
            <p:ph type="title"/>
          </p:nvPr>
        </p:nvSpPr>
        <p:spPr/>
        <p:txBody>
          <a:bodyPr/>
          <a:lstStyle/>
          <a:p>
            <a:r>
              <a:rPr lang="en-US" b="1" dirty="0" smtClean="0">
                <a:cs typeface="Arial" pitchFamily="34" charset="0"/>
              </a:rPr>
              <a:t>c)  Crest Gauges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it rains, often more water hits the earth than can be absorbed by the ground. The excess water, called surface runoff, drifts into sewers or drains.</a:t>
            </a:r>
            <a:endParaRPr lang="en-US" dirty="0"/>
          </a:p>
        </p:txBody>
      </p:sp>
      <p:sp>
        <p:nvSpPr>
          <p:cNvPr id="3" name="Title 2"/>
          <p:cNvSpPr>
            <a:spLocks noGrp="1"/>
          </p:cNvSpPr>
          <p:nvPr>
            <p:ph type="title"/>
          </p:nvPr>
        </p:nvSpPr>
        <p:spPr/>
        <p:txBody>
          <a:bodyPr>
            <a:normAutofit fontScale="90000"/>
          </a:bodyPr>
          <a:lstStyle/>
          <a:p>
            <a:r>
              <a:rPr lang="en-US" b="0" dirty="0" smtClean="0"/>
              <a:t>How to Calculate Surface Runoff</a:t>
            </a:r>
            <a:br>
              <a:rPr lang="en-US" b="0" dirty="0" smtClean="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Measure the length and width of the site for which you want to calculate surface runoff.</a:t>
            </a:r>
          </a:p>
          <a:p>
            <a:r>
              <a:rPr lang="en-US" dirty="0" smtClean="0"/>
              <a:t>Look up the average rainfall per year for your proposed site</a:t>
            </a:r>
          </a:p>
          <a:p>
            <a:r>
              <a:rPr lang="en-US" dirty="0" smtClean="0"/>
              <a:t>Multiply the area of your site by the average rainfall in feet in order to get the volume of rainfall on the site.</a:t>
            </a:r>
          </a:p>
          <a:p>
            <a:endParaRPr lang="en-US" dirty="0"/>
          </a:p>
        </p:txBody>
      </p:sp>
      <p:sp>
        <p:nvSpPr>
          <p:cNvPr id="3" name="Title 2"/>
          <p:cNvSpPr>
            <a:spLocks noGrp="1"/>
          </p:cNvSpPr>
          <p:nvPr>
            <p:ph type="title"/>
          </p:nvPr>
        </p:nvSpPr>
        <p:spPr/>
        <p:txBody>
          <a:bodyPr>
            <a:normAutofit/>
          </a:bodyPr>
          <a:lstStyle/>
          <a:p>
            <a:r>
              <a:rPr lang="en-US" dirty="0" smtClean="0"/>
              <a:t>How???</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Rain=intensity . duration</a:t>
            </a:r>
          </a:p>
          <a:p>
            <a:r>
              <a:rPr lang="en-US" dirty="0" smtClean="0"/>
              <a:t>Rain=5mm/hr . 5hr</a:t>
            </a:r>
          </a:p>
          <a:p>
            <a:r>
              <a:rPr lang="en-US" dirty="0" smtClean="0"/>
              <a:t>Rain =25mm</a:t>
            </a:r>
            <a:endParaRPr lang="en-US" dirty="0"/>
          </a:p>
        </p:txBody>
      </p:sp>
      <p:sp>
        <p:nvSpPr>
          <p:cNvPr id="3" name="Title 2"/>
          <p:cNvSpPr>
            <a:spLocks noGrp="1"/>
          </p:cNvSpPr>
          <p:nvPr>
            <p:ph type="title"/>
          </p:nvPr>
        </p:nvSpPr>
        <p:spPr/>
        <p:txBody>
          <a:bodyPr>
            <a:normAutofit fontScale="90000"/>
          </a:bodyPr>
          <a:lstStyle/>
          <a:p>
            <a:r>
              <a:rPr lang="en-US" dirty="0" smtClean="0"/>
              <a:t>Measurement</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Soil type</a:t>
            </a:r>
          </a:p>
          <a:p>
            <a:r>
              <a:rPr lang="en-US" dirty="0" smtClean="0"/>
              <a:t>Vegetation type</a:t>
            </a:r>
          </a:p>
          <a:p>
            <a:r>
              <a:rPr lang="en-US" dirty="0" smtClean="0"/>
              <a:t>Intensity of rainfall</a:t>
            </a:r>
            <a:endParaRPr lang="en-US" dirty="0"/>
          </a:p>
        </p:txBody>
      </p:sp>
      <p:sp>
        <p:nvSpPr>
          <p:cNvPr id="3" name="Title 2"/>
          <p:cNvSpPr>
            <a:spLocks noGrp="1"/>
          </p:cNvSpPr>
          <p:nvPr>
            <p:ph type="title"/>
          </p:nvPr>
        </p:nvSpPr>
        <p:spPr/>
        <p:txBody>
          <a:bodyPr>
            <a:normAutofit fontScale="90000"/>
          </a:bodyPr>
          <a:lstStyle/>
          <a:p>
            <a:r>
              <a:rPr lang="en-US" dirty="0" smtClean="0"/>
              <a:t>Factor effecting the measurement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Measurement of Runoff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C\Desktop\download (25).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p:txBody>
          <a:bodyPr/>
          <a:lstStyle/>
          <a:p>
            <a:pPr>
              <a:buNone/>
            </a:pPr>
            <a:r>
              <a:rPr lang="en-US" dirty="0" smtClean="0"/>
              <a:t>Runoff is movement of water from higher place to lower place.</a:t>
            </a:r>
            <a:endParaRPr lang="en-US" dirty="0"/>
          </a:p>
        </p:txBody>
      </p:sp>
      <p:sp>
        <p:nvSpPr>
          <p:cNvPr id="4" name="Title 1"/>
          <p:cNvSpPr>
            <a:spLocks noGrp="1"/>
          </p:cNvSpPr>
          <p:nvPr>
            <p:ph type="title"/>
          </p:nvPr>
        </p:nvSpPr>
        <p:spPr/>
        <p:txBody>
          <a:bodyPr/>
          <a:lstStyle/>
          <a:p>
            <a:r>
              <a:rPr lang="en-US" dirty="0" smtClean="0"/>
              <a:t>What is Runoff?????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r>
              <a:rPr lang="en-US" dirty="0" smtClean="0"/>
              <a:t>Peak Discharge</a:t>
            </a:r>
          </a:p>
          <a:p>
            <a:r>
              <a:rPr lang="en-US" dirty="0" smtClean="0"/>
              <a:t>Time Variation of Runoff - Hydrograph</a:t>
            </a:r>
          </a:p>
          <a:p>
            <a:r>
              <a:rPr lang="en-US" dirty="0" smtClean="0"/>
              <a:t>Stage versus Discharge for Stream Channels</a:t>
            </a:r>
          </a:p>
          <a:p>
            <a:r>
              <a:rPr lang="en-US" dirty="0" smtClean="0"/>
              <a:t>Total Volume of Runoff</a:t>
            </a:r>
          </a:p>
          <a:p>
            <a:r>
              <a:rPr lang="en-US" dirty="0" smtClean="0"/>
              <a:t>Frequency of Runoff - Statistics</a:t>
            </a:r>
          </a:p>
          <a:p>
            <a:r>
              <a:rPr lang="en-US" dirty="0" smtClean="0"/>
              <a:t>Return Period</a:t>
            </a:r>
          </a:p>
        </p:txBody>
      </p:sp>
      <p:sp>
        <p:nvSpPr>
          <p:cNvPr id="2" name="Title 1"/>
          <p:cNvSpPr>
            <a:spLocks noGrp="1"/>
          </p:cNvSpPr>
          <p:nvPr>
            <p:ph type="title"/>
          </p:nvPr>
        </p:nvSpPr>
        <p:spPr/>
        <p:txBody>
          <a:bodyPr>
            <a:normAutofit fontScale="90000"/>
          </a:bodyPr>
          <a:lstStyle/>
          <a:p>
            <a:r>
              <a:rPr lang="en-US" b="1" dirty="0" smtClean="0"/>
              <a:t>CHARACTERISTICS OF RUNOFF</a:t>
            </a: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Rainfall pattern</a:t>
            </a:r>
          </a:p>
          <a:p>
            <a:r>
              <a:rPr lang="en-US" dirty="0" smtClean="0"/>
              <a:t>Characteristic of catchment area</a:t>
            </a:r>
          </a:p>
          <a:p>
            <a:r>
              <a:rPr lang="en-US" dirty="0" smtClean="0"/>
              <a:t>Hill slope</a:t>
            </a:r>
          </a:p>
          <a:p>
            <a:r>
              <a:rPr lang="en-US" dirty="0" smtClean="0"/>
              <a:t>Vegetation</a:t>
            </a:r>
          </a:p>
          <a:p>
            <a:r>
              <a:rPr lang="en-US" dirty="0" smtClean="0"/>
              <a:t>Weather condition</a:t>
            </a:r>
          </a:p>
          <a:p>
            <a:r>
              <a:rPr lang="en-US" dirty="0" smtClean="0"/>
              <a:t>Geology of area</a:t>
            </a:r>
          </a:p>
          <a:p>
            <a:endParaRPr lang="en-US" dirty="0" smtClean="0"/>
          </a:p>
          <a:p>
            <a:endParaRPr lang="en-US" dirty="0"/>
          </a:p>
        </p:txBody>
      </p:sp>
      <p:sp>
        <p:nvSpPr>
          <p:cNvPr id="2" name="Title 1"/>
          <p:cNvSpPr>
            <a:spLocks noGrp="1"/>
          </p:cNvSpPr>
          <p:nvPr>
            <p:ph type="title"/>
          </p:nvPr>
        </p:nvSpPr>
        <p:spPr/>
        <p:txBody>
          <a:bodyPr/>
          <a:lstStyle/>
          <a:p>
            <a:r>
              <a:rPr lang="en-US" dirty="0" smtClean="0"/>
              <a:t>Factor effecting runoff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3600" b="1" dirty="0" smtClean="0"/>
              <a:t>Required Data</a:t>
            </a:r>
          </a:p>
          <a:p>
            <a:pPr>
              <a:buNone/>
            </a:pPr>
            <a:r>
              <a:rPr lang="en-US" dirty="0" smtClean="0"/>
              <a:t>Rainfall duration</a:t>
            </a:r>
          </a:p>
          <a:p>
            <a:pPr>
              <a:buNone/>
            </a:pPr>
            <a:r>
              <a:rPr lang="en-US" dirty="0" smtClean="0"/>
              <a:t>Rainfall intensity</a:t>
            </a:r>
          </a:p>
          <a:p>
            <a:pPr>
              <a:buNone/>
            </a:pPr>
            <a:r>
              <a:rPr lang="en-US" dirty="0" smtClean="0"/>
              <a:t>Catchment area</a:t>
            </a:r>
          </a:p>
          <a:p>
            <a:pPr>
              <a:buNone/>
            </a:pPr>
            <a:r>
              <a:rPr lang="en-US" dirty="0" smtClean="0"/>
              <a:t>Slope of the area</a:t>
            </a:r>
          </a:p>
          <a:p>
            <a:pPr>
              <a:buNone/>
            </a:pPr>
            <a:r>
              <a:rPr lang="en-US" dirty="0" smtClean="0"/>
              <a:t>Soil type</a:t>
            </a:r>
          </a:p>
          <a:p>
            <a:pPr>
              <a:buNone/>
            </a:pPr>
            <a:r>
              <a:rPr lang="en-US" dirty="0" smtClean="0"/>
              <a:t>Vegetation type</a:t>
            </a:r>
          </a:p>
          <a:p>
            <a:pPr>
              <a:buNone/>
            </a:pPr>
            <a:r>
              <a:rPr lang="en-US" dirty="0" smtClean="0"/>
              <a:t>Roughness coefficient</a:t>
            </a:r>
          </a:p>
        </p:txBody>
      </p:sp>
      <p:sp>
        <p:nvSpPr>
          <p:cNvPr id="2" name="Title 1"/>
          <p:cNvSpPr>
            <a:spLocks noGrp="1"/>
          </p:cNvSpPr>
          <p:nvPr>
            <p:ph type="title"/>
          </p:nvPr>
        </p:nvSpPr>
        <p:spPr/>
        <p:txBody>
          <a:bodyPr/>
          <a:lstStyle/>
          <a:p>
            <a:r>
              <a:rPr lang="en-US" dirty="0" smtClean="0"/>
              <a:t>Rainfall runoff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Q=CIA</a:t>
            </a:r>
          </a:p>
          <a:p>
            <a:r>
              <a:rPr lang="en-US" dirty="0" smtClean="0"/>
              <a:t>C=Constant value</a:t>
            </a:r>
          </a:p>
          <a:p>
            <a:r>
              <a:rPr lang="en-US" dirty="0" smtClean="0"/>
              <a:t>I =Intensity of water</a:t>
            </a:r>
          </a:p>
          <a:p>
            <a:r>
              <a:rPr lang="en-US" dirty="0" smtClean="0"/>
              <a:t>A=Catchment Area</a:t>
            </a:r>
            <a:endParaRPr lang="en-US" dirty="0"/>
          </a:p>
        </p:txBody>
      </p:sp>
      <p:sp>
        <p:nvSpPr>
          <p:cNvPr id="2" name="Title 1"/>
          <p:cNvSpPr>
            <a:spLocks noGrp="1"/>
          </p:cNvSpPr>
          <p:nvPr>
            <p:ph type="title"/>
          </p:nvPr>
        </p:nvSpPr>
        <p:spPr/>
        <p:txBody>
          <a:bodyPr>
            <a:normAutofit/>
          </a:bodyPr>
          <a:lstStyle/>
          <a:p>
            <a:r>
              <a:rPr lang="en-US" dirty="0" smtClean="0"/>
              <a:t>Formula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b="1" dirty="0" smtClean="0"/>
              <a:t>Empirical formula</a:t>
            </a:r>
          </a:p>
          <a:p>
            <a:r>
              <a:rPr lang="en-US" dirty="0" smtClean="0"/>
              <a:t>Khoslas formula</a:t>
            </a:r>
          </a:p>
          <a:p>
            <a:pPr>
              <a:buNone/>
            </a:pPr>
            <a:r>
              <a:rPr lang="en-US" dirty="0" smtClean="0"/>
              <a:t>        R=P-4.811T</a:t>
            </a:r>
          </a:p>
          <a:p>
            <a:pPr>
              <a:buNone/>
            </a:pPr>
            <a:r>
              <a:rPr lang="en-US" dirty="0" smtClean="0"/>
              <a:t> R=Annual runoff in mm</a:t>
            </a:r>
          </a:p>
          <a:p>
            <a:pPr>
              <a:buNone/>
            </a:pPr>
            <a:r>
              <a:rPr lang="en-US" dirty="0" smtClean="0"/>
              <a:t> P=Annual rainfall in mm</a:t>
            </a:r>
          </a:p>
          <a:p>
            <a:pPr>
              <a:buNone/>
            </a:pPr>
            <a:r>
              <a:rPr lang="en-US" dirty="0" smtClean="0"/>
              <a:t> T=Mean temperature in C</a:t>
            </a:r>
          </a:p>
          <a:p>
            <a:endParaRPr lang="en-US" dirty="0"/>
          </a:p>
        </p:txBody>
      </p:sp>
      <p:sp>
        <p:nvSpPr>
          <p:cNvPr id="2" name="Title 1"/>
          <p:cNvSpPr>
            <a:spLocks noGrp="1"/>
          </p:cNvSpPr>
          <p:nvPr>
            <p:ph type="title"/>
          </p:nvPr>
        </p:nvSpPr>
        <p:spPr/>
        <p:txBody>
          <a:bodyPr/>
          <a:lstStyle/>
          <a:p>
            <a:r>
              <a:rPr lang="en-US" dirty="0" smtClean="0"/>
              <a:t>Runoff measurement method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R=p/(1+3084f/</a:t>
            </a:r>
            <a:r>
              <a:rPr lang="en-US" dirty="0" err="1" smtClean="0"/>
              <a:t>ps</a:t>
            </a:r>
            <a:r>
              <a:rPr lang="en-US" dirty="0" smtClean="0"/>
              <a:t>)</a:t>
            </a:r>
          </a:p>
          <a:p>
            <a:pPr>
              <a:buNone/>
            </a:pPr>
            <a:r>
              <a:rPr lang="en-US" dirty="0" smtClean="0"/>
              <a:t> R= monsoon runoff in mm</a:t>
            </a:r>
          </a:p>
          <a:p>
            <a:pPr>
              <a:buNone/>
            </a:pPr>
            <a:r>
              <a:rPr lang="en-US" dirty="0" smtClean="0"/>
              <a:t> S= catchment area factor</a:t>
            </a:r>
          </a:p>
          <a:p>
            <a:pPr>
              <a:buNone/>
            </a:pPr>
            <a:r>
              <a:rPr lang="en-US" dirty="0" smtClean="0"/>
              <a:t> F= monsoon duration factor</a:t>
            </a:r>
          </a:p>
          <a:p>
            <a:pPr>
              <a:buNone/>
            </a:pPr>
            <a:r>
              <a:rPr lang="en-US" dirty="0" smtClean="0"/>
              <a:t> P= monsoon rainfall in mm</a:t>
            </a:r>
          </a:p>
          <a:p>
            <a:pPr>
              <a:buNone/>
            </a:pPr>
            <a:endParaRPr lang="en-US" dirty="0" smtClean="0"/>
          </a:p>
          <a:p>
            <a:pPr>
              <a:buNone/>
            </a:pPr>
            <a:endParaRPr lang="en-US" dirty="0" smtClean="0"/>
          </a:p>
          <a:p>
            <a:pPr>
              <a:buNone/>
            </a:pPr>
            <a:endParaRPr lang="en-US" dirty="0"/>
          </a:p>
        </p:txBody>
      </p:sp>
      <p:sp>
        <p:nvSpPr>
          <p:cNvPr id="2" name="Title 1"/>
          <p:cNvSpPr>
            <a:spLocks noGrp="1"/>
          </p:cNvSpPr>
          <p:nvPr>
            <p:ph type="title"/>
          </p:nvPr>
        </p:nvSpPr>
        <p:spPr/>
        <p:txBody>
          <a:bodyPr/>
          <a:lstStyle/>
          <a:p>
            <a:r>
              <a:rPr lang="en-US" dirty="0" smtClean="0"/>
              <a:t>Laceys formula</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240</TotalTime>
  <Words>461</Words>
  <Application>Microsoft Office PowerPoint</Application>
  <PresentationFormat>On-screen Show (4:3)</PresentationFormat>
  <Paragraphs>88</Paragraphs>
  <Slides>20</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Lucida Sans Unicode</vt:lpstr>
      <vt:lpstr>New York</vt:lpstr>
      <vt:lpstr>Times New Roman</vt:lpstr>
      <vt:lpstr>Verdana</vt:lpstr>
      <vt:lpstr>Wingdings</vt:lpstr>
      <vt:lpstr>Wingdings 2</vt:lpstr>
      <vt:lpstr>Wingdings 3</vt:lpstr>
      <vt:lpstr>Concourse</vt:lpstr>
      <vt:lpstr>PowerPoint Presentation</vt:lpstr>
      <vt:lpstr>Measurement of Runoff</vt:lpstr>
      <vt:lpstr>What is Runoff?????</vt:lpstr>
      <vt:lpstr>CHARACTERISTICS OF RUNOFF </vt:lpstr>
      <vt:lpstr>Factor effecting runoff</vt:lpstr>
      <vt:lpstr>Rainfall runoff</vt:lpstr>
      <vt:lpstr>Formula</vt:lpstr>
      <vt:lpstr>Runoff measurement method</vt:lpstr>
      <vt:lpstr>Laceys formula</vt:lpstr>
      <vt:lpstr>Runoff Measuring Instrument</vt:lpstr>
      <vt:lpstr>Weirs</vt:lpstr>
      <vt:lpstr>Types of Weirs</vt:lpstr>
      <vt:lpstr>Broad crested.</vt:lpstr>
      <vt:lpstr>Parshall flume</vt:lpstr>
      <vt:lpstr>c)  Crest Gauges</vt:lpstr>
      <vt:lpstr>How to Calculate Surface Runoff </vt:lpstr>
      <vt:lpstr>How???</vt:lpstr>
      <vt:lpstr>Measurement </vt:lpstr>
      <vt:lpstr>Factor effecting the measurement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of Runoff</dc:title>
  <dc:creator>MC</dc:creator>
  <cp:lastModifiedBy>Dr. Abdul Rehman</cp:lastModifiedBy>
  <cp:revision>16</cp:revision>
  <dcterms:created xsi:type="dcterms:W3CDTF">2006-08-16T00:00:00Z</dcterms:created>
  <dcterms:modified xsi:type="dcterms:W3CDTF">2018-12-17T06:26:06Z</dcterms:modified>
</cp:coreProperties>
</file>