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70" r:id="rId4"/>
    <p:sldId id="271" r:id="rId5"/>
    <p:sldId id="272" r:id="rId6"/>
    <p:sldId id="259" r:id="rId7"/>
    <p:sldId id="265" r:id="rId8"/>
    <p:sldId id="258" r:id="rId9"/>
    <p:sldId id="262" r:id="rId10"/>
    <p:sldId id="269" r:id="rId11"/>
    <p:sldId id="260" r:id="rId12"/>
    <p:sldId id="268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7856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9400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1820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97837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827245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438794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413860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8731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6002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9007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41367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77394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50320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8763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21876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379934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9BF96-41B3-482D-AAA7-505B82B742FE}" type="datetimeFigureOut">
              <a:rPr lang="x-none" smtClean="0"/>
              <a:pPr/>
              <a:t>4/26/2020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5D9F06-3E0C-477D-B20E-15D888EBE3B9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5465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76F9CD-F650-47C7-92BD-719BB960DB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XML STANDARD FOR WEB SERVICES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3B9773-AB55-49E1-B763-09D32F765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792772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9931E8-725C-4E22-B5E8-12D6FCD1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WSDL (Web Services Description Language)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6EE058-4327-40B6-84C6-F29C62583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75"/>
              </a:spcBef>
              <a:buClr>
                <a:srgbClr val="666600"/>
              </a:buClr>
              <a:buSzPct val="100000"/>
            </a:pPr>
            <a:r>
              <a:rPr lang="en-GB" altLang="x-none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main structure of WSDL looks like this:</a:t>
            </a:r>
          </a:p>
          <a:p>
            <a:pPr marL="0" indent="0"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endParaRPr lang="en-GB" altLang="x-none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2" y="2665927"/>
            <a:ext cx="4717701" cy="38390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127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7B5AA5-94C3-4B69-AE0B-4E9D99F2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SOAP </a:t>
            </a:r>
            <a:r>
              <a:rPr lang="en-US" dirty="0"/>
              <a:t> (Simple Object Access Protocol)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6C180A-D922-4E3D-80E7-00D28ECE5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SOAP </a:t>
            </a:r>
            <a:r>
              <a:rPr lang="en-US" dirty="0" smtClean="0"/>
              <a:t>stands for </a:t>
            </a:r>
            <a:r>
              <a:rPr lang="en-US" dirty="0"/>
              <a:t>Simple Object Access Protocol. It is an </a:t>
            </a:r>
            <a:r>
              <a:rPr lang="en-US" b="1" dirty="0"/>
              <a:t>XML-based</a:t>
            </a:r>
            <a:r>
              <a:rPr lang="en-US" dirty="0"/>
              <a:t> messaging protocol for exchanging information among computers. SOAP is an application of the XML specification.</a:t>
            </a:r>
            <a:endParaRPr lang="en-US" altLang="x-none" dirty="0"/>
          </a:p>
          <a:p>
            <a:r>
              <a:rPr lang="en-US" altLang="x-none" dirty="0"/>
              <a:t>SOAP is important for web applications to be able to communicate over the internet.</a:t>
            </a:r>
          </a:p>
          <a:p>
            <a:r>
              <a:rPr lang="en-US" dirty="0"/>
              <a:t>SOAP is a communication protocol designed to communicate via Internet.</a:t>
            </a:r>
          </a:p>
          <a:p>
            <a:r>
              <a:rPr lang="en-US" dirty="0"/>
              <a:t>SOAP can extend HTTP for XML messaging.</a:t>
            </a:r>
          </a:p>
          <a:p>
            <a:r>
              <a:rPr lang="en-US" dirty="0"/>
              <a:t>SOAP provides data transport for Web services.</a:t>
            </a:r>
          </a:p>
          <a:p>
            <a:endParaRPr lang="en-US" altLang="x-none" dirty="0"/>
          </a:p>
        </p:txBody>
      </p:sp>
    </p:spTree>
    <p:extLst>
      <p:ext uri="{BB962C8B-B14F-4D97-AF65-F5344CB8AC3E}">
        <p14:creationId xmlns="" xmlns:p14="http://schemas.microsoft.com/office/powerpoint/2010/main" val="1001046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17077-CE36-4227-9F29-D5CF1DF98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F72384-5088-4184-B5CC-99152685A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SOAP can exchange complete documents or call a remote procedure.</a:t>
            </a:r>
          </a:p>
          <a:p>
            <a:r>
              <a:rPr lang="en-US" dirty="0"/>
              <a:t>SOAP can be used for broadcasting a message.</a:t>
            </a:r>
          </a:p>
          <a:p>
            <a:r>
              <a:rPr lang="en-US" dirty="0"/>
              <a:t>SOAP is platform- and language-independent.</a:t>
            </a:r>
          </a:p>
          <a:p>
            <a:r>
              <a:rPr lang="en-US" dirty="0"/>
              <a:t>SOAP is the XML way of defining what information is sent and how.</a:t>
            </a:r>
          </a:p>
          <a:p>
            <a:r>
              <a:rPr lang="en-US" dirty="0"/>
              <a:t>SOAP enables client applications to easily connect to remote services and invoke remote methods.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715866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FB57AA-8F97-4153-90D3-5B6517BF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UDDI </a:t>
            </a:r>
            <a:r>
              <a:rPr lang="en-US" dirty="0"/>
              <a:t>(Universal Description, Discovery and Integration)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2F5BB1-8B36-4B56-9D58-F2C146954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•"/>
            </a:pPr>
            <a:r>
              <a:rPr lang="en-US" altLang="x-none" dirty="0"/>
              <a:t>The Universal Description, Discovery, and Integration specs define a way to publish and discover information about Web services.</a:t>
            </a:r>
          </a:p>
          <a:p>
            <a:pPr>
              <a:buFontTx/>
              <a:buChar char="•"/>
            </a:pPr>
            <a:r>
              <a:rPr lang="en-US" altLang="x-none" dirty="0"/>
              <a:t>The UDDI business registration is an XML file that describes a business entity and its Web services</a:t>
            </a:r>
          </a:p>
          <a:p>
            <a:pPr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r>
              <a:rPr lang="en-GB" altLang="x-none" dirty="0">
                <a:solidFill>
                  <a:srgbClr val="000000"/>
                </a:solidFill>
              </a:rPr>
              <a:t>UDDI is a complimentary approach for searching based on a centralized repository.</a:t>
            </a:r>
          </a:p>
          <a:p>
            <a:pPr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endParaRPr lang="en-GB" altLang="x-none" dirty="0">
              <a:solidFill>
                <a:srgbClr val="000000"/>
              </a:solidFill>
            </a:endParaRPr>
          </a:p>
          <a:p>
            <a:pPr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r>
              <a:rPr lang="en-GB" altLang="x-none" dirty="0">
                <a:solidFill>
                  <a:srgbClr val="000000"/>
                </a:solidFill>
              </a:rPr>
              <a:t>The repository is an “electronic yellow pages” for firms that offer web services online. Besides the names of services and their WSDL descriptors, firms can add a description of their business, phone numbers, addresses...</a:t>
            </a:r>
          </a:p>
          <a:p>
            <a:pPr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endParaRPr lang="en-GB" altLang="x-none" dirty="0">
              <a:solidFill>
                <a:srgbClr val="000000"/>
              </a:solidFill>
            </a:endParaRPr>
          </a:p>
          <a:p>
            <a:pPr>
              <a:spcBef>
                <a:spcPts val="675"/>
              </a:spcBef>
              <a:buClr>
                <a:srgbClr val="666600"/>
              </a:buClr>
              <a:buSzPct val="100000"/>
              <a:buNone/>
            </a:pPr>
            <a:r>
              <a:rPr lang="en-GB" altLang="x-none" dirty="0">
                <a:solidFill>
                  <a:srgbClr val="000000"/>
                </a:solidFill>
              </a:rPr>
              <a:t>UDDI repositories are offered by many agencies -  e.g. IBM, Microsoft and HP.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423235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4501E9-AD65-48DA-915C-58ABBCDEB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Problem with WS Standards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6F7862-010B-49CA-8EED-C52C7E4EA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Several organizations are involved in developing web services standards. </a:t>
            </a:r>
          </a:p>
          <a:p>
            <a:pPr>
              <a:defRPr/>
            </a:pPr>
            <a:r>
              <a:rPr lang="en-US" dirty="0"/>
              <a:t>Each organization has different goals and different degrees of power and influence.</a:t>
            </a:r>
          </a:p>
          <a:p>
            <a:pPr>
              <a:defRPr/>
            </a:pPr>
            <a:r>
              <a:rPr lang="en-US" dirty="0"/>
              <a:t>Also, there are many vendors who duplicate each other’s work.</a:t>
            </a:r>
          </a:p>
          <a:p>
            <a:pPr lvl="1">
              <a:defRPr/>
            </a:pPr>
            <a:r>
              <a:rPr lang="en-US" dirty="0"/>
              <a:t>An alliance of Microsoft and IBM</a:t>
            </a:r>
          </a:p>
          <a:p>
            <a:pPr lvl="1">
              <a:defRPr/>
            </a:pPr>
            <a:r>
              <a:rPr lang="en-US" dirty="0"/>
              <a:t>Others such as CA (Computer Associates), HP, and BEA 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dirty="0"/>
              <a:t>As a result, many standards have been created, they may overlap, and even conflict.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53880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95466C-3AFF-41DF-BCCC-7C6193925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8E3218-2522-43AB-A23D-58282E3F0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 web service is any piece of software that makes itself available over the internet and uses a standardized XML messaging system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XML is used to encode all communications to a web service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Web services are XML-based information exchange systems that use the Internet for direct application-to-application interaction. These systems can include programs, objects, messages, or documents.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963092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Web Service is a network accessible interface to application </a:t>
            </a:r>
            <a:r>
              <a:rPr lang="en-US" dirty="0" smtClean="0"/>
              <a:t>functionality, built using standard Internet protocols.</a:t>
            </a:r>
          </a:p>
          <a:p>
            <a:r>
              <a:rPr lang="en-US" dirty="0" smtClean="0"/>
              <a:t>A Web Service exposes functionality to a consumer</a:t>
            </a:r>
          </a:p>
          <a:p>
            <a:pPr>
              <a:buNone/>
            </a:pPr>
            <a:r>
              <a:rPr lang="en-US" dirty="0" smtClean="0"/>
              <a:t>                Over the Internet or intranet</a:t>
            </a:r>
          </a:p>
          <a:p>
            <a:pPr>
              <a:buNone/>
            </a:pPr>
            <a:r>
              <a:rPr lang="en-US" dirty="0" smtClean="0"/>
              <a:t>                 A programmable URL</a:t>
            </a:r>
          </a:p>
          <a:p>
            <a:pPr>
              <a:buNone/>
            </a:pPr>
            <a:r>
              <a:rPr lang="en-US" smtClean="0"/>
              <a:t>                Functions </a:t>
            </a:r>
            <a:r>
              <a:rPr lang="en-US" dirty="0" smtClean="0"/>
              <a:t>you can call over the Internet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standard way for communication </a:t>
            </a:r>
            <a:r>
              <a:rPr lang="en-US" sz="2400" b="1" dirty="0" smtClean="0"/>
              <a:t>(SOAP)</a:t>
            </a:r>
          </a:p>
          <a:p>
            <a:r>
              <a:rPr lang="en-US" sz="2400" dirty="0" smtClean="0"/>
              <a:t>A uniform data representation and exchange </a:t>
            </a:r>
            <a:r>
              <a:rPr lang="en-US" sz="2400" dirty="0" smtClean="0"/>
              <a:t>mechanism </a:t>
            </a:r>
            <a:r>
              <a:rPr lang="en-US" sz="2400" b="1" dirty="0" smtClean="0"/>
              <a:t>(XML</a:t>
            </a:r>
            <a:r>
              <a:rPr lang="en-US" sz="2400" b="1" dirty="0" smtClean="0"/>
              <a:t>)</a:t>
            </a:r>
          </a:p>
          <a:p>
            <a:r>
              <a:rPr lang="en-US" sz="2400" dirty="0" smtClean="0"/>
              <a:t>A standard meta language to describe the services </a:t>
            </a:r>
            <a:r>
              <a:rPr lang="en-US" sz="2400" dirty="0" smtClean="0"/>
              <a:t>offered </a:t>
            </a:r>
            <a:r>
              <a:rPr lang="en-US" sz="2400" b="1" dirty="0" smtClean="0"/>
              <a:t>(WSDL</a:t>
            </a:r>
            <a:r>
              <a:rPr lang="en-US" sz="2400" b="1" dirty="0" smtClean="0"/>
              <a:t>)</a:t>
            </a:r>
          </a:p>
          <a:p>
            <a:r>
              <a:rPr lang="en-US" sz="2400" dirty="0" smtClean="0"/>
              <a:t>A mechanism to register and locate WS based </a:t>
            </a:r>
            <a:r>
              <a:rPr lang="en-US" sz="2400" dirty="0" smtClean="0"/>
              <a:t>applications </a:t>
            </a:r>
            <a:r>
              <a:rPr lang="en-US" sz="2400" b="1" dirty="0" smtClean="0"/>
              <a:t>(UDDI</a:t>
            </a:r>
            <a:r>
              <a:rPr lang="en-US" sz="2400" b="1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Web Service architecture</a:t>
            </a:r>
            <a:endParaRPr lang="en-US" dirty="0"/>
          </a:p>
        </p:txBody>
      </p:sp>
      <p:pic>
        <p:nvPicPr>
          <p:cNvPr id="4" name="Content Placeholder 3" descr="1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531" y="2300830"/>
            <a:ext cx="8203476" cy="360095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3BBFFA-C1C1-4DC1-8693-F43F57E5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(</a:t>
            </a:r>
            <a:r>
              <a:rPr lang="en-US" dirty="0" err="1"/>
              <a:t>EXtensible</a:t>
            </a:r>
            <a:r>
              <a:rPr lang="en-US"/>
              <a:t> Markup Language)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2AC42A-F65F-4FEC-8F2C-6A54E87FA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282" y="1868294"/>
            <a:ext cx="8596668" cy="4184776"/>
          </a:xfrm>
        </p:spPr>
        <p:txBody>
          <a:bodyPr>
            <a:normAutofit/>
          </a:bodyPr>
          <a:lstStyle/>
          <a:p>
            <a:r>
              <a:rPr lang="en-US" dirty="0"/>
              <a:t>XML stands for </a:t>
            </a:r>
            <a:r>
              <a:rPr lang="en-US" dirty="0" err="1"/>
              <a:t>eXtensible</a:t>
            </a:r>
            <a:r>
              <a:rPr lang="en-US" dirty="0"/>
              <a:t> Markup </a:t>
            </a:r>
            <a:r>
              <a:rPr lang="en-US" dirty="0" smtClean="0"/>
              <a:t>Language/</a:t>
            </a:r>
          </a:p>
          <a:p>
            <a:r>
              <a:rPr lang="en-US" dirty="0" smtClean="0"/>
              <a:t>XML </a:t>
            </a:r>
            <a:r>
              <a:rPr lang="en-US" dirty="0"/>
              <a:t>is a software- and hardware-independent tool for storing and transporting data.</a:t>
            </a:r>
          </a:p>
          <a:p>
            <a:r>
              <a:rPr lang="en-US" dirty="0" smtClean="0"/>
              <a:t>XML </a:t>
            </a:r>
            <a:r>
              <a:rPr lang="en-US" dirty="0"/>
              <a:t>is a markup language much like HTML</a:t>
            </a:r>
          </a:p>
          <a:p>
            <a:r>
              <a:rPr lang="en-US" dirty="0"/>
              <a:t>XML was designed to store and transport data</a:t>
            </a:r>
          </a:p>
          <a:p>
            <a:r>
              <a:rPr lang="en-US" dirty="0"/>
              <a:t>XML was designed to be self-descriptive</a:t>
            </a:r>
          </a:p>
          <a:p>
            <a:r>
              <a:rPr lang="en-US" dirty="0" smtClean="0"/>
              <a:t>The </a:t>
            </a:r>
            <a:r>
              <a:rPr lang="en-US" dirty="0"/>
              <a:t>XML language has no predefined tags.</a:t>
            </a:r>
          </a:p>
          <a:p>
            <a:r>
              <a:rPr lang="en-US" dirty="0"/>
              <a:t>Author can generate tags according to his XML script(like he can use tags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&lt;to&gt; ,&lt;from&gt; where needed)</a:t>
            </a: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401874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10C65A-9413-4105-BB6D-49EDDB5C7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XML (</a:t>
            </a:r>
            <a:r>
              <a:rPr lang="en-US" dirty="0" err="1"/>
              <a:t>EXtensible</a:t>
            </a:r>
            <a:r>
              <a:rPr lang="en-US" dirty="0"/>
              <a:t> Markup Language)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614774-B314-4B9F-B632-8425E65F2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spcBef>
                <a:spcPts val="575"/>
              </a:spcBef>
              <a:buClr>
                <a:srgbClr val="999900"/>
              </a:buClr>
              <a:buSzPct val="75000"/>
              <a:buNone/>
            </a:pPr>
            <a:r>
              <a:rPr lang="en-GB" altLang="x-none" sz="2400" dirty="0">
                <a:solidFill>
                  <a:srgbClr val="000000"/>
                </a:solidFill>
              </a:rPr>
              <a:t>XML is a simple tag-based language for describing information in a structured way.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Clr>
                <a:srgbClr val="999900"/>
              </a:buClr>
              <a:buSzPct val="75000"/>
              <a:buNone/>
            </a:pPr>
            <a:r>
              <a:rPr lang="en-GB" altLang="x-none" sz="2400" dirty="0">
                <a:solidFill>
                  <a:srgbClr val="000000"/>
                </a:solidFill>
              </a:rPr>
              <a:t>Basic elements: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Clr>
                <a:srgbClr val="999900"/>
              </a:buClr>
              <a:buSzPct val="75000"/>
              <a:buFont typeface="Wingdings" panose="05000000000000000000" pitchFamily="2" charset="2"/>
              <a:buChar char=""/>
            </a:pPr>
            <a:r>
              <a:rPr lang="en-GB" altLang="x-none" sz="2400" dirty="0">
                <a:solidFill>
                  <a:srgbClr val="000000"/>
                </a:solidFill>
              </a:rPr>
              <a:t>Tags 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Clr>
                <a:srgbClr val="999900"/>
              </a:buClr>
              <a:buSzPct val="75000"/>
              <a:buFont typeface="Wingdings" panose="05000000000000000000" pitchFamily="2" charset="2"/>
              <a:buChar char=""/>
            </a:pPr>
            <a:r>
              <a:rPr lang="en-GB" altLang="x-none" sz="2400" dirty="0">
                <a:solidFill>
                  <a:srgbClr val="000000"/>
                </a:solidFill>
              </a:rPr>
              <a:t>Attributes </a:t>
            </a:r>
          </a:p>
          <a:p>
            <a:pPr lvl="1">
              <a:lnSpc>
                <a:spcPct val="90000"/>
              </a:lnSpc>
              <a:spcBef>
                <a:spcPts val="575"/>
              </a:spcBef>
              <a:buClr>
                <a:srgbClr val="999900"/>
              </a:buClr>
              <a:buSzPct val="75000"/>
              <a:buFont typeface="Wingdings" panose="05000000000000000000" pitchFamily="2" charset="2"/>
              <a:buChar char=""/>
            </a:pPr>
            <a:r>
              <a:rPr lang="en-GB" altLang="x-none" sz="2400" dirty="0">
                <a:solidFill>
                  <a:srgbClr val="000000"/>
                </a:solidFill>
              </a:rPr>
              <a:t>Text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64231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2E8AD-DE85-4933-BA80-8C82CA904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Basic Web Services Standards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B133DE-092C-4789-B1BA-DF7627CA5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SOAP </a:t>
            </a:r>
            <a:r>
              <a:rPr lang="en-US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(Simple Object Access Protocol)</a:t>
            </a:r>
          </a:p>
          <a:p>
            <a:r>
              <a:rPr lang="en-US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WSDL (Web Services Description Language) 1.1</a:t>
            </a:r>
          </a:p>
          <a:p>
            <a:r>
              <a:rPr lang="en-US" alt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UDDI (Universal, Description, Discovery, and Integration)  3.0.2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404556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765F25-D9A2-4C8D-8412-F10BB1EB9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WSDL </a:t>
            </a:r>
            <a:br>
              <a:rPr lang="en-US" altLang="x-none" dirty="0"/>
            </a:br>
            <a:r>
              <a:rPr lang="en-US" altLang="x-none" dirty="0"/>
              <a:t>(</a:t>
            </a:r>
            <a:r>
              <a:rPr lang="en-GB" altLang="x-none" b="1" dirty="0"/>
              <a:t>W</a:t>
            </a:r>
            <a:r>
              <a:rPr lang="en-GB" altLang="x-none" dirty="0"/>
              <a:t>eb </a:t>
            </a:r>
            <a:r>
              <a:rPr lang="en-GB" altLang="x-none" b="1" dirty="0"/>
              <a:t>S</a:t>
            </a:r>
            <a:r>
              <a:rPr lang="en-GB" altLang="x-none" dirty="0"/>
              <a:t>ervice </a:t>
            </a:r>
            <a:r>
              <a:rPr lang="en-GB" altLang="x-none" b="1" dirty="0"/>
              <a:t>D</a:t>
            </a:r>
            <a:r>
              <a:rPr lang="en-GB" altLang="x-none" dirty="0"/>
              <a:t>escription </a:t>
            </a:r>
            <a:r>
              <a:rPr lang="en-GB" altLang="x-none" b="1" dirty="0"/>
              <a:t>L</a:t>
            </a:r>
            <a:r>
              <a:rPr lang="en-GB" altLang="x-none" dirty="0"/>
              <a:t>anguage)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7DD917B-87BE-46C7-902E-93140ADCB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x-non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x-non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XML-based language for describing Web Services and how to access them.</a:t>
            </a:r>
          </a:p>
          <a:p>
            <a:r>
              <a:rPr lang="en-US" altLang="x-non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specifies the location of the service and the operations the services exposes. </a:t>
            </a:r>
          </a:p>
          <a:p>
            <a:r>
              <a:rPr lang="en-US" altLang="x-non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WSDL document is simply a </a:t>
            </a:r>
            <a:r>
              <a:rPr lang="en-US" altLang="x-none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definitions</a:t>
            </a:r>
            <a:r>
              <a:rPr lang="en-US" altLang="x-none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altLang="x-none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Fundamentally a client uses the WSDL to create the stub or to dynamically decode messages.</a:t>
            </a:r>
          </a:p>
          <a:p>
            <a:pPr marL="0" indent="0">
              <a:buNone/>
            </a:pPr>
            <a:endParaRPr lang="en-US" altLang="x-non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4702902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</TotalTime>
  <Words>701</Words>
  <Application>Microsoft Office PowerPoint</Application>
  <PresentationFormat>Custom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XML STANDARD FOR WEB SERVICES</vt:lpstr>
      <vt:lpstr>WEB SERVICES</vt:lpstr>
      <vt:lpstr>WEB SERVICES</vt:lpstr>
      <vt:lpstr>Components of a Web Service</vt:lpstr>
      <vt:lpstr>The Web Service architecture</vt:lpstr>
      <vt:lpstr>XML (EXtensible Markup Language)</vt:lpstr>
      <vt:lpstr> XML (EXtensible Markup Language)</vt:lpstr>
      <vt:lpstr>Basic Web Services Standards</vt:lpstr>
      <vt:lpstr>WSDL  (Web Service Description Language)</vt:lpstr>
      <vt:lpstr> WSDL (Web Services Description Language)</vt:lpstr>
      <vt:lpstr>SOAP  (Simple Object Access Protocol)</vt:lpstr>
      <vt:lpstr>CONTINUE</vt:lpstr>
      <vt:lpstr>UDDI (Universal Description, Discovery and Integration)</vt:lpstr>
      <vt:lpstr>Problem with WS Standards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STANDARD FOR WEB SERVICES</dc:title>
  <dc:creator>Hira Ghaffar</dc:creator>
  <cp:lastModifiedBy>Windows User</cp:lastModifiedBy>
  <cp:revision>14</cp:revision>
  <dcterms:created xsi:type="dcterms:W3CDTF">2019-05-09T18:35:42Z</dcterms:created>
  <dcterms:modified xsi:type="dcterms:W3CDTF">2020-04-26T17:57:52Z</dcterms:modified>
</cp:coreProperties>
</file>