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823206E4-5C9E-43FF-A239-820A5493CDF2}" type="slidenum">
              <a:rPr lang="en-US" smtClean="0"/>
              <a:pPr/>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2567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A6720-4289-4CA9-A06A-D42B21702A7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4021725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8398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7009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604244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1548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964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7552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928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4075295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A6720-4289-4CA9-A06A-D42B21702A7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206E4-5C9E-43FF-A239-820A5493CDF2}" type="slidenum">
              <a:rPr lang="en-US" smtClean="0"/>
              <a:pPr/>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385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AA6720-4289-4CA9-A06A-D42B21702A7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896832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AA6720-4289-4CA9-A06A-D42B21702A70}"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206E4-5C9E-43FF-A239-820A5493CDF2}" type="slidenum">
              <a:rPr lang="en-US" smtClean="0"/>
              <a:pPr/>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299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AA6720-4289-4CA9-A06A-D42B21702A70}" type="datetimeFigureOut">
              <a:rPr lang="en-US" smtClean="0"/>
              <a:pPr/>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206E4-5C9E-43FF-A239-820A5493CDF2}" type="slidenum">
              <a:rPr lang="en-US" smtClean="0"/>
              <a:pPr/>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873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A6720-4289-4CA9-A06A-D42B21702A70}"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4087910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A6720-4289-4CA9-A06A-D42B21702A7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206E4-5C9E-43FF-A239-820A5493CDF2}" type="slidenum">
              <a:rPr lang="en-US" smtClean="0"/>
              <a:pPr/>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41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A6720-4289-4CA9-A06A-D42B21702A7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206E4-5C9E-43FF-A239-820A5493CDF2}" type="slidenum">
              <a:rPr lang="en-US" smtClean="0"/>
              <a:pPr/>
              <a:t>‹#›</a:t>
            </a:fld>
            <a:endParaRPr lang="en-US"/>
          </a:p>
        </p:txBody>
      </p:sp>
    </p:spTree>
    <p:extLst>
      <p:ext uri="{BB962C8B-B14F-4D97-AF65-F5344CB8AC3E}">
        <p14:creationId xmlns:p14="http://schemas.microsoft.com/office/powerpoint/2010/main" val="117758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AA6720-4289-4CA9-A06A-D42B21702A70}" type="datetimeFigureOut">
              <a:rPr lang="en-US" smtClean="0"/>
              <a:pPr/>
              <a:t>4/1/2020</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23206E4-5C9E-43FF-A239-820A5493CDF2}" type="slidenum">
              <a:rPr lang="en-US" smtClean="0"/>
              <a:pPr/>
              <a:t>‹#›</a:t>
            </a:fld>
            <a:endParaRPr lang="en-US"/>
          </a:p>
        </p:txBody>
      </p:sp>
    </p:spTree>
    <p:extLst>
      <p:ext uri="{BB962C8B-B14F-4D97-AF65-F5344CB8AC3E}">
        <p14:creationId xmlns:p14="http://schemas.microsoft.com/office/powerpoint/2010/main" val="230396299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90600"/>
            <a:ext cx="5826719" cy="1646302"/>
          </a:xfrm>
        </p:spPr>
        <p:txBody>
          <a:bodyPr/>
          <a:lstStyle/>
          <a:p>
            <a:r>
              <a:rPr lang="en-US" dirty="0" smtClean="0"/>
              <a:t/>
            </a:r>
            <a:br>
              <a:rPr lang="en-US" dirty="0" smtClean="0"/>
            </a:br>
            <a:r>
              <a:rPr lang="en-US" dirty="0" smtClean="0"/>
              <a:t>Compensation</a:t>
            </a:r>
            <a:endParaRPr lang="en-US" dirty="0"/>
          </a:p>
        </p:txBody>
      </p:sp>
      <p:sp>
        <p:nvSpPr>
          <p:cNvPr id="3" name="Subtitle 2"/>
          <p:cNvSpPr>
            <a:spLocks noGrp="1"/>
          </p:cNvSpPr>
          <p:nvPr>
            <p:ph type="subTitle" idx="1"/>
          </p:nvPr>
        </p:nvSpPr>
        <p:spPr/>
        <p:txBody>
          <a:bodyPr>
            <a:normAutofit/>
          </a:bodyPr>
          <a:lstStyle/>
          <a:p>
            <a:r>
              <a:rPr lang="en-US" dirty="0" smtClean="0"/>
              <a:t>The compensation is return on investment made by a person in shape of time, energy, education, experience and creativity from the organization. </a:t>
            </a:r>
            <a:endParaRPr lang="en-US" dirty="0"/>
          </a:p>
        </p:txBody>
      </p:sp>
    </p:spTree>
    <p:extLst>
      <p:ext uri="{BB962C8B-B14F-4D97-AF65-F5344CB8AC3E}">
        <p14:creationId xmlns:p14="http://schemas.microsoft.com/office/powerpoint/2010/main" val="144520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Evaluation</a:t>
            </a:r>
            <a:endParaRPr lang="en-US" dirty="0"/>
          </a:p>
        </p:txBody>
      </p:sp>
      <p:sp>
        <p:nvSpPr>
          <p:cNvPr id="3" name="Content Placeholder 2"/>
          <p:cNvSpPr>
            <a:spLocks noGrp="1"/>
          </p:cNvSpPr>
          <p:nvPr>
            <p:ph idx="1"/>
          </p:nvPr>
        </p:nvSpPr>
        <p:spPr/>
        <p:txBody>
          <a:bodyPr/>
          <a:lstStyle/>
          <a:p>
            <a:pPr marL="0" indent="0">
              <a:buNone/>
            </a:pPr>
            <a:r>
              <a:rPr lang="en-US" dirty="0" smtClean="0"/>
              <a:t>	Using job analysis information to systematically determine the value of each job in relation to all jobs within the organization. It means that job evaluation ranks the jobs in hierarchy that reflects in relative worth of job not of the person who is performing that job.</a:t>
            </a:r>
            <a:endParaRPr lang="en-US" dirty="0"/>
          </a:p>
        </p:txBody>
      </p:sp>
    </p:spTree>
    <p:extLst>
      <p:ext uri="{BB962C8B-B14F-4D97-AF65-F5344CB8AC3E}">
        <p14:creationId xmlns:p14="http://schemas.microsoft.com/office/powerpoint/2010/main" val="1642812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job Evaluation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Three methods of job evaluation-</a:t>
            </a:r>
          </a:p>
          <a:p>
            <a:pPr marL="514350" indent="-514350">
              <a:buAutoNum type="arabicPeriod"/>
            </a:pPr>
            <a:r>
              <a:rPr lang="en-US" dirty="0" smtClean="0"/>
              <a:t>Ordering Method- jobs are ranked according to their importance and level of difficulty. </a:t>
            </a:r>
          </a:p>
          <a:p>
            <a:pPr marL="514350" indent="-514350">
              <a:buAutoNum type="arabicPeriod"/>
            </a:pPr>
            <a:r>
              <a:rPr lang="en-US" dirty="0" smtClean="0"/>
              <a:t>Classification Method- evaluating jobs based on predetermined job grades- skills, knowledge, responsibilities- jobs may be at shop, clerical, sales etc.</a:t>
            </a:r>
          </a:p>
          <a:p>
            <a:pPr marL="514350" indent="-514350">
              <a:buAutoNum type="arabicPeriod"/>
            </a:pPr>
            <a:r>
              <a:rPr lang="en-US" dirty="0" smtClean="0"/>
              <a:t>Point Method-breaking down jobs based on identifiable criteria and the degree to which these criteria exist on the job. The job having higher degree or greater points is considered high </a:t>
            </a:r>
            <a:r>
              <a:rPr lang="en-US" smtClean="0"/>
              <a:t>paying job.</a:t>
            </a:r>
            <a:endParaRPr lang="en-US" dirty="0"/>
          </a:p>
        </p:txBody>
      </p:sp>
    </p:spTree>
    <p:extLst>
      <p:ext uri="{BB962C8B-B14F-4D97-AF65-F5344CB8AC3E}">
        <p14:creationId xmlns:p14="http://schemas.microsoft.com/office/powerpoint/2010/main" val="2294332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Establishment of Pay Structure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As we complete our job evaluation by three methods of job evaluation then we move to establish pay for each and every job on the basis of points gathered for each job category. </a:t>
            </a:r>
          </a:p>
          <a:p>
            <a:pPr marL="514350" indent="-514350">
              <a:buAutoNum type="arabicPeriod"/>
            </a:pPr>
            <a:r>
              <a:rPr lang="en-US" dirty="0" smtClean="0"/>
              <a:t>Compensation Survey-used to gather factual data on pay practices among firms and companies within specific communities.</a:t>
            </a:r>
          </a:p>
          <a:p>
            <a:pPr marL="514350" indent="-514350">
              <a:buAutoNum type="arabicPeriod"/>
            </a:pPr>
            <a:r>
              <a:rPr lang="en-US" dirty="0" smtClean="0"/>
              <a:t>Wage Curves- this method is based on points system and pay according to their points scored.</a:t>
            </a:r>
          </a:p>
          <a:p>
            <a:pPr marL="514350" indent="-514350">
              <a:buAutoNum type="arabicPeriod"/>
            </a:pPr>
            <a:r>
              <a:rPr lang="en-US" dirty="0" smtClean="0"/>
              <a:t>Wage Structure- a pay scale showing ranges of pay within each grade.</a:t>
            </a:r>
            <a:endParaRPr lang="en-US" dirty="0"/>
          </a:p>
        </p:txBody>
      </p:sp>
    </p:spTree>
    <p:extLst>
      <p:ext uri="{BB962C8B-B14F-4D97-AF65-F5344CB8AC3E}">
        <p14:creationId xmlns:p14="http://schemas.microsoft.com/office/powerpoint/2010/main" val="3856978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Factors Affecting pay structure.</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Geographic Differences-cost of labor is function of demand for labor in an area.</a:t>
            </a:r>
          </a:p>
          <a:p>
            <a:pPr marL="514350" indent="-514350">
              <a:buAutoNum type="arabicPeriod"/>
            </a:pPr>
            <a:r>
              <a:rPr lang="en-US" dirty="0" smtClean="0"/>
              <a:t>Labor Supply-when unemployment rates are low employers have to increase wages.</a:t>
            </a:r>
          </a:p>
          <a:p>
            <a:pPr marL="514350" indent="-514350">
              <a:buAutoNum type="arabicPeriod"/>
            </a:pPr>
            <a:r>
              <a:rPr lang="en-US" dirty="0" smtClean="0"/>
              <a:t>Competition- a. Match b. Lead c. Lag in market</a:t>
            </a:r>
          </a:p>
          <a:p>
            <a:pPr marL="514350" indent="-514350">
              <a:buAutoNum type="arabicPeriod"/>
            </a:pPr>
            <a:r>
              <a:rPr lang="en-US" dirty="0" smtClean="0"/>
              <a:t>Cost of Living- reducing purchasing power of money to pay for consumer goods.</a:t>
            </a:r>
          </a:p>
          <a:p>
            <a:pPr marL="514350" indent="-514350">
              <a:buAutoNum type="arabicPeriod"/>
            </a:pPr>
            <a:r>
              <a:rPr lang="en-US" dirty="0" smtClean="0"/>
              <a:t>Collective Bargaining- raise on demand of union </a:t>
            </a:r>
          </a:p>
          <a:p>
            <a:pPr marL="514350" indent="-514350">
              <a:buAutoNum type="arabicPeriod"/>
            </a:pPr>
            <a:r>
              <a:rPr lang="en-US" dirty="0" smtClean="0"/>
              <a:t>Communicating with Employees-how wages are determined and how employees are communicated and proper communication leaps towards achieving compensation goals .</a:t>
            </a:r>
            <a:endParaRPr lang="en-US" dirty="0"/>
          </a:p>
        </p:txBody>
      </p:sp>
    </p:spTree>
    <p:extLst>
      <p:ext uri="{BB962C8B-B14F-4D97-AF65-F5344CB8AC3E}">
        <p14:creationId xmlns:p14="http://schemas.microsoft.com/office/powerpoint/2010/main" val="3623227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Cases of Compensation</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solidFill>
                  <a:srgbClr val="FF0000"/>
                </a:solidFill>
              </a:rPr>
              <a:t>Incentive Compensation Plan</a:t>
            </a:r>
          </a:p>
          <a:p>
            <a:pPr marL="514350" indent="-514350">
              <a:buAutoNum type="alphaLcPeriod"/>
            </a:pPr>
            <a:r>
              <a:rPr lang="en-US" dirty="0" smtClean="0"/>
              <a:t>Individual Incentive Plans- motivation system based on individual work performance.</a:t>
            </a:r>
          </a:p>
          <a:p>
            <a:pPr marL="514350" indent="-514350">
              <a:buAutoNum type="alphaLcPeriod"/>
            </a:pPr>
            <a:r>
              <a:rPr lang="en-US" dirty="0" smtClean="0"/>
              <a:t>Group Incentives- motivational plan provided to a group of employees based on their collective work.</a:t>
            </a:r>
          </a:p>
          <a:p>
            <a:pPr marL="514350" indent="-514350">
              <a:buAutoNum type="alphaLcPeriod"/>
            </a:pPr>
            <a:r>
              <a:rPr lang="en-US" dirty="0" smtClean="0"/>
              <a:t>Organization-wide Incentives-a motivation system that rewards all facility members based on how well the entire group performed.</a:t>
            </a:r>
            <a:endParaRPr lang="en-US" dirty="0"/>
          </a:p>
        </p:txBody>
      </p:sp>
    </p:spTree>
    <p:extLst>
      <p:ext uri="{BB962C8B-B14F-4D97-AF65-F5344CB8AC3E}">
        <p14:creationId xmlns:p14="http://schemas.microsoft.com/office/powerpoint/2010/main" val="1761874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Cases of Compensation</a:t>
            </a:r>
          </a:p>
        </p:txBody>
      </p:sp>
      <p:sp>
        <p:nvSpPr>
          <p:cNvPr id="3" name="Content Placeholder 2"/>
          <p:cNvSpPr>
            <a:spLocks noGrp="1"/>
          </p:cNvSpPr>
          <p:nvPr>
            <p:ph idx="1"/>
          </p:nvPr>
        </p:nvSpPr>
        <p:spPr/>
        <p:txBody>
          <a:bodyPr>
            <a:normAutofit lnSpcReduction="10000"/>
          </a:bodyPr>
          <a:lstStyle/>
          <a:p>
            <a:pPr marL="0" indent="0">
              <a:buNone/>
            </a:pPr>
            <a:r>
              <a:rPr lang="en-US" dirty="0" smtClean="0"/>
              <a:t>2. Paying for Performance- rewarding employees based on their job performance.</a:t>
            </a:r>
          </a:p>
          <a:p>
            <a:pPr marL="514350" indent="-514350">
              <a:buAutoNum type="alphaLcPeriod"/>
            </a:pPr>
            <a:r>
              <a:rPr lang="en-US" dirty="0" smtClean="0"/>
              <a:t>Competency-based compensation- organizational pay system that rewards skills, knowledge, and behaviors.</a:t>
            </a:r>
          </a:p>
          <a:p>
            <a:pPr marL="514350" indent="-514350">
              <a:buAutoNum type="alphaLcPeriod"/>
            </a:pPr>
            <a:r>
              <a:rPr lang="en-US" dirty="0" smtClean="0"/>
              <a:t>Broad-banding- paying employees at preset levels based on their level of competency.</a:t>
            </a:r>
          </a:p>
          <a:p>
            <a:pPr marL="0" indent="0">
              <a:buNone/>
            </a:pPr>
            <a:r>
              <a:rPr lang="en-US" dirty="0"/>
              <a:t> </a:t>
            </a:r>
            <a:r>
              <a:rPr lang="en-US" dirty="0" smtClean="0"/>
              <a:t>3. </a:t>
            </a:r>
            <a:r>
              <a:rPr lang="en-US" smtClean="0"/>
              <a:t>Team-Based Compensation-</a:t>
            </a:r>
            <a:endParaRPr lang="en-US" dirty="0"/>
          </a:p>
        </p:txBody>
      </p:sp>
    </p:spTree>
    <p:extLst>
      <p:ext uri="{BB962C8B-B14F-4D97-AF65-F5344CB8AC3E}">
        <p14:creationId xmlns:p14="http://schemas.microsoft.com/office/powerpoint/2010/main" val="2160259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Cases of Compensation</a:t>
            </a:r>
          </a:p>
        </p:txBody>
      </p:sp>
      <p:sp>
        <p:nvSpPr>
          <p:cNvPr id="3" name="Content Placeholder 2"/>
          <p:cNvSpPr>
            <a:spLocks noGrp="1"/>
          </p:cNvSpPr>
          <p:nvPr>
            <p:ph idx="1"/>
          </p:nvPr>
        </p:nvSpPr>
        <p:spPr/>
        <p:txBody>
          <a:bodyPr/>
          <a:lstStyle/>
          <a:p>
            <a:pPr marL="0" indent="0">
              <a:buNone/>
            </a:pPr>
            <a:r>
              <a:rPr lang="en-US" dirty="0" smtClean="0"/>
              <a:t>3. Team-Based Compensation- how well the team performed. Compensation for team performance on collective basis.</a:t>
            </a:r>
            <a:endParaRPr lang="en-US" dirty="0"/>
          </a:p>
        </p:txBody>
      </p:sp>
    </p:spTree>
    <p:extLst>
      <p:ext uri="{BB962C8B-B14F-4D97-AF65-F5344CB8AC3E}">
        <p14:creationId xmlns:p14="http://schemas.microsoft.com/office/powerpoint/2010/main" val="3335094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Executive Compensation Programs</a:t>
            </a:r>
            <a:endParaRPr lang="en-US" dirty="0"/>
          </a:p>
        </p:txBody>
      </p:sp>
      <p:sp>
        <p:nvSpPr>
          <p:cNvPr id="3" name="Content Placeholder 2"/>
          <p:cNvSpPr>
            <a:spLocks noGrp="1"/>
          </p:cNvSpPr>
          <p:nvPr>
            <p:ph idx="1"/>
          </p:nvPr>
        </p:nvSpPr>
        <p:spPr/>
        <p:txBody>
          <a:bodyPr/>
          <a:lstStyle/>
          <a:p>
            <a:pPr>
              <a:buFontTx/>
              <a:buChar char="-"/>
            </a:pPr>
            <a:r>
              <a:rPr lang="en-US" dirty="0" smtClean="0"/>
              <a:t>Stock Option</a:t>
            </a:r>
          </a:p>
          <a:p>
            <a:pPr>
              <a:buFontTx/>
              <a:buChar char="-"/>
            </a:pPr>
            <a:r>
              <a:rPr lang="en-US" dirty="0" smtClean="0"/>
              <a:t>Bonuses </a:t>
            </a:r>
          </a:p>
          <a:p>
            <a:pPr>
              <a:buFontTx/>
              <a:buChar char="-"/>
            </a:pPr>
            <a:r>
              <a:rPr lang="en-US" dirty="0" smtClean="0"/>
              <a:t>Interest-free loans</a:t>
            </a:r>
          </a:p>
          <a:p>
            <a:pPr>
              <a:buFontTx/>
              <a:buChar char="-"/>
            </a:pPr>
            <a:r>
              <a:rPr lang="en-US" dirty="0" smtClean="0"/>
              <a:t>Perquisites (perks)</a:t>
            </a:r>
          </a:p>
          <a:p>
            <a:pPr marL="0" indent="0">
              <a:buNone/>
            </a:pPr>
            <a:r>
              <a:rPr lang="en-US" dirty="0" smtClean="0">
                <a:solidFill>
                  <a:srgbClr val="FF0000"/>
                </a:solidFill>
              </a:rPr>
              <a:t>Salaries of Managers</a:t>
            </a:r>
            <a:r>
              <a:rPr lang="en-US" dirty="0" smtClean="0"/>
              <a:t>- </a:t>
            </a:r>
          </a:p>
          <a:p>
            <a:pPr marL="0" indent="0">
              <a:buNone/>
            </a:pPr>
            <a:r>
              <a:rPr lang="en-US" dirty="0" smtClean="0">
                <a:solidFill>
                  <a:srgbClr val="FF0000"/>
                </a:solidFill>
              </a:rPr>
              <a:t>Supplemental Financial Compensation</a:t>
            </a:r>
          </a:p>
          <a:p>
            <a:pPr marL="0" indent="0">
              <a:buNone/>
            </a:pPr>
            <a:endParaRPr lang="en-US" dirty="0"/>
          </a:p>
        </p:txBody>
      </p:sp>
    </p:spTree>
    <p:extLst>
      <p:ext uri="{BB962C8B-B14F-4D97-AF65-F5344CB8AC3E}">
        <p14:creationId xmlns:p14="http://schemas.microsoft.com/office/powerpoint/2010/main" val="2953500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Managers Salaries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solidFill>
                  <a:srgbClr val="FF0000"/>
                </a:solidFill>
              </a:rPr>
              <a:t>1-Management superstars &amp; Professional athletes</a:t>
            </a:r>
          </a:p>
          <a:p>
            <a:pPr>
              <a:buFontTx/>
              <a:buChar char="-"/>
            </a:pPr>
            <a:r>
              <a:rPr lang="en-US" dirty="0" smtClean="0"/>
              <a:t>Signing bonus</a:t>
            </a:r>
          </a:p>
          <a:p>
            <a:pPr>
              <a:buFontTx/>
              <a:buChar char="-"/>
            </a:pPr>
            <a:r>
              <a:rPr lang="en-US" dirty="0" smtClean="0"/>
              <a:t>Performance incentive packages</a:t>
            </a:r>
          </a:p>
          <a:p>
            <a:pPr>
              <a:buFontTx/>
              <a:buChar char="-"/>
            </a:pPr>
            <a:r>
              <a:rPr lang="en-US" dirty="0" smtClean="0"/>
              <a:t>Guaranteed contracts</a:t>
            </a:r>
          </a:p>
          <a:p>
            <a:pPr marL="0" indent="0">
              <a:buNone/>
            </a:pPr>
            <a:r>
              <a:rPr lang="en-US" dirty="0" smtClean="0">
                <a:solidFill>
                  <a:srgbClr val="FF0000"/>
                </a:solidFill>
              </a:rPr>
              <a:t>2-Supplemental Financial Compensation</a:t>
            </a:r>
          </a:p>
          <a:p>
            <a:pPr marL="0" indent="0">
              <a:buNone/>
            </a:pPr>
            <a:r>
              <a:rPr lang="en-US" dirty="0" smtClean="0">
                <a:solidFill>
                  <a:srgbClr val="FF0000"/>
                </a:solidFill>
              </a:rPr>
              <a:t>-</a:t>
            </a:r>
            <a:r>
              <a:rPr lang="en-US" dirty="0" smtClean="0"/>
              <a:t>Base salary plus bonuses and stock option</a:t>
            </a:r>
          </a:p>
          <a:p>
            <a:pPr marL="0" indent="0">
              <a:buNone/>
            </a:pPr>
            <a:r>
              <a:rPr lang="en-US" dirty="0" smtClean="0"/>
              <a:t>-hiring and rehiring bonuses</a:t>
            </a:r>
          </a:p>
          <a:p>
            <a:pPr marL="0" indent="0">
              <a:buNone/>
            </a:pPr>
            <a:r>
              <a:rPr lang="en-US" dirty="0" smtClean="0"/>
              <a:t>-Stock options as future payment- is also called performance bonus.</a:t>
            </a:r>
          </a:p>
          <a:p>
            <a:pPr>
              <a:buFontTx/>
              <a:buChar char="-"/>
            </a:pPr>
            <a:endParaRPr lang="en-US" dirty="0"/>
          </a:p>
        </p:txBody>
      </p:sp>
    </p:spTree>
    <p:extLst>
      <p:ext uri="{BB962C8B-B14F-4D97-AF65-F5344CB8AC3E}">
        <p14:creationId xmlns:p14="http://schemas.microsoft.com/office/powerpoint/2010/main" val="2662273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smtClean="0">
                <a:latin typeface="Times New Roman" panose="02020603050405020304" pitchFamily="18" charset="0"/>
                <a:cs typeface="Times New Roman" panose="02020603050405020304" pitchFamily="18" charset="0"/>
              </a:rPr>
              <a:t>.</a:t>
            </a:r>
            <a:endParaRPr lang="en-US" sz="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buNone/>
            </a:pPr>
            <a:r>
              <a:rPr lang="en-US" dirty="0" smtClean="0"/>
              <a:t>3- Supplemental Nonfinancial Compensation- Perquisites:</a:t>
            </a:r>
          </a:p>
          <a:p>
            <a:pPr marL="514350" indent="-514350">
              <a:buAutoNum type="alphaLcPeriod"/>
            </a:pPr>
            <a:r>
              <a:rPr lang="en-US" dirty="0" smtClean="0"/>
              <a:t>Perquisites- Attractive benefits, over and above a regular salary, granted to executives, also known as perks- like- insurance premium, club membership, company automobiles, liberal accounts, special retirement packages. </a:t>
            </a:r>
          </a:p>
          <a:p>
            <a:pPr marL="514350" indent="-514350">
              <a:buAutoNum type="alphaLcPeriod"/>
            </a:pPr>
            <a:r>
              <a:rPr lang="en-US" dirty="0" smtClean="0"/>
              <a:t>Golden parachute- A financial protection plan for executives in case they are severed from the organization. </a:t>
            </a:r>
            <a:endParaRPr lang="en-US" dirty="0"/>
          </a:p>
        </p:txBody>
      </p:sp>
    </p:spTree>
    <p:extLst>
      <p:ext uri="{BB962C8B-B14F-4D97-AF65-F5344CB8AC3E}">
        <p14:creationId xmlns:p14="http://schemas.microsoft.com/office/powerpoint/2010/main" val="281363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Rewards</a:t>
            </a:r>
            <a:endParaRPr lang="en-US" dirty="0"/>
          </a:p>
        </p:txBody>
      </p:sp>
      <p:sp>
        <p:nvSpPr>
          <p:cNvPr id="3" name="Content Placeholder 2"/>
          <p:cNvSpPr>
            <a:spLocks noGrp="1"/>
          </p:cNvSpPr>
          <p:nvPr>
            <p:ph idx="1"/>
          </p:nvPr>
        </p:nvSpPr>
        <p:spPr/>
        <p:txBody>
          <a:bodyPr>
            <a:normAutofit/>
          </a:bodyPr>
          <a:lstStyle/>
          <a:p>
            <a:pPr marL="0" indent="0">
              <a:buNone/>
            </a:pPr>
            <a:r>
              <a:rPr lang="en-US" dirty="0"/>
              <a:t>	</a:t>
            </a:r>
            <a:r>
              <a:rPr lang="en-US" dirty="0" smtClean="0"/>
              <a:t>Rewards can be divided into two broad categories:</a:t>
            </a:r>
          </a:p>
          <a:p>
            <a:pPr marL="514350" indent="-514350">
              <a:buAutoNum type="arabicPeriod"/>
            </a:pPr>
            <a:r>
              <a:rPr lang="en-US" dirty="0" smtClean="0"/>
              <a:t>Intrinsic Rewards- satisfaction derived from the job itself, such as pride in one’s work, a feeling of accomplishment, or being part of a team.</a:t>
            </a:r>
          </a:p>
          <a:p>
            <a:pPr marL="514350" indent="-514350">
              <a:buAutoNum type="arabicPeriod"/>
            </a:pPr>
            <a:r>
              <a:rPr lang="en-US" dirty="0" smtClean="0"/>
              <a:t>Extrinsic Rewards- Benefits provided by the employer, usually money, promotion, or benefits.</a:t>
            </a:r>
            <a:endParaRPr lang="en-US" dirty="0"/>
          </a:p>
        </p:txBody>
      </p:sp>
    </p:spTree>
    <p:extLst>
      <p:ext uri="{BB962C8B-B14F-4D97-AF65-F5344CB8AC3E}">
        <p14:creationId xmlns:p14="http://schemas.microsoft.com/office/powerpoint/2010/main" val="886365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Compensation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solidFill>
                  <a:srgbClr val="FF0000"/>
                </a:solidFill>
              </a:rPr>
              <a:t>1-Base Pay- pay at home country</a:t>
            </a:r>
          </a:p>
          <a:p>
            <a:pPr marL="0" indent="0">
              <a:buNone/>
            </a:pPr>
            <a:r>
              <a:rPr lang="en-US" dirty="0" smtClean="0"/>
              <a:t>Foreign currencies</a:t>
            </a:r>
          </a:p>
          <a:p>
            <a:pPr marL="0" indent="0">
              <a:buNone/>
            </a:pPr>
            <a:r>
              <a:rPr lang="en-US" dirty="0" smtClean="0"/>
              <a:t>Laws of the land are considered</a:t>
            </a:r>
          </a:p>
          <a:p>
            <a:pPr marL="0" indent="0">
              <a:buNone/>
            </a:pPr>
            <a:r>
              <a:rPr lang="en-US" dirty="0" smtClean="0"/>
              <a:t>Taxes to be paid in foreign appointment</a:t>
            </a:r>
          </a:p>
          <a:p>
            <a:pPr marL="0" indent="0">
              <a:buNone/>
            </a:pPr>
            <a:r>
              <a:rPr lang="en-US" dirty="0" smtClean="0"/>
              <a:t>2-</a:t>
            </a:r>
            <a:r>
              <a:rPr lang="en-US" dirty="0" smtClean="0">
                <a:solidFill>
                  <a:srgbClr val="FF0000"/>
                </a:solidFill>
              </a:rPr>
              <a:t> Differentials- fluctuations in cost of living according to th</a:t>
            </a:r>
            <a:r>
              <a:rPr lang="en-US" dirty="0" smtClean="0"/>
              <a:t>e currency rates and inflation rates.</a:t>
            </a:r>
          </a:p>
          <a:p>
            <a:pPr marL="0" indent="0">
              <a:buNone/>
            </a:pPr>
            <a:r>
              <a:rPr lang="en-US" dirty="0" smtClean="0"/>
              <a:t>3- </a:t>
            </a:r>
            <a:r>
              <a:rPr lang="en-US" dirty="0" smtClean="0">
                <a:solidFill>
                  <a:srgbClr val="FF0000"/>
                </a:solidFill>
              </a:rPr>
              <a:t>Incentives- </a:t>
            </a:r>
            <a:r>
              <a:rPr lang="en-US" dirty="0" smtClean="0"/>
              <a:t>cost of mobility, housing, a car, chauffeur, a percent of salary paid in home country</a:t>
            </a:r>
          </a:p>
          <a:p>
            <a:pPr marL="0" indent="0">
              <a:buNone/>
            </a:pPr>
            <a:r>
              <a:rPr lang="en-US" dirty="0" smtClean="0"/>
              <a:t>3- Assistance Programs- relocation, transfer cost, major appliances, legal clearance for pets, temporary expenses.</a:t>
            </a:r>
            <a:endParaRPr lang="en-US" dirty="0"/>
          </a:p>
        </p:txBody>
      </p:sp>
    </p:spTree>
    <p:extLst>
      <p:ext uri="{BB962C8B-B14F-4D97-AF65-F5344CB8AC3E}">
        <p14:creationId xmlns:p14="http://schemas.microsoft.com/office/powerpoint/2010/main" val="97762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381000"/>
            <a:ext cx="8305799" cy="6096000"/>
          </a:xfrm>
        </p:spPr>
      </p:pic>
    </p:spTree>
    <p:extLst>
      <p:ext uri="{BB962C8B-B14F-4D97-AF65-F5344CB8AC3E}">
        <p14:creationId xmlns:p14="http://schemas.microsoft.com/office/powerpoint/2010/main" val="1353169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Intrinsic Rewards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Participation in decision making</a:t>
            </a:r>
          </a:p>
          <a:p>
            <a:pPr marL="514350" indent="-514350">
              <a:buAutoNum type="arabicPeriod"/>
            </a:pPr>
            <a:r>
              <a:rPr lang="en-US" dirty="0" smtClean="0"/>
              <a:t>Greater job freedom and discretion </a:t>
            </a:r>
            <a:r>
              <a:rPr lang="en-US" smtClean="0"/>
              <a:t>(authority)</a:t>
            </a:r>
            <a:endParaRPr lang="en-US" dirty="0" smtClean="0"/>
          </a:p>
          <a:p>
            <a:pPr marL="514350" indent="-514350">
              <a:buAutoNum type="arabicPeriod"/>
            </a:pPr>
            <a:r>
              <a:rPr lang="en-US" dirty="0" smtClean="0"/>
              <a:t>More responsibility </a:t>
            </a:r>
          </a:p>
          <a:p>
            <a:pPr marL="514350" indent="-514350">
              <a:buAutoNum type="arabicPeriod"/>
            </a:pPr>
            <a:r>
              <a:rPr lang="en-US" dirty="0" smtClean="0"/>
              <a:t>More interesting work</a:t>
            </a:r>
          </a:p>
          <a:p>
            <a:pPr marL="514350" indent="-514350">
              <a:buAutoNum type="arabicPeriod"/>
            </a:pPr>
            <a:r>
              <a:rPr lang="en-US" dirty="0" smtClean="0"/>
              <a:t>Opportunities for personal growth</a:t>
            </a:r>
          </a:p>
          <a:p>
            <a:pPr marL="514350" indent="-514350">
              <a:buAutoNum type="arabicPeriod"/>
            </a:pPr>
            <a:r>
              <a:rPr lang="en-US" dirty="0" smtClean="0"/>
              <a:t>Diversity of activities</a:t>
            </a:r>
            <a:endParaRPr lang="en-US" dirty="0"/>
          </a:p>
        </p:txBody>
      </p:sp>
    </p:spTree>
    <p:extLst>
      <p:ext uri="{BB962C8B-B14F-4D97-AF65-F5344CB8AC3E}">
        <p14:creationId xmlns:p14="http://schemas.microsoft.com/office/powerpoint/2010/main" val="1093614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Extrinsic Rewards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Extrinsic rewards can be sub-divided into two:</a:t>
            </a:r>
          </a:p>
          <a:p>
            <a:pPr marL="514350" indent="-514350">
              <a:buAutoNum type="arabicPeriod"/>
            </a:pPr>
            <a:r>
              <a:rPr lang="en-US" dirty="0" smtClean="0"/>
              <a:t>Financial Rewards- two sub-divisions:</a:t>
            </a:r>
          </a:p>
          <a:p>
            <a:pPr marL="514350" indent="-514350">
              <a:buAutoNum type="alphaLcPeriod"/>
            </a:pPr>
            <a:r>
              <a:rPr lang="en-US" dirty="0" smtClean="0"/>
              <a:t>Performance-based</a:t>
            </a:r>
          </a:p>
          <a:p>
            <a:pPr marL="514350" indent="-514350">
              <a:buAutoNum type="alphaLcPeriod"/>
            </a:pPr>
            <a:r>
              <a:rPr lang="en-US" dirty="0" smtClean="0"/>
              <a:t>Membership-based:</a:t>
            </a:r>
          </a:p>
          <a:p>
            <a:pPr marL="571500" indent="-571500">
              <a:buAutoNum type="romanLcPeriod"/>
            </a:pPr>
            <a:r>
              <a:rPr lang="en-US" dirty="0" smtClean="0"/>
              <a:t>Implied membership-based</a:t>
            </a:r>
          </a:p>
          <a:p>
            <a:pPr marL="571500" indent="-571500">
              <a:buAutoNum type="romanLcPeriod"/>
            </a:pPr>
            <a:r>
              <a:rPr lang="en-US" dirty="0" smtClean="0"/>
              <a:t>Explicit membership-based</a:t>
            </a:r>
          </a:p>
          <a:p>
            <a:pPr marL="0" indent="0">
              <a:buNone/>
            </a:pPr>
            <a:r>
              <a:rPr lang="en-US" dirty="0" smtClean="0"/>
              <a:t>2. Non-financial Rewards-</a:t>
            </a:r>
            <a:endParaRPr lang="en-US" dirty="0"/>
          </a:p>
        </p:txBody>
      </p:sp>
    </p:spTree>
    <p:extLst>
      <p:ext uri="{BB962C8B-B14F-4D97-AF65-F5344CB8AC3E}">
        <p14:creationId xmlns:p14="http://schemas.microsoft.com/office/powerpoint/2010/main" val="2145742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Financial Rewards</a:t>
            </a:r>
            <a:endParaRPr lang="en-US" dirty="0"/>
          </a:p>
        </p:txBody>
      </p:sp>
      <p:sp>
        <p:nvSpPr>
          <p:cNvPr id="3" name="Content Placeholder 2"/>
          <p:cNvSpPr>
            <a:spLocks noGrp="1"/>
          </p:cNvSpPr>
          <p:nvPr>
            <p:ph idx="1"/>
          </p:nvPr>
        </p:nvSpPr>
        <p:spPr/>
        <p:txBody>
          <a:bodyPr/>
          <a:lstStyle/>
          <a:p>
            <a:pPr marL="514350" indent="-514350">
              <a:buAutoNum type="alphaUcPeriod"/>
            </a:pPr>
            <a:r>
              <a:rPr lang="en-US" dirty="0" smtClean="0"/>
              <a:t>Performance-Based Rewards:</a:t>
            </a:r>
          </a:p>
          <a:p>
            <a:pPr marL="514350" indent="-514350">
              <a:buAutoNum type="arabicPeriod"/>
            </a:pPr>
            <a:r>
              <a:rPr lang="en-US" dirty="0" smtClean="0"/>
              <a:t>Piecework</a:t>
            </a:r>
          </a:p>
          <a:p>
            <a:pPr marL="514350" indent="-514350">
              <a:buAutoNum type="arabicPeriod"/>
            </a:pPr>
            <a:r>
              <a:rPr lang="en-US" dirty="0" smtClean="0"/>
              <a:t>Commission</a:t>
            </a:r>
          </a:p>
          <a:p>
            <a:pPr marL="514350" indent="-514350">
              <a:buAutoNum type="arabicPeriod"/>
            </a:pPr>
            <a:r>
              <a:rPr lang="en-US" dirty="0" smtClean="0"/>
              <a:t>Incentive plans</a:t>
            </a:r>
          </a:p>
          <a:p>
            <a:pPr marL="514350" indent="-514350">
              <a:buAutoNum type="arabicPeriod"/>
            </a:pPr>
            <a:r>
              <a:rPr lang="en-US" dirty="0" smtClean="0"/>
              <a:t>Performance bonuses</a:t>
            </a:r>
          </a:p>
          <a:p>
            <a:pPr marL="514350" indent="-514350">
              <a:buAutoNum type="arabicPeriod"/>
            </a:pPr>
            <a:r>
              <a:rPr lang="en-US" dirty="0" smtClean="0"/>
              <a:t>Merit pay plans</a:t>
            </a:r>
          </a:p>
          <a:p>
            <a:pPr marL="514350" indent="-514350">
              <a:buAutoNum type="arabicPeriod"/>
            </a:pPr>
            <a:endParaRPr lang="en-US" dirty="0"/>
          </a:p>
        </p:txBody>
      </p:sp>
    </p:spTree>
    <p:extLst>
      <p:ext uri="{BB962C8B-B14F-4D97-AF65-F5344CB8AC3E}">
        <p14:creationId xmlns:p14="http://schemas.microsoft.com/office/powerpoint/2010/main" val="259946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 Membership-Based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FF0000"/>
                </a:solidFill>
              </a:rPr>
              <a:t>Implied Rewards-</a:t>
            </a:r>
          </a:p>
          <a:p>
            <a:pPr marL="514350" indent="-514350">
              <a:buAutoNum type="arabicPeriod"/>
            </a:pPr>
            <a:r>
              <a:rPr lang="en-US" dirty="0" smtClean="0"/>
              <a:t>cost-of-living increases</a:t>
            </a:r>
          </a:p>
          <a:p>
            <a:pPr marL="514350" indent="-514350">
              <a:buAutoNum type="arabicPeriod"/>
            </a:pPr>
            <a:r>
              <a:rPr lang="en-US" dirty="0" smtClean="0"/>
              <a:t>Labor market adjustment</a:t>
            </a:r>
          </a:p>
          <a:p>
            <a:pPr marL="514350" indent="-514350">
              <a:buAutoNum type="arabicPeriod"/>
            </a:pPr>
            <a:r>
              <a:rPr lang="en-US" dirty="0" smtClean="0"/>
              <a:t>Time-in-rank increases</a:t>
            </a:r>
          </a:p>
          <a:p>
            <a:pPr marL="514350" indent="-514350">
              <a:buAutoNum type="arabicPeriod"/>
            </a:pPr>
            <a:r>
              <a:rPr lang="en-US" dirty="0" smtClean="0"/>
              <a:t>Profit sharing</a:t>
            </a:r>
          </a:p>
          <a:p>
            <a:pPr marL="0" indent="0">
              <a:buNone/>
            </a:pPr>
            <a:r>
              <a:rPr lang="en-US" dirty="0" smtClean="0">
                <a:solidFill>
                  <a:srgbClr val="FF0000"/>
                </a:solidFill>
              </a:rPr>
              <a:t>Explicit Rewards-</a:t>
            </a:r>
          </a:p>
          <a:p>
            <a:pPr marL="514350" indent="-514350">
              <a:buAutoNum type="arabicPeriod"/>
            </a:pPr>
            <a:r>
              <a:rPr lang="en-US" dirty="0" smtClean="0"/>
              <a:t>Protection programs</a:t>
            </a:r>
          </a:p>
          <a:p>
            <a:pPr marL="514350" indent="-514350">
              <a:buAutoNum type="arabicPeriod"/>
            </a:pPr>
            <a:r>
              <a:rPr lang="en-US" dirty="0" smtClean="0"/>
              <a:t>Pay for time not worked</a:t>
            </a:r>
          </a:p>
          <a:p>
            <a:pPr marL="514350" indent="-514350">
              <a:buAutoNum type="arabicPeriod"/>
            </a:pPr>
            <a:r>
              <a:rPr lang="en-US" dirty="0" smtClean="0"/>
              <a:t>Services and perquisites</a:t>
            </a:r>
          </a:p>
          <a:p>
            <a:pPr marL="514350" indent="-514350">
              <a:buAutoNum type="arabicPeriod"/>
            </a:pPr>
            <a:endParaRPr lang="en-US" dirty="0"/>
          </a:p>
        </p:txBody>
      </p:sp>
    </p:spTree>
    <p:extLst>
      <p:ext uri="{BB962C8B-B14F-4D97-AF65-F5344CB8AC3E}">
        <p14:creationId xmlns:p14="http://schemas.microsoft.com/office/powerpoint/2010/main" val="217465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Non-Financial Rewards</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Preferred office furnishings</a:t>
            </a:r>
          </a:p>
          <a:p>
            <a:pPr marL="514350" indent="-514350">
              <a:buAutoNum type="arabicPeriod"/>
            </a:pPr>
            <a:r>
              <a:rPr lang="en-US" dirty="0" smtClean="0"/>
              <a:t>Preferred lunch hours</a:t>
            </a:r>
          </a:p>
          <a:p>
            <a:pPr marL="514350" indent="-514350">
              <a:buAutoNum type="arabicPeriod"/>
            </a:pPr>
            <a:r>
              <a:rPr lang="en-US" dirty="0" smtClean="0"/>
              <a:t>Assigned parking spaces</a:t>
            </a:r>
          </a:p>
          <a:p>
            <a:pPr marL="514350" indent="-514350">
              <a:buAutoNum type="arabicPeriod"/>
            </a:pPr>
            <a:r>
              <a:rPr lang="en-US" dirty="0" smtClean="0"/>
              <a:t>Preferred work assignments </a:t>
            </a:r>
          </a:p>
          <a:p>
            <a:pPr marL="514350" indent="-514350">
              <a:buAutoNum type="arabicPeriod"/>
            </a:pPr>
            <a:r>
              <a:rPr lang="en-US" dirty="0" smtClean="0"/>
              <a:t>Business cards</a:t>
            </a:r>
          </a:p>
          <a:p>
            <a:pPr marL="514350" indent="-514350">
              <a:buAutoNum type="arabicPeriod"/>
            </a:pPr>
            <a:r>
              <a:rPr lang="en-US" dirty="0" smtClean="0"/>
              <a:t>Own secretary</a:t>
            </a:r>
          </a:p>
          <a:p>
            <a:pPr marL="514350" indent="-514350">
              <a:buAutoNum type="arabicPeriod"/>
            </a:pPr>
            <a:r>
              <a:rPr lang="en-US" dirty="0" smtClean="0"/>
              <a:t>Impressive titles</a:t>
            </a:r>
            <a:endParaRPr lang="en-US" dirty="0"/>
          </a:p>
        </p:txBody>
      </p:sp>
    </p:spTree>
    <p:extLst>
      <p:ext uri="{BB962C8B-B14F-4D97-AF65-F5344CB8AC3E}">
        <p14:creationId xmlns:p14="http://schemas.microsoft.com/office/powerpoint/2010/main" val="80149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 Administration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The process of managing a company’s compensation process. </a:t>
            </a:r>
          </a:p>
          <a:p>
            <a:pPr marL="0" indent="0">
              <a:buNone/>
            </a:pPr>
            <a:r>
              <a:rPr lang="en-US" dirty="0" smtClean="0"/>
              <a:t>Bases:</a:t>
            </a:r>
          </a:p>
          <a:p>
            <a:pPr marL="514350" indent="-514350">
              <a:buAutoNum type="arabicPeriod"/>
            </a:pPr>
            <a:r>
              <a:rPr lang="en-US" dirty="0" smtClean="0"/>
              <a:t>Skills of the person</a:t>
            </a:r>
          </a:p>
          <a:p>
            <a:pPr marL="514350" indent="-514350">
              <a:buAutoNum type="arabicPeriod"/>
            </a:pPr>
            <a:r>
              <a:rPr lang="en-US" dirty="0" smtClean="0"/>
              <a:t>Responsibilities one has to accept</a:t>
            </a:r>
          </a:p>
          <a:p>
            <a:pPr marL="514350" indent="-514350">
              <a:buAutoNum type="arabicPeriod"/>
            </a:pPr>
            <a:r>
              <a:rPr lang="en-US" dirty="0" smtClean="0"/>
              <a:t>Worth of the job one is performing</a:t>
            </a:r>
          </a:p>
          <a:p>
            <a:pPr marL="0" indent="0">
              <a:buNone/>
            </a:pPr>
            <a:r>
              <a:rPr lang="en-US" dirty="0"/>
              <a:t>	</a:t>
            </a:r>
            <a:r>
              <a:rPr lang="en-US" dirty="0" smtClean="0"/>
              <a:t>Above three bases provide the information for the job evaluation of an employee.</a:t>
            </a:r>
            <a:endParaRPr lang="en-US" dirty="0"/>
          </a:p>
        </p:txBody>
      </p:sp>
    </p:spTree>
    <p:extLst>
      <p:ext uri="{BB962C8B-B14F-4D97-AF65-F5344CB8AC3E}">
        <p14:creationId xmlns:p14="http://schemas.microsoft.com/office/powerpoint/2010/main" val="28364347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219</TotalTime>
  <Words>623</Words>
  <Application>Microsoft Office PowerPoint</Application>
  <PresentationFormat>On-screen Show (4:3)</PresentationFormat>
  <Paragraphs>112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Garamond</vt:lpstr>
      <vt:lpstr>Times New Roman</vt:lpstr>
      <vt:lpstr>Organic</vt:lpstr>
      <vt:lpstr> Compensation</vt:lpstr>
      <vt:lpstr>Categories of Rewards</vt:lpstr>
      <vt:lpstr>PowerPoint Presentation</vt:lpstr>
      <vt:lpstr>Types of Intrinsic Rewards</vt:lpstr>
      <vt:lpstr>Types of Extrinsic Rewards</vt:lpstr>
      <vt:lpstr>1. Financial Rewards</vt:lpstr>
      <vt:lpstr>B. Membership-Based </vt:lpstr>
      <vt:lpstr>2. Non-Financial Rewards</vt:lpstr>
      <vt:lpstr>Compensation Administration</vt:lpstr>
      <vt:lpstr>Job Evaluation</vt:lpstr>
      <vt:lpstr>Methods of job Evaluation</vt:lpstr>
      <vt:lpstr>Establishment of Pay Structure</vt:lpstr>
      <vt:lpstr> Factors Affecting pay structure.</vt:lpstr>
      <vt:lpstr>Special Cases of Compensation</vt:lpstr>
      <vt:lpstr>Special Cases of Compensation</vt:lpstr>
      <vt:lpstr>Special Cases of Compensation</vt:lpstr>
      <vt:lpstr>Executive Compensation Programs</vt:lpstr>
      <vt:lpstr>Top Managers Salaries</vt:lpstr>
      <vt:lpstr>.</vt:lpstr>
      <vt:lpstr>International Compensation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  Compensation</dc:title>
  <dc:creator>itcpu</dc:creator>
  <cp:lastModifiedBy>Aamir</cp:lastModifiedBy>
  <cp:revision>21</cp:revision>
  <dcterms:created xsi:type="dcterms:W3CDTF">2012-12-21T17:34:29Z</dcterms:created>
  <dcterms:modified xsi:type="dcterms:W3CDTF">2020-04-01T17:26:46Z</dcterms:modified>
</cp:coreProperties>
</file>