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73" r:id="rId7"/>
    <p:sldId id="274" r:id="rId8"/>
    <p:sldId id="275" r:id="rId9"/>
    <p:sldId id="276" r:id="rId10"/>
    <p:sldId id="277" r:id="rId11"/>
    <p:sldId id="278" r:id="rId12"/>
    <p:sldId id="290" r:id="rId13"/>
    <p:sldId id="292" r:id="rId14"/>
    <p:sldId id="289" r:id="rId15"/>
    <p:sldId id="291" r:id="rId16"/>
    <p:sldId id="260" r:id="rId17"/>
    <p:sldId id="261" r:id="rId18"/>
    <p:sldId id="262" r:id="rId19"/>
    <p:sldId id="279" r:id="rId20"/>
    <p:sldId id="257" r:id="rId21"/>
    <p:sldId id="258" r:id="rId22"/>
    <p:sldId id="259" r:id="rId23"/>
    <p:sldId id="263" r:id="rId24"/>
    <p:sldId id="264" r:id="rId25"/>
    <p:sldId id="267" r:id="rId26"/>
    <p:sldId id="265" r:id="rId27"/>
    <p:sldId id="266" r:id="rId28"/>
    <p:sldId id="280" r:id="rId29"/>
    <p:sldId id="281" r:id="rId30"/>
    <p:sldId id="282" r:id="rId31"/>
    <p:sldId id="283" r:id="rId32"/>
    <p:sldId id="284" r:id="rId33"/>
    <p:sldId id="285" r:id="rId34"/>
    <p:sldId id="286" r:id="rId35"/>
    <p:sldId id="287"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7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EB34DB-FECE-4C93-B6DE-6FCCC761492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C948-F734-49A3-BF3B-B96FDD452D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B34DB-FECE-4C93-B6DE-6FCCC761492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C948-F734-49A3-BF3B-B96FDD452D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B34DB-FECE-4C93-B6DE-6FCCC761492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C948-F734-49A3-BF3B-B96FDD452D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B34DB-FECE-4C93-B6DE-6FCCC761492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C948-F734-49A3-BF3B-B96FDD452D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EB34DB-FECE-4C93-B6DE-6FCCC761492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CC948-F734-49A3-BF3B-B96FDD452D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EB34DB-FECE-4C93-B6DE-6FCCC761492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CC948-F734-49A3-BF3B-B96FDD452D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EB34DB-FECE-4C93-B6DE-6FCCC7614929}" type="datetimeFigureOut">
              <a:rPr lang="en-US" smtClean="0"/>
              <a:pPr/>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CC948-F734-49A3-BF3B-B96FDD452D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EB34DB-FECE-4C93-B6DE-6FCCC7614929}" type="datetimeFigureOut">
              <a:rPr lang="en-US" smtClean="0"/>
              <a:pPr/>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CC948-F734-49A3-BF3B-B96FDD452D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B34DB-FECE-4C93-B6DE-6FCCC7614929}" type="datetimeFigureOut">
              <a:rPr lang="en-US" smtClean="0"/>
              <a:pPr/>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CC948-F734-49A3-BF3B-B96FDD452D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B34DB-FECE-4C93-B6DE-6FCCC761492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CC948-F734-49A3-BF3B-B96FDD452D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B34DB-FECE-4C93-B6DE-6FCCC761492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CC948-F734-49A3-BF3B-B96FDD452D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B34DB-FECE-4C93-B6DE-6FCCC7614929}" type="datetimeFigureOut">
              <a:rPr lang="en-US" smtClean="0"/>
              <a:pPr/>
              <a:t>5/1/2020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CC948-F734-49A3-BF3B-B96FDD452D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link.springer.com/referenceworkentry/10.1007%2F978-1-4020-8265-8_129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rgbClr val="FF0000"/>
                </a:solidFill>
              </a:rPr>
              <a:t>Aging and life course</a:t>
            </a:r>
            <a:endParaRPr lang="en-US" sz="6600" b="1"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l="26850" t="8418" r="12119" b="1750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l="25798" t="8418" r="12119"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l="23693" t="25254" r="25798" b="2928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Aging and the Life Course</a:t>
            </a:r>
            <a:endParaRPr lang="en-US" dirty="0"/>
          </a:p>
        </p:txBody>
      </p:sp>
      <p:pic>
        <p:nvPicPr>
          <p:cNvPr id="12290" name="Picture 2"/>
          <p:cNvPicPr>
            <a:picLocks noGrp="1" noChangeAspect="1" noChangeArrowheads="1"/>
          </p:cNvPicPr>
          <p:nvPr>
            <p:ph idx="1"/>
          </p:nvPr>
        </p:nvPicPr>
        <p:blipFill>
          <a:blip r:embed="rId2"/>
          <a:srcRect l="17380" t="16836" r="18432" b="14135"/>
          <a:stretch>
            <a:fillRect/>
          </a:stretch>
        </p:blipFill>
        <p:spPr bwMode="auto">
          <a:xfrm>
            <a:off x="0" y="1295400"/>
            <a:ext cx="9144000" cy="5562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lstStyle/>
          <a:p>
            <a:endParaRPr lang="en-US" dirty="0"/>
          </a:p>
        </p:txBody>
      </p:sp>
      <p:pic>
        <p:nvPicPr>
          <p:cNvPr id="9218" name="Picture 2"/>
          <p:cNvPicPr>
            <a:picLocks noGrp="1" noChangeAspect="1" noChangeArrowheads="1"/>
          </p:cNvPicPr>
          <p:nvPr>
            <p:ph idx="1"/>
          </p:nvPr>
        </p:nvPicPr>
        <p:blipFill>
          <a:blip r:embed="rId2"/>
          <a:srcRect l="23693" t="42090" r="25798" b="1918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l="20537" t="37040" r="22641" b="1245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Aging and the Life Course</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Sociology of Aging and the Life Course provides an analytical framework for understanding the interplay between human lives and changing social structures</a:t>
            </a:r>
            <a:r>
              <a:rPr lang="en-US" dirty="0" smtClean="0"/>
              <a:t>.</a:t>
            </a:r>
          </a:p>
          <a:p>
            <a:r>
              <a:rPr lang="en-US" dirty="0" smtClean="0"/>
              <a:t> </a:t>
            </a:r>
            <a:r>
              <a:rPr lang="en-US" dirty="0" smtClean="0"/>
              <a:t>Its mission is to examine the interdependence </a:t>
            </a:r>
            <a:r>
              <a:rPr lang="en-US" dirty="0" smtClean="0"/>
              <a:t>between</a:t>
            </a:r>
          </a:p>
          <a:p>
            <a:r>
              <a:rPr lang="en-US" dirty="0" smtClean="0"/>
              <a:t> </a:t>
            </a:r>
            <a:r>
              <a:rPr lang="en-US" dirty="0" smtClean="0"/>
              <a:t>(a) aging over the life course as a social process </a:t>
            </a:r>
            <a:r>
              <a:rPr lang="en-US" dirty="0" smtClean="0"/>
              <a:t>and</a:t>
            </a:r>
          </a:p>
          <a:p>
            <a:pPr>
              <a:buNone/>
            </a:pPr>
            <a:r>
              <a:rPr lang="en-US" dirty="0" smtClean="0"/>
              <a:t> </a:t>
            </a:r>
            <a:r>
              <a:rPr lang="en-US" dirty="0" smtClean="0"/>
              <a:t>(b) societies and groups as stratified by age, with succession of cohorts as the link connecting the two. </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rPr>
              <a:t>Continued--</a:t>
            </a:r>
            <a:endParaRPr lang="en-US" sz="4800" b="1" dirty="0">
              <a:solidFill>
                <a:srgbClr val="FF0000"/>
              </a:solidFill>
            </a:endParaRPr>
          </a:p>
        </p:txBody>
      </p:sp>
      <p:sp>
        <p:nvSpPr>
          <p:cNvPr id="3" name="Content Placeholder 2"/>
          <p:cNvSpPr>
            <a:spLocks noGrp="1"/>
          </p:cNvSpPr>
          <p:nvPr>
            <p:ph idx="1"/>
          </p:nvPr>
        </p:nvSpPr>
        <p:spPr/>
        <p:txBody>
          <a:bodyPr>
            <a:normAutofit fontScale="92500"/>
          </a:bodyPr>
          <a:lstStyle/>
          <a:p>
            <a:pPr>
              <a:buNone/>
            </a:pPr>
            <a:r>
              <a:rPr lang="en-US" dirty="0" smtClean="0"/>
              <a:t>Human development is considered as a multidimensional and multidirectional phenomenon within a broad framework that extends across the entire life span, from conception to death (see </a:t>
            </a:r>
            <a:r>
              <a:rPr lang="en-US" dirty="0" err="1" smtClean="0"/>
              <a:t>Baltes</a:t>
            </a:r>
            <a:r>
              <a:rPr lang="en-US" dirty="0" smtClean="0"/>
              <a:t> </a:t>
            </a:r>
            <a:r>
              <a:rPr lang="en-US" u="sng" dirty="0" smtClean="0">
                <a:hlinkClick r:id="rId2" tooltip="View reference"/>
              </a:rPr>
              <a:t>1987</a:t>
            </a:r>
            <a:r>
              <a:rPr lang="en-US" dirty="0" smtClean="0"/>
              <a:t>). </a:t>
            </a:r>
            <a:endParaRPr lang="en-US" dirty="0" smtClean="0"/>
          </a:p>
          <a:p>
            <a:pPr>
              <a:buNone/>
            </a:pPr>
            <a:r>
              <a:rPr lang="en-US" dirty="0" smtClean="0"/>
              <a:t>Historically</a:t>
            </a:r>
            <a:r>
              <a:rPr lang="en-US" dirty="0" smtClean="0"/>
              <a:t>, the concept of “aging” refers to changes to individuals in older age that occur over time resulting from some combination of biological, psychological, and social mechanisms.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normAutofit/>
          </a:bodyPr>
          <a:lstStyle/>
          <a:p>
            <a:r>
              <a:rPr lang="en-US" dirty="0" smtClean="0"/>
              <a:t>The “life span developmental” perspective is a somewhat broader framework, as it considers  </a:t>
            </a:r>
            <a:r>
              <a:rPr lang="en-US" u="sng" dirty="0" smtClean="0"/>
              <a:t>aging to</a:t>
            </a:r>
            <a:r>
              <a:rPr lang="en-US" dirty="0" smtClean="0"/>
              <a:t> </a:t>
            </a:r>
            <a:r>
              <a:rPr lang="en-US" dirty="0" smtClean="0"/>
              <a:t>begin at conception and conceptualizes human development as multidimensional and multidirectional processes of growth (or change) involving both gains and losses across the life span.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Definitions </a:t>
            </a:r>
            <a:endParaRPr lang="en-US" b="1" dirty="0">
              <a:solidFill>
                <a:srgbClr val="00B0F0"/>
              </a:solidFill>
            </a:endParaRPr>
          </a:p>
        </p:txBody>
      </p:sp>
      <p:sp>
        <p:nvSpPr>
          <p:cNvPr id="3" name="Content Placeholder 2"/>
          <p:cNvSpPr>
            <a:spLocks noGrp="1"/>
          </p:cNvSpPr>
          <p:nvPr>
            <p:ph idx="1"/>
          </p:nvPr>
        </p:nvSpPr>
        <p:spPr/>
        <p:txBody>
          <a:bodyPr/>
          <a:lstStyle/>
          <a:p>
            <a:r>
              <a:rPr lang="en-US" dirty="0" smtClean="0"/>
              <a:t>“</a:t>
            </a:r>
            <a:r>
              <a:rPr lang="en-US" b="1" dirty="0" smtClean="0"/>
              <a:t>Aging</a:t>
            </a:r>
            <a:r>
              <a:rPr lang="en-US" dirty="0" smtClean="0"/>
              <a:t> and the </a:t>
            </a:r>
            <a:r>
              <a:rPr lang="en-US" b="1" dirty="0" smtClean="0"/>
              <a:t>Life Course</a:t>
            </a:r>
            <a:r>
              <a:rPr lang="en-US" dirty="0" smtClean="0"/>
              <a:t>” is concerned with understanding the interplay between the development of human lives and changing social structures across the entire span of </a:t>
            </a:r>
            <a:r>
              <a:rPr lang="en-US" b="1" dirty="0" smtClean="0"/>
              <a:t>life</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Life expectancy </a:t>
            </a:r>
            <a:endParaRPr lang="en-US" dirty="0"/>
          </a:p>
        </p:txBody>
      </p:sp>
      <p:sp>
        <p:nvSpPr>
          <p:cNvPr id="3" name="Content Placeholder 2"/>
          <p:cNvSpPr>
            <a:spLocks noGrp="1"/>
          </p:cNvSpPr>
          <p:nvPr>
            <p:ph idx="1"/>
          </p:nvPr>
        </p:nvSpPr>
        <p:spPr/>
        <p:txBody>
          <a:bodyPr/>
          <a:lstStyle/>
          <a:p>
            <a:r>
              <a:rPr lang="en-US" dirty="0" smtClean="0">
                <a:solidFill>
                  <a:srgbClr val="002060"/>
                </a:solidFill>
              </a:rPr>
              <a:t>Life expectancy is a statistical measure of how long a person may live, based on the year of their birth, their current age and other demographic factors including gender</a:t>
            </a:r>
            <a:r>
              <a:rPr lang="en-US" dirty="0" smtClean="0"/>
              <a: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rPr>
              <a:t>The life course </a:t>
            </a:r>
            <a:r>
              <a:rPr lang="en-US" b="1" dirty="0" smtClean="0">
                <a:solidFill>
                  <a:srgbClr val="7030A0"/>
                </a:solidFill>
              </a:rPr>
              <a:t>approach to ageing</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From the moment we are born, we all begin ageing. This is the start of a complex and varied </a:t>
            </a:r>
            <a:r>
              <a:rPr lang="en-US" dirty="0" smtClean="0"/>
              <a:t>life course.</a:t>
            </a:r>
          </a:p>
          <a:p>
            <a:r>
              <a:rPr lang="en-US" dirty="0" smtClean="0"/>
              <a:t> Each of us live through different events, we make choices, we face the consequences of policies and systems, and intersecting forms of discrimination that influence our lives.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normAutofit fontScale="92500"/>
          </a:bodyPr>
          <a:lstStyle/>
          <a:p>
            <a:r>
              <a:rPr lang="en-US" dirty="0" smtClean="0"/>
              <a:t>As we grow older, the impact on us of these different experiences accumulates</a:t>
            </a:r>
            <a:r>
              <a:rPr lang="en-US" dirty="0" smtClean="0"/>
              <a:t>.</a:t>
            </a:r>
            <a:r>
              <a:rPr lang="en-US" dirty="0" smtClean="0"/>
              <a:t> </a:t>
            </a:r>
            <a:endParaRPr lang="en-US" dirty="0" smtClean="0"/>
          </a:p>
          <a:p>
            <a:r>
              <a:rPr lang="en-US" dirty="0" smtClean="0"/>
              <a:t>Events</a:t>
            </a:r>
            <a:r>
              <a:rPr lang="en-US" dirty="0" smtClean="0"/>
              <a:t>, choices, policies and discrimination impacted them at the time, but also long into their future</a:t>
            </a:r>
            <a:r>
              <a:rPr lang="en-US" dirty="0" smtClean="0"/>
              <a:t>.</a:t>
            </a:r>
          </a:p>
          <a:p>
            <a:r>
              <a:rPr lang="en-US" dirty="0" smtClean="0"/>
              <a:t> </a:t>
            </a:r>
            <a:r>
              <a:rPr lang="en-US" dirty="0" smtClean="0"/>
              <a:t>At the same time, as they grew older, their age intersected with other characteristics, which meant they faced complex and unique forms of </a:t>
            </a:r>
            <a:r>
              <a:rPr lang="en-US" dirty="0" smtClean="0"/>
              <a:t>marginalization </a:t>
            </a:r>
            <a:r>
              <a:rPr lang="en-US" dirty="0" smtClean="0"/>
              <a:t>and discrimination in older age.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smtClean="0"/>
              <a:t>Our privilege and discrimination changes as we age.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pPr fontAlgn="base"/>
            <a:r>
              <a:rPr lang="en-US" dirty="0" smtClean="0"/>
              <a:t>Populations around the world are rapidly ageing. </a:t>
            </a:r>
            <a:r>
              <a:rPr lang="en-US" dirty="0" smtClean="0"/>
              <a:t>In </a:t>
            </a:r>
            <a:r>
              <a:rPr lang="en-US" dirty="0" smtClean="0"/>
              <a:t>part it reflects our successes in dealing with childhood disease, maternal mortality and in helping women achieve control over their own fertility.</a:t>
            </a:r>
          </a:p>
          <a:p>
            <a:pPr fontAlgn="base"/>
            <a:r>
              <a:rPr lang="en-US" dirty="0" smtClean="0"/>
              <a:t>Ageing presents both challenges and opportunities.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Disadvantages of aging population</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 It will strain pension and social security systems, </a:t>
            </a:r>
            <a:endParaRPr lang="en-US" dirty="0" smtClean="0"/>
          </a:p>
          <a:p>
            <a:r>
              <a:rPr lang="en-US" dirty="0" smtClean="0"/>
              <a:t>increase </a:t>
            </a:r>
            <a:r>
              <a:rPr lang="en-US" dirty="0" smtClean="0"/>
              <a:t>demand for acute and primary health care</a:t>
            </a:r>
            <a:r>
              <a:rPr lang="en-US" dirty="0" smtClean="0"/>
              <a:t>,</a:t>
            </a:r>
          </a:p>
          <a:p>
            <a:r>
              <a:rPr lang="en-US" dirty="0" smtClean="0"/>
              <a:t> </a:t>
            </a:r>
            <a:r>
              <a:rPr lang="en-US" dirty="0" smtClean="0"/>
              <a:t>require a larger and better trained health workforce </a:t>
            </a:r>
            <a:r>
              <a:rPr lang="en-US" dirty="0" smtClean="0"/>
              <a:t>,</a:t>
            </a:r>
          </a:p>
          <a:p>
            <a:r>
              <a:rPr lang="en-US" dirty="0" smtClean="0"/>
              <a:t> </a:t>
            </a:r>
            <a:r>
              <a:rPr lang="en-US" dirty="0" smtClean="0"/>
              <a:t>increase the need for long term care and for environments to be made more age-friendly.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normAutofit/>
          </a:bodyPr>
          <a:lstStyle/>
          <a:p>
            <a:r>
              <a:rPr lang="en-US" dirty="0" smtClean="0"/>
              <a:t>Less economic growth; the country's work force shrinks because of low replacement rates.</a:t>
            </a:r>
            <a:br>
              <a:rPr lang="en-US" dirty="0" smtClean="0"/>
            </a:br>
            <a:endParaRPr lang="en-US" dirty="0" smtClean="0"/>
          </a:p>
          <a:p>
            <a:r>
              <a:rPr lang="en-US" dirty="0" smtClean="0"/>
              <a:t>Increases in diseases and disabilities associated with aging </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a:t>
            </a:r>
            <a:r>
              <a:rPr lang="en-US" dirty="0" smtClean="0">
                <a:solidFill>
                  <a:srgbClr val="FFC000"/>
                </a:solidFill>
              </a:rPr>
              <a:t>dvantages </a:t>
            </a:r>
            <a:r>
              <a:rPr lang="en-US" dirty="0" smtClean="0">
                <a:solidFill>
                  <a:srgbClr val="FFC000"/>
                </a:solidFill>
              </a:rPr>
              <a:t>of aging population</a:t>
            </a:r>
            <a:endParaRPr lang="en-US" dirty="0">
              <a:solidFill>
                <a:srgbClr val="FFC000"/>
              </a:solidFill>
            </a:endParaRPr>
          </a:p>
        </p:txBody>
      </p:sp>
      <p:sp>
        <p:nvSpPr>
          <p:cNvPr id="3" name="Content Placeholder 2"/>
          <p:cNvSpPr>
            <a:spLocks noGrp="1"/>
          </p:cNvSpPr>
          <p:nvPr>
            <p:ph idx="1"/>
          </p:nvPr>
        </p:nvSpPr>
        <p:spPr/>
        <p:txBody>
          <a:bodyPr>
            <a:normAutofit/>
          </a:bodyPr>
          <a:lstStyle/>
          <a:p>
            <a:pPr fontAlgn="base"/>
            <a:r>
              <a:rPr lang="en-US" dirty="0" smtClean="0"/>
              <a:t>Older </a:t>
            </a:r>
            <a:r>
              <a:rPr lang="en-US" dirty="0" smtClean="0"/>
              <a:t>people are a wonderful resource for their families, communities and in the formal or informal workforce</a:t>
            </a:r>
            <a:r>
              <a:rPr lang="en-US" dirty="0" smtClean="0"/>
              <a:t>.</a:t>
            </a:r>
          </a:p>
          <a:p>
            <a:pPr fontAlgn="base"/>
            <a:r>
              <a:rPr lang="en-US" dirty="0" smtClean="0"/>
              <a:t> </a:t>
            </a:r>
            <a:r>
              <a:rPr lang="en-US" dirty="0" smtClean="0"/>
              <a:t>They are a repository of knowledge</a:t>
            </a:r>
            <a:r>
              <a:rPr lang="en-US" dirty="0" smtClean="0"/>
              <a:t>.</a:t>
            </a:r>
          </a:p>
          <a:p>
            <a:pPr fontAlgn="base"/>
            <a:r>
              <a:rPr lang="en-US" dirty="0" smtClean="0"/>
              <a:t> </a:t>
            </a:r>
            <a:r>
              <a:rPr lang="en-US" dirty="0" smtClean="0"/>
              <a:t>They can help us avoid making the same mistakes again.</a:t>
            </a:r>
          </a:p>
          <a:p>
            <a:r>
              <a:rPr lang="en-US" dirty="0" smtClean="0"/>
              <a:t>Older people often have higher accumulated savings per head than younger people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smtClean="0"/>
              <a:t>Older people can also help maintain the cultures and religions of the countries for further generations by passing down their knowledge about these to the young.</a:t>
            </a:r>
          </a:p>
          <a:p>
            <a:r>
              <a:rPr lang="en-US" dirty="0" smtClean="0"/>
              <a:t>After retirement, most old people have a lot of time on their hands to contribute to society.</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1-Policies at Govt. level</a:t>
            </a:r>
            <a:endParaRPr lang="en-US" b="1" dirty="0">
              <a:solidFill>
                <a:srgbClr val="00B0F0"/>
              </a:solidFill>
            </a:endParaRPr>
          </a:p>
        </p:txBody>
      </p:sp>
      <p:sp>
        <p:nvSpPr>
          <p:cNvPr id="3" name="Content Placeholder 2"/>
          <p:cNvSpPr>
            <a:spLocks noGrp="1"/>
          </p:cNvSpPr>
          <p:nvPr>
            <p:ph idx="1"/>
          </p:nvPr>
        </p:nvSpPr>
        <p:spPr/>
        <p:txBody>
          <a:bodyPr>
            <a:normAutofit fontScale="92500"/>
          </a:bodyPr>
          <a:lstStyle/>
          <a:p>
            <a:pPr>
              <a:buNone/>
            </a:pPr>
            <a:r>
              <a:rPr lang="en-US" dirty="0" smtClean="0"/>
              <a:t>   A</a:t>
            </a:r>
            <a:r>
              <a:rPr lang="en-US" dirty="0" smtClean="0"/>
              <a:t>. Develop national frameworks and evidence-based policies on healthy ageing throughout all sectors</a:t>
            </a:r>
            <a:r>
              <a:rPr lang="en-US" dirty="0" smtClean="0"/>
              <a:t>;</a:t>
            </a:r>
          </a:p>
          <a:p>
            <a:pPr>
              <a:buNone/>
            </a:pPr>
            <a:r>
              <a:rPr lang="en-US" dirty="0" smtClean="0"/>
              <a:t>   </a:t>
            </a:r>
            <a:r>
              <a:rPr lang="en-US" dirty="0" smtClean="0"/>
              <a:t>B. Have inter disciplinary economic reforms e.g. to improve the employability of older people</a:t>
            </a:r>
            <a:r>
              <a:rPr lang="en-US" dirty="0" smtClean="0"/>
              <a:t>;</a:t>
            </a:r>
          </a:p>
          <a:p>
            <a:pPr>
              <a:buNone/>
            </a:pPr>
            <a:r>
              <a:rPr lang="en-US" dirty="0" smtClean="0"/>
              <a:t>   </a:t>
            </a:r>
            <a:r>
              <a:rPr lang="en-US" dirty="0" smtClean="0"/>
              <a:t>C. Combat ageism and elder abuse in all forms through all measures possible</a:t>
            </a:r>
            <a:r>
              <a:rPr lang="en-US" dirty="0" smtClean="0"/>
              <a:t>;</a:t>
            </a:r>
          </a:p>
          <a:p>
            <a:pPr>
              <a:buNone/>
            </a:pPr>
            <a:r>
              <a:rPr lang="en-US" dirty="0" smtClean="0"/>
              <a:t>  </a:t>
            </a:r>
            <a:r>
              <a:rPr lang="en-US" dirty="0" smtClean="0"/>
              <a:t>D. </a:t>
            </a:r>
            <a:r>
              <a:rPr lang="en-US" dirty="0" smtClean="0"/>
              <a:t>Recognize </a:t>
            </a:r>
            <a:r>
              <a:rPr lang="en-US" dirty="0" smtClean="0"/>
              <a:t>older people as vulnerable to mental illness, and ensure provision of adequate care;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Continued--</a:t>
            </a:r>
            <a:endParaRPr lang="en-US" b="1" dirty="0">
              <a:solidFill>
                <a:srgbClr val="00B0F0"/>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t>   E</a:t>
            </a:r>
            <a:r>
              <a:rPr lang="en-US" dirty="0" smtClean="0"/>
              <a:t>. Ensure a proportional increase in a trained and effective workforce for the care of the elderly population through training in gerontology and geriatrics</a:t>
            </a:r>
            <a:r>
              <a:rPr lang="en-US" dirty="0" smtClean="0"/>
              <a:t>;</a:t>
            </a:r>
          </a:p>
          <a:p>
            <a:pPr>
              <a:buNone/>
            </a:pPr>
            <a:r>
              <a:rPr lang="en-US" dirty="0" smtClean="0"/>
              <a:t>   </a:t>
            </a:r>
            <a:r>
              <a:rPr lang="en-US" dirty="0" smtClean="0"/>
              <a:t>F. Adopt a </a:t>
            </a:r>
            <a:r>
              <a:rPr lang="en-US" dirty="0" smtClean="0"/>
              <a:t>life course </a:t>
            </a:r>
            <a:r>
              <a:rPr lang="en-US" dirty="0" smtClean="0"/>
              <a:t>approach through sustainable and long-term care health model and invest in health systems </a:t>
            </a:r>
            <a:r>
              <a:rPr lang="en-US" dirty="0" err="1" smtClean="0"/>
              <a:t>i.e</a:t>
            </a:r>
            <a:r>
              <a:rPr lang="en-US" dirty="0" smtClean="0"/>
              <a:t> infrastructure or policies that are better aligned to the needs of the elderly;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Life expectancy </a:t>
            </a:r>
            <a:endParaRPr lang="en-US" dirty="0"/>
          </a:p>
        </p:txBody>
      </p:sp>
      <p:sp>
        <p:nvSpPr>
          <p:cNvPr id="3" name="Content Placeholder 2"/>
          <p:cNvSpPr>
            <a:spLocks noGrp="1"/>
          </p:cNvSpPr>
          <p:nvPr>
            <p:ph idx="1"/>
          </p:nvPr>
        </p:nvSpPr>
        <p:spPr/>
        <p:txBody>
          <a:bodyPr/>
          <a:lstStyle/>
          <a:p>
            <a:r>
              <a:rPr lang="en-US" b="1" dirty="0" smtClean="0">
                <a:solidFill>
                  <a:srgbClr val="002060"/>
                </a:solidFill>
              </a:rPr>
              <a:t>Life expectancy at birth compares the average number of years to be lived by a group of people born in the same year, if mortality at each age remains constant in the future. Life expectancy at birth is also a measure of overall quality of life in a country and summarizes the mortality at all ages</a:t>
            </a:r>
            <a:r>
              <a:rPr lang="en-US" dirty="0" smtClean="0"/>
              <a:t>.</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Continued--</a:t>
            </a:r>
            <a:endParaRPr lang="en-US" dirty="0"/>
          </a:p>
        </p:txBody>
      </p:sp>
      <p:sp>
        <p:nvSpPr>
          <p:cNvPr id="3" name="Content Placeholder 2"/>
          <p:cNvSpPr>
            <a:spLocks noGrp="1"/>
          </p:cNvSpPr>
          <p:nvPr>
            <p:ph idx="1"/>
          </p:nvPr>
        </p:nvSpPr>
        <p:spPr/>
        <p:txBody>
          <a:bodyPr/>
          <a:lstStyle/>
          <a:p>
            <a:pPr>
              <a:buNone/>
            </a:pPr>
            <a:r>
              <a:rPr lang="en-US" dirty="0" smtClean="0"/>
              <a:t>   G</a:t>
            </a:r>
            <a:r>
              <a:rPr lang="en-US" dirty="0" smtClean="0"/>
              <a:t>. Use a </a:t>
            </a:r>
            <a:r>
              <a:rPr lang="en-US" dirty="0" smtClean="0"/>
              <a:t>multispectral </a:t>
            </a:r>
            <a:r>
              <a:rPr lang="en-US" dirty="0" smtClean="0"/>
              <a:t>approach with active involvement from various sectors and levels of government. Partnership with relevant stakeholders as well as between government and nongovernmental actors, including service providers, product developers, academics and older people themselves;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Continued--</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H</a:t>
            </a:r>
            <a:r>
              <a:rPr lang="en-US" dirty="0" smtClean="0"/>
              <a:t>. Develop age-friendly environments through various environmental factors (housing, transport, parks and streets, social structure and attitude) and social reforms for inclusion of elder people into the community</a:t>
            </a:r>
            <a:r>
              <a:rPr lang="en-US" dirty="0" smtClean="0"/>
              <a:t>;</a:t>
            </a:r>
          </a:p>
          <a:p>
            <a:pPr>
              <a:buNone/>
            </a:pPr>
            <a:r>
              <a:rPr lang="en-US" dirty="0" smtClean="0"/>
              <a:t>    </a:t>
            </a:r>
            <a:r>
              <a:rPr lang="en-US" dirty="0" smtClean="0"/>
              <a:t>I. Develop affordable and accessible long term health care provision systems for the elderly population</a:t>
            </a:r>
            <a:r>
              <a:rPr lang="en-US" dirty="0" smtClean="0"/>
              <a:t>;</a:t>
            </a:r>
          </a:p>
          <a:p>
            <a:pPr>
              <a:buNone/>
            </a:pPr>
            <a:r>
              <a:rPr lang="en-US" dirty="0" smtClean="0"/>
              <a:t>    </a:t>
            </a:r>
            <a:r>
              <a:rPr lang="en-US" dirty="0" smtClean="0"/>
              <a:t>J. Have evaluation and assessment frameworks in place for the measurement of progress in the area of active aging and life course.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6"/>
                </a:solidFill>
              </a:rPr>
              <a:t>2. </a:t>
            </a:r>
            <a:r>
              <a:rPr lang="en-US" b="1" dirty="0" smtClean="0">
                <a:solidFill>
                  <a:schemeClr val="accent6"/>
                </a:solidFill>
              </a:rPr>
              <a:t> National </a:t>
            </a:r>
            <a:r>
              <a:rPr lang="en-US" b="1" dirty="0" smtClean="0">
                <a:solidFill>
                  <a:schemeClr val="accent6"/>
                </a:solidFill>
              </a:rPr>
              <a:t>Organizations </a:t>
            </a:r>
            <a:endParaRPr lang="en-US" b="1" dirty="0">
              <a:solidFill>
                <a:schemeClr val="accent6"/>
              </a:solidFill>
            </a:endParaRPr>
          </a:p>
        </p:txBody>
      </p:sp>
      <p:sp>
        <p:nvSpPr>
          <p:cNvPr id="3" name="Content Placeholder 2"/>
          <p:cNvSpPr>
            <a:spLocks noGrp="1"/>
          </p:cNvSpPr>
          <p:nvPr>
            <p:ph idx="1"/>
          </p:nvPr>
        </p:nvSpPr>
        <p:spPr/>
        <p:txBody>
          <a:bodyPr/>
          <a:lstStyle/>
          <a:p>
            <a:pPr>
              <a:buNone/>
            </a:pPr>
            <a:r>
              <a:rPr lang="en-US" dirty="0" smtClean="0"/>
              <a:t>    A</a:t>
            </a:r>
            <a:r>
              <a:rPr lang="en-US" dirty="0" smtClean="0"/>
              <a:t>. Advocate for active aging, development of health systems and long-term care systems based on life course; </a:t>
            </a:r>
            <a:endParaRPr lang="en-US" dirty="0" smtClean="0"/>
          </a:p>
          <a:p>
            <a:pPr>
              <a:buNone/>
            </a:pPr>
            <a:r>
              <a:rPr lang="en-US" dirty="0" smtClean="0"/>
              <a:t>    B</a:t>
            </a:r>
            <a:r>
              <a:rPr lang="en-US" dirty="0" smtClean="0"/>
              <a:t>. Participate in education, research, and advocacy activities on active ageing and health through life course.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2D050"/>
                </a:solidFill>
              </a:rPr>
              <a:t>3. Medical Schools and other Health Training Institutes </a:t>
            </a:r>
            <a:endParaRPr lang="en-US" b="1" dirty="0">
              <a:solidFill>
                <a:srgbClr val="92D050"/>
              </a:solidFill>
            </a:endParaRPr>
          </a:p>
        </p:txBody>
      </p:sp>
      <p:sp>
        <p:nvSpPr>
          <p:cNvPr id="3" name="Content Placeholder 2"/>
          <p:cNvSpPr>
            <a:spLocks noGrp="1"/>
          </p:cNvSpPr>
          <p:nvPr>
            <p:ph idx="1"/>
          </p:nvPr>
        </p:nvSpPr>
        <p:spPr/>
        <p:txBody>
          <a:bodyPr/>
          <a:lstStyle/>
          <a:p>
            <a:pPr>
              <a:buNone/>
            </a:pPr>
            <a:r>
              <a:rPr lang="en-US" dirty="0" smtClean="0"/>
              <a:t>   A</a:t>
            </a:r>
            <a:r>
              <a:rPr lang="en-US" dirty="0" smtClean="0"/>
              <a:t>. Include mandatory clinical and theoretical Geriatric education in the school curriculum and train students according to the needs of the local geriatric population</a:t>
            </a:r>
            <a:r>
              <a:rPr lang="en-US" dirty="0" smtClean="0"/>
              <a:t>;</a:t>
            </a:r>
          </a:p>
          <a:p>
            <a:pPr>
              <a:buNone/>
            </a:pPr>
            <a:r>
              <a:rPr lang="en-US" dirty="0" smtClean="0"/>
              <a:t>   </a:t>
            </a:r>
            <a:r>
              <a:rPr lang="en-US" dirty="0" smtClean="0"/>
              <a:t>B. Incorporate interdisciplinary approaches in geriatric training and train students in the life course approach and long-term care in health provision.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4. The Global academic community</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t>    A</a:t>
            </a:r>
            <a:r>
              <a:rPr lang="en-US" dirty="0" smtClean="0"/>
              <a:t>. Innovate ways to increase the quality and quantity of research on the ageing population and to evaluate the effectiveness of policies implemented</a:t>
            </a:r>
            <a:r>
              <a:rPr lang="en-US" dirty="0" smtClean="0"/>
              <a:t>;</a:t>
            </a:r>
          </a:p>
          <a:p>
            <a:pPr>
              <a:buNone/>
            </a:pPr>
            <a:r>
              <a:rPr lang="en-US" dirty="0" smtClean="0"/>
              <a:t>   </a:t>
            </a:r>
            <a:r>
              <a:rPr lang="en-US" dirty="0" smtClean="0"/>
              <a:t>B. Research on the various influences and determinants of health for different age groups to create a better understanding and development of an effective life course approach.</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5. The World Health Organization</a:t>
            </a:r>
            <a:endParaRPr lang="en-US" b="1" dirty="0">
              <a:solidFill>
                <a:srgbClr val="C00000"/>
              </a:solidFill>
            </a:endParaRPr>
          </a:p>
        </p:txBody>
      </p:sp>
      <p:sp>
        <p:nvSpPr>
          <p:cNvPr id="3" name="Content Placeholder 2"/>
          <p:cNvSpPr>
            <a:spLocks noGrp="1"/>
          </p:cNvSpPr>
          <p:nvPr>
            <p:ph idx="1"/>
          </p:nvPr>
        </p:nvSpPr>
        <p:spPr/>
        <p:txBody>
          <a:bodyPr/>
          <a:lstStyle/>
          <a:p>
            <a:pPr>
              <a:buNone/>
            </a:pPr>
            <a:r>
              <a:rPr lang="en-US" dirty="0" smtClean="0"/>
              <a:t>    A</a:t>
            </a:r>
            <a:r>
              <a:rPr lang="en-US" dirty="0" smtClean="0"/>
              <a:t>. Provide governments with the technical advice, resources for research, education and political momentum to form policies on active ageing and healthcare through life course</a:t>
            </a:r>
            <a:r>
              <a:rPr lang="en-US" dirty="0" smtClean="0"/>
              <a:t>;</a:t>
            </a:r>
          </a:p>
          <a:p>
            <a:pPr>
              <a:buNone/>
            </a:pPr>
            <a:r>
              <a:rPr lang="en-US" dirty="0" smtClean="0"/>
              <a:t>   </a:t>
            </a:r>
            <a:r>
              <a:rPr lang="en-US" dirty="0" smtClean="0"/>
              <a:t>B. Create more spaces for global sharing of knowledge and best practices among governments on addressing the life course approach to each age-based population.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6. The Civil </a:t>
            </a:r>
            <a:r>
              <a:rPr lang="en-US" b="1" dirty="0" smtClean="0">
                <a:solidFill>
                  <a:srgbClr val="7030A0"/>
                </a:solidFill>
              </a:rPr>
              <a:t>Society</a:t>
            </a:r>
            <a:endParaRPr lang="en-US" b="1" dirty="0">
              <a:solidFill>
                <a:srgbClr val="7030A0"/>
              </a:solidFill>
            </a:endParaRPr>
          </a:p>
        </p:txBody>
      </p:sp>
      <p:sp>
        <p:nvSpPr>
          <p:cNvPr id="3" name="Content Placeholder 2"/>
          <p:cNvSpPr>
            <a:spLocks noGrp="1"/>
          </p:cNvSpPr>
          <p:nvPr>
            <p:ph idx="1"/>
          </p:nvPr>
        </p:nvSpPr>
        <p:spPr/>
        <p:txBody>
          <a:bodyPr/>
          <a:lstStyle/>
          <a:p>
            <a:pPr>
              <a:buNone/>
            </a:pPr>
            <a:r>
              <a:rPr lang="en-US" dirty="0" smtClean="0"/>
              <a:t>   A</a:t>
            </a:r>
            <a:r>
              <a:rPr lang="en-US" dirty="0" smtClean="0"/>
              <a:t>. To combat ageism and elder abuse, and work towards inclusion of the elderly population into society.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25798" t="6734" r="11066"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26850" t="8418" r="12119" b="1750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25798" t="8418" r="11066"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26850" t="8418" r="12119" b="1750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l="26850" t="8418" r="12119" b="1750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l="26850" t="8418" r="12119" b="1750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939</Words>
  <Application>Microsoft Office PowerPoint</Application>
  <PresentationFormat>On-screen Show (4:3)</PresentationFormat>
  <Paragraphs>74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Aging and life course</vt:lpstr>
      <vt:lpstr>Life expectancy </vt:lpstr>
      <vt:lpstr>Life expectancy </vt:lpstr>
      <vt:lpstr>Slide 4</vt:lpstr>
      <vt:lpstr>Slide 5</vt:lpstr>
      <vt:lpstr>Slide 6</vt:lpstr>
      <vt:lpstr>Slide 7</vt:lpstr>
      <vt:lpstr>Slide 8</vt:lpstr>
      <vt:lpstr>Slide 9</vt:lpstr>
      <vt:lpstr>Slide 10</vt:lpstr>
      <vt:lpstr>Slide 11</vt:lpstr>
      <vt:lpstr>Slide 12</vt:lpstr>
      <vt:lpstr>Aging and the Life Course</vt:lpstr>
      <vt:lpstr>Slide 14</vt:lpstr>
      <vt:lpstr>Slide 15</vt:lpstr>
      <vt:lpstr>Aging and the Life Course</vt:lpstr>
      <vt:lpstr>Continued--</vt:lpstr>
      <vt:lpstr>Continued--</vt:lpstr>
      <vt:lpstr>Definitions </vt:lpstr>
      <vt:lpstr>The life course approach to ageing </vt:lpstr>
      <vt:lpstr>Continued--</vt:lpstr>
      <vt:lpstr>Continued--</vt:lpstr>
      <vt:lpstr>Continued--</vt:lpstr>
      <vt:lpstr>Disadvantages of aging population</vt:lpstr>
      <vt:lpstr>Continued--</vt:lpstr>
      <vt:lpstr>Advantages of aging population</vt:lpstr>
      <vt:lpstr>Continued--</vt:lpstr>
      <vt:lpstr>1-Policies at Govt. level</vt:lpstr>
      <vt:lpstr>Continued--</vt:lpstr>
      <vt:lpstr>Continued--</vt:lpstr>
      <vt:lpstr>Continued--</vt:lpstr>
      <vt:lpstr>2.  National Organizations </vt:lpstr>
      <vt:lpstr>3. Medical Schools and other Health Training Institutes </vt:lpstr>
      <vt:lpstr>4. The Global academic community</vt:lpstr>
      <vt:lpstr>5. The World Health Organization</vt:lpstr>
      <vt:lpstr>6. The Civil Society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life course</dc:title>
  <dc:creator>JAFFAR</dc:creator>
  <cp:lastModifiedBy>JAFFAR</cp:lastModifiedBy>
  <cp:revision>4</cp:revision>
  <dcterms:created xsi:type="dcterms:W3CDTF">2020-04-30T04:37:31Z</dcterms:created>
  <dcterms:modified xsi:type="dcterms:W3CDTF">2020-05-01T06:12:14Z</dcterms:modified>
</cp:coreProperties>
</file>