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81" d="100"/>
          <a:sy n="81" d="100"/>
        </p:scale>
        <p:origin x="-78" y="-29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A55D95-675D-4252-8E82-7C7ED2AF5DA4}" type="datetimeFigureOut">
              <a:rPr lang="en-US" smtClean="0"/>
              <a:pPr/>
              <a:t>4/18/2020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50A785-4683-45A6-A979-7FF53E5C5847}" type="slidenum">
              <a:rPr lang="en-US" smtClean="0"/>
              <a:pPr/>
              <a:t>‹#›</a:t>
            </a:fld>
            <a:endParaRPr lang="en-US"/>
          </a:p>
        </p:txBody>
      </p:sp>
    </p:spTree>
    <p:extLst>
      <p:ext uri="{BB962C8B-B14F-4D97-AF65-F5344CB8AC3E}">
        <p14:creationId xmlns:p14="http://schemas.microsoft.com/office/powerpoint/2010/main" val="1358948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end-your-sleep-deprivation.com/stages-of-sleep.htm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stages of sleep were first described in 1937 by Alfred Lee Loomis, an American also known for significant work in developing the radar. Loomis and his coworkers used EEG recordings to classify 5 different levels of sleep that they referred to using the letters A to E.</a:t>
            </a:r>
          </a:p>
          <a:p>
            <a:r>
              <a:rPr lang="en-US" dirty="0" smtClean="0"/>
              <a:t>When Dement and </a:t>
            </a:r>
            <a:r>
              <a:rPr lang="en-US" dirty="0" err="1" smtClean="0"/>
              <a:t>Kleitman</a:t>
            </a:r>
            <a:r>
              <a:rPr lang="en-US" dirty="0" smtClean="0"/>
              <a:t> discovered that REM sleep was a distinct state in 1953, it led them to reclassify the stages of sleep, separating REM from the other four stages of non-REM and giving us the model we use today.</a:t>
            </a:r>
          </a:p>
          <a:p>
            <a:r>
              <a:rPr lang="en-US" sz="1200" u="none" strike="noStrike" kern="1200" dirty="0" smtClean="0">
                <a:solidFill>
                  <a:schemeClr val="tx1"/>
                </a:solidFill>
                <a:latin typeface="+mn-lt"/>
                <a:ea typeface="+mn-ea"/>
                <a:cs typeface="+mn-cs"/>
              </a:rPr>
              <a:t/>
            </a:r>
            <a:br>
              <a:rPr lang="en-US" sz="1200" u="none" strike="noStrike" kern="1200" dirty="0" smtClean="0">
                <a:solidFill>
                  <a:schemeClr val="tx1"/>
                </a:solidFill>
                <a:latin typeface="+mn-lt"/>
                <a:ea typeface="+mn-ea"/>
                <a:cs typeface="+mn-cs"/>
              </a:rPr>
            </a:br>
            <a:r>
              <a:rPr lang="en-US" sz="1200" u="none" strike="noStrike" kern="1200" dirty="0" smtClean="0">
                <a:solidFill>
                  <a:schemeClr val="tx1"/>
                </a:solidFill>
                <a:latin typeface="+mn-lt"/>
                <a:ea typeface="+mn-ea"/>
                <a:cs typeface="+mn-cs"/>
              </a:rPr>
              <a:t>Read more: </a:t>
            </a:r>
            <a:r>
              <a:rPr lang="en-US" sz="1200" u="none" strike="noStrike" kern="1200" dirty="0" smtClean="0">
                <a:solidFill>
                  <a:schemeClr val="tx1"/>
                </a:solidFill>
                <a:latin typeface="+mn-lt"/>
                <a:ea typeface="+mn-ea"/>
                <a:cs typeface="+mn-cs"/>
                <a:hlinkClick r:id="rId3"/>
              </a:rPr>
              <a:t>http://www.end-your-sleep-deprivation.com/stages-of-sleep.html#ixzz29pZwU1W8</a:t>
            </a:r>
            <a:r>
              <a:rPr lang="en-US" sz="1200" u="none" strike="noStrike" kern="1200" dirty="0" smtClean="0">
                <a:solidFill>
                  <a:schemeClr val="tx1"/>
                </a:solidFill>
                <a:latin typeface="+mn-lt"/>
                <a:ea typeface="+mn-ea"/>
                <a:cs typeface="+mn-cs"/>
              </a:rPr>
              <a:t/>
            </a:r>
            <a:br>
              <a:rPr lang="en-US" sz="1200" u="none" strike="noStrike" kern="1200" dirty="0" smtClean="0">
                <a:solidFill>
                  <a:schemeClr val="tx1"/>
                </a:solidFill>
                <a:latin typeface="+mn-lt"/>
                <a:ea typeface="+mn-ea"/>
                <a:cs typeface="+mn-cs"/>
              </a:rPr>
            </a:br>
            <a:endParaRPr lang="en-US" sz="1200" u="none" strike="noStrike"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137B8A8-4FE0-435C-9D41-3498674E8D0A}" type="slidenum">
              <a:rPr lang="en-US" smtClean="0"/>
              <a:pPr/>
              <a:t>2</a:t>
            </a:fld>
            <a:endParaRPr lang="en-US"/>
          </a:p>
        </p:txBody>
      </p:sp>
    </p:spTree>
    <p:extLst>
      <p:ext uri="{BB962C8B-B14F-4D97-AF65-F5344CB8AC3E}">
        <p14:creationId xmlns:p14="http://schemas.microsoft.com/office/powerpoint/2010/main" val="1856909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C4AD62-8551-4617-87CF-6823BE7670F7}" type="slidenum">
              <a:rPr lang="en-US"/>
              <a:pPr/>
              <a:t>7</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97521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FF3C6C-8F66-4582-9EF4-0A7B3107EE35}" type="slidenum">
              <a:rPr lang="en-US"/>
              <a:pPr/>
              <a:t>25</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1773968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6319CA-9750-4B79-9434-4965F258F931}"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3077472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319CA-9750-4B79-9434-4965F258F931}"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1255312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319CA-9750-4B79-9434-4965F258F931}"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3928990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2844800" cy="476250"/>
          </a:xfrm>
        </p:spPr>
        <p:txBody>
          <a:bodyPr/>
          <a:lstStyle>
            <a:lvl1pPr>
              <a:defRPr/>
            </a:lvl1pPr>
          </a:lstStyle>
          <a:p>
            <a:endParaRPr 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D862A585-963F-4D03-92C5-CA1189F49EB2}" type="slidenum">
              <a:rPr lang="en-US"/>
              <a:pPr/>
              <a:t>‹#›</a:t>
            </a:fld>
            <a:endParaRPr lang="en-US"/>
          </a:p>
        </p:txBody>
      </p:sp>
    </p:spTree>
    <p:extLst>
      <p:ext uri="{BB962C8B-B14F-4D97-AF65-F5344CB8AC3E}">
        <p14:creationId xmlns:p14="http://schemas.microsoft.com/office/powerpoint/2010/main" val="681346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319CA-9750-4B79-9434-4965F258F931}"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156342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6319CA-9750-4B79-9434-4965F258F931}"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624266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6319CA-9750-4B79-9434-4965F258F931}"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531379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6319CA-9750-4B79-9434-4965F258F931}" type="datetimeFigureOut">
              <a:rPr lang="en-US" smtClean="0"/>
              <a:pPr/>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337483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6319CA-9750-4B79-9434-4965F258F931}" type="datetimeFigureOut">
              <a:rPr lang="en-US" smtClean="0"/>
              <a:pPr/>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2832892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319CA-9750-4B79-9434-4965F258F931}" type="datetimeFigureOut">
              <a:rPr lang="en-US" smtClean="0"/>
              <a:pPr/>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107800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6319CA-9750-4B79-9434-4965F258F931}"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2111963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6319CA-9750-4B79-9434-4965F258F931}"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CE6B3-5158-4507-8D2D-C699AF2BA3DB}" type="slidenum">
              <a:rPr lang="en-US" smtClean="0"/>
              <a:pPr/>
              <a:t>‹#›</a:t>
            </a:fld>
            <a:endParaRPr lang="en-US"/>
          </a:p>
        </p:txBody>
      </p:sp>
    </p:spTree>
    <p:extLst>
      <p:ext uri="{BB962C8B-B14F-4D97-AF65-F5344CB8AC3E}">
        <p14:creationId xmlns:p14="http://schemas.microsoft.com/office/powerpoint/2010/main" val="4272459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319CA-9750-4B79-9434-4965F258F931}" type="datetimeFigureOut">
              <a:rPr lang="en-US" smtClean="0"/>
              <a:pPr/>
              <a:t>4/18/2020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CE6B3-5158-4507-8D2D-C699AF2BA3DB}" type="slidenum">
              <a:rPr lang="en-US" smtClean="0"/>
              <a:pPr/>
              <a:t>‹#›</a:t>
            </a:fld>
            <a:endParaRPr lang="en-US"/>
          </a:p>
        </p:txBody>
      </p:sp>
    </p:spTree>
    <p:extLst>
      <p:ext uri="{BB962C8B-B14F-4D97-AF65-F5344CB8AC3E}">
        <p14:creationId xmlns:p14="http://schemas.microsoft.com/office/powerpoint/2010/main" val="564932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health.howstuffworks.com/enlarge-image.htm?terms=sleeping&amp;page=0&amp;gallery=1"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057400" y="1371600"/>
            <a:ext cx="8382000" cy="1828800"/>
          </a:xfrm>
        </p:spPr>
        <p:txBody>
          <a:bodyPr>
            <a:normAutofit/>
          </a:bodyPr>
          <a:lstStyle/>
          <a:p>
            <a:r>
              <a:rPr lang="en-US" sz="4900" dirty="0"/>
              <a:t> </a:t>
            </a:r>
            <a:r>
              <a:rPr lang="en-US" sz="5400" dirty="0" smtClean="0">
                <a:latin typeface="Arial Black" pitchFamily="34" charset="0"/>
              </a:rPr>
              <a:t> </a:t>
            </a:r>
            <a:r>
              <a:rPr lang="en-US" sz="4000" dirty="0" smtClean="0">
                <a:latin typeface="Arial Black" pitchFamily="34" charset="0"/>
              </a:rPr>
              <a:t>Normal physical</a:t>
            </a:r>
            <a:r>
              <a:rPr lang="en-US" sz="4000" dirty="0">
                <a:latin typeface="Arial Black" pitchFamily="34" charset="0"/>
              </a:rPr>
              <a:t> </a:t>
            </a:r>
            <a:r>
              <a:rPr lang="en-US" sz="4000" dirty="0" smtClean="0">
                <a:latin typeface="Arial Black" pitchFamily="34" charset="0"/>
              </a:rPr>
              <a:t>changes </a:t>
            </a:r>
            <a:r>
              <a:rPr lang="en-US" sz="4000" dirty="0" smtClean="0">
                <a:latin typeface="Arial Black" pitchFamily="34" charset="0"/>
              </a:rPr>
              <a:t>in </a:t>
            </a:r>
            <a:r>
              <a:rPr lang="en-US" sz="4000" dirty="0" smtClean="0">
                <a:latin typeface="Arial Black" pitchFamily="34" charset="0"/>
              </a:rPr>
              <a:t>Sleep in Older Adults</a:t>
            </a:r>
            <a:endParaRPr lang="en-US" sz="4000" dirty="0" smtClean="0">
              <a:latin typeface="Arial Black" pitchFamily="34" charset="0"/>
            </a:endParaRPr>
          </a:p>
        </p:txBody>
      </p:sp>
      <p:sp>
        <p:nvSpPr>
          <p:cNvPr id="3" name="TextBox 2"/>
          <p:cNvSpPr txBox="1"/>
          <p:nvPr/>
        </p:nvSpPr>
        <p:spPr>
          <a:xfrm>
            <a:off x="3638939" y="3657600"/>
            <a:ext cx="5523722" cy="461665"/>
          </a:xfrm>
          <a:prstGeom prst="rect">
            <a:avLst/>
          </a:prstGeom>
          <a:noFill/>
        </p:spPr>
        <p:txBody>
          <a:bodyPr wrap="square" rtlCol="0">
            <a:spAutoFit/>
          </a:bodyPr>
          <a:lstStyle/>
          <a:p>
            <a:pPr algn="ctr"/>
            <a:r>
              <a:rPr lang="en-US" sz="2400" smtClean="0"/>
              <a:t>FAIZAAMJAD</a:t>
            </a:r>
            <a:endParaRPr lang="en-US" sz="2400" dirty="0" smtClean="0"/>
          </a:p>
        </p:txBody>
      </p:sp>
    </p:spTree>
    <p:extLst>
      <p:ext uri="{BB962C8B-B14F-4D97-AF65-F5344CB8AC3E}">
        <p14:creationId xmlns:p14="http://schemas.microsoft.com/office/powerpoint/2010/main" val="3869561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2286000" y="1752600"/>
            <a:ext cx="7696200" cy="4495800"/>
          </a:xfrm>
        </p:spPr>
        <p:txBody>
          <a:bodyPr/>
          <a:lstStyle/>
          <a:p>
            <a:pPr>
              <a:lnSpc>
                <a:spcPct val="90000"/>
              </a:lnSpc>
            </a:pPr>
            <a:r>
              <a:rPr lang="en-US" sz="2900" dirty="0"/>
              <a:t>Alteration in sleep pattern include </a:t>
            </a:r>
            <a:r>
              <a:rPr lang="en-US" sz="2900" b="1" dirty="0">
                <a:solidFill>
                  <a:srgbClr val="FF0000"/>
                </a:solidFill>
              </a:rPr>
              <a:t>decreased sleep efficiency-</a:t>
            </a:r>
          </a:p>
          <a:p>
            <a:pPr>
              <a:lnSpc>
                <a:spcPct val="90000"/>
              </a:lnSpc>
              <a:buFontTx/>
              <a:buNone/>
            </a:pPr>
            <a:r>
              <a:rPr lang="en-US" sz="2900" b="1" dirty="0"/>
              <a:t>time asleep divided by time in bed</a:t>
            </a:r>
          </a:p>
          <a:p>
            <a:pPr>
              <a:lnSpc>
                <a:spcPct val="90000"/>
              </a:lnSpc>
            </a:pPr>
            <a:r>
              <a:rPr lang="en-US" sz="2900" dirty="0"/>
              <a:t>Normal to decreased total sleep time</a:t>
            </a:r>
          </a:p>
          <a:p>
            <a:pPr>
              <a:lnSpc>
                <a:spcPct val="90000"/>
              </a:lnSpc>
            </a:pPr>
            <a:r>
              <a:rPr lang="en-US" sz="2900" dirty="0"/>
              <a:t>Increase sleep latency </a:t>
            </a:r>
            <a:r>
              <a:rPr lang="en-US" sz="2900" b="1" dirty="0"/>
              <a:t>time to fall a sleep</a:t>
            </a:r>
          </a:p>
          <a:p>
            <a:pPr>
              <a:lnSpc>
                <a:spcPct val="90000"/>
              </a:lnSpc>
            </a:pPr>
            <a:r>
              <a:rPr lang="en-US" sz="2900" dirty="0"/>
              <a:t>Earlier bed time  and earlier morning awakening</a:t>
            </a:r>
          </a:p>
          <a:p>
            <a:pPr>
              <a:lnSpc>
                <a:spcPct val="90000"/>
              </a:lnSpc>
            </a:pPr>
            <a:r>
              <a:rPr lang="en-US" sz="2900" dirty="0"/>
              <a:t>More arousals during the night</a:t>
            </a:r>
          </a:p>
          <a:p>
            <a:pPr>
              <a:lnSpc>
                <a:spcPct val="90000"/>
              </a:lnSpc>
            </a:pPr>
            <a:r>
              <a:rPr lang="en-US" sz="2900" dirty="0"/>
              <a:t>More day time napping</a:t>
            </a:r>
          </a:p>
        </p:txBody>
      </p:sp>
      <p:sp>
        <p:nvSpPr>
          <p:cNvPr id="13314" name="Rectangle 2"/>
          <p:cNvSpPr>
            <a:spLocks noGrp="1" noChangeArrowheads="1"/>
          </p:cNvSpPr>
          <p:nvPr>
            <p:ph type="title"/>
          </p:nvPr>
        </p:nvSpPr>
        <p:spPr/>
        <p:txBody>
          <a:bodyPr/>
          <a:lstStyle/>
          <a:p>
            <a:r>
              <a:rPr lang="en-US" dirty="0"/>
              <a:t>Age-related changes in sleep</a:t>
            </a:r>
          </a:p>
        </p:txBody>
      </p:sp>
    </p:spTree>
    <p:extLst>
      <p:ext uri="{BB962C8B-B14F-4D97-AF65-F5344CB8AC3E}">
        <p14:creationId xmlns:p14="http://schemas.microsoft.com/office/powerpoint/2010/main" val="1443791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2235201" y="6248400"/>
            <a:ext cx="1897063" cy="457200"/>
          </a:xfrm>
          <a:prstGeom prst="rect">
            <a:avLst/>
          </a:prstGeom>
          <a:noFill/>
          <a:ln w="9525">
            <a:noFill/>
            <a:miter lim="800000"/>
            <a:headEnd/>
            <a:tailEnd/>
          </a:ln>
          <a:effectLst/>
        </p:spPr>
        <p:txBody>
          <a:bodyPr wrap="none" anchor="ctr"/>
          <a:lstStyle/>
          <a:p>
            <a:endParaRPr lang="en-US"/>
          </a:p>
        </p:txBody>
      </p:sp>
      <p:sp>
        <p:nvSpPr>
          <p:cNvPr id="61443" name="Rectangle 3"/>
          <p:cNvSpPr>
            <a:spLocks noChangeArrowheads="1"/>
          </p:cNvSpPr>
          <p:nvPr/>
        </p:nvSpPr>
        <p:spPr bwMode="auto">
          <a:xfrm>
            <a:off x="4673600" y="6248400"/>
            <a:ext cx="2844800" cy="457200"/>
          </a:xfrm>
          <a:prstGeom prst="rect">
            <a:avLst/>
          </a:prstGeom>
          <a:noFill/>
          <a:ln w="9525">
            <a:noFill/>
            <a:miter lim="800000"/>
            <a:headEnd/>
            <a:tailEnd/>
          </a:ln>
          <a:effectLst/>
        </p:spPr>
        <p:txBody>
          <a:bodyPr wrap="none" anchor="ctr"/>
          <a:lstStyle/>
          <a:p>
            <a:endParaRPr lang="en-US"/>
          </a:p>
        </p:txBody>
      </p:sp>
      <p:sp>
        <p:nvSpPr>
          <p:cNvPr id="61445" name="Rectangle 5"/>
          <p:cNvSpPr>
            <a:spLocks noGrp="1" noChangeArrowheads="1"/>
          </p:cNvSpPr>
          <p:nvPr>
            <p:ph idx="1"/>
          </p:nvPr>
        </p:nvSpPr>
        <p:spPr>
          <a:xfrm>
            <a:off x="2133600" y="2209800"/>
            <a:ext cx="8262938" cy="3810000"/>
          </a:xfrm>
          <a:noFill/>
          <a:ln/>
        </p:spPr>
        <p:txBody>
          <a:bodyPr vert="horz" lIns="92075" tIns="46038" rIns="92075" bIns="46038" rtlCol="0">
            <a:normAutofit/>
          </a:bodyPr>
          <a:lstStyle/>
          <a:p>
            <a:pPr>
              <a:buFontTx/>
              <a:buNone/>
            </a:pPr>
            <a:r>
              <a:rPr lang="en-US" b="1" u="sng" dirty="0">
                <a:latin typeface="Tahoma" charset="0"/>
              </a:rPr>
              <a:t>Pain:</a:t>
            </a:r>
            <a:r>
              <a:rPr lang="en-US" b="1" dirty="0">
                <a:latin typeface="Tahoma" charset="0"/>
              </a:rPr>
              <a:t> arthritis, cancer, neuropathy</a:t>
            </a:r>
          </a:p>
          <a:p>
            <a:pPr>
              <a:buFontTx/>
              <a:buNone/>
            </a:pPr>
            <a:r>
              <a:rPr lang="en-US" b="1" u="sng" dirty="0">
                <a:latin typeface="Tahoma" charset="0"/>
              </a:rPr>
              <a:t>Cardiac and Vascular:</a:t>
            </a:r>
            <a:r>
              <a:rPr lang="en-US" b="1" dirty="0">
                <a:latin typeface="Tahoma" charset="0"/>
              </a:rPr>
              <a:t> angina, CHF</a:t>
            </a:r>
          </a:p>
          <a:p>
            <a:pPr>
              <a:buFontTx/>
              <a:buNone/>
            </a:pPr>
            <a:r>
              <a:rPr lang="en-US" b="1" u="sng" dirty="0">
                <a:latin typeface="Tahoma" charset="0"/>
              </a:rPr>
              <a:t>Pulmonary:</a:t>
            </a:r>
            <a:r>
              <a:rPr lang="en-US" b="1" dirty="0">
                <a:latin typeface="Tahoma" charset="0"/>
              </a:rPr>
              <a:t> COPD, secretions, </a:t>
            </a:r>
            <a:r>
              <a:rPr lang="en-US" b="1" dirty="0" err="1">
                <a:latin typeface="Tahoma" charset="0"/>
              </a:rPr>
              <a:t>bronchospasm</a:t>
            </a:r>
            <a:r>
              <a:rPr lang="en-US" b="1" dirty="0">
                <a:latin typeface="Tahoma" charset="0"/>
              </a:rPr>
              <a:t>, </a:t>
            </a:r>
          </a:p>
          <a:p>
            <a:pPr>
              <a:buFontTx/>
              <a:buNone/>
            </a:pPr>
            <a:r>
              <a:rPr lang="en-US" b="1" u="sng" dirty="0">
                <a:latin typeface="Tahoma" charset="0"/>
              </a:rPr>
              <a:t>Gastrointestinal:</a:t>
            </a:r>
            <a:r>
              <a:rPr lang="en-US" b="1" dirty="0">
                <a:latin typeface="Tahoma" charset="0"/>
              </a:rPr>
              <a:t> , ulcer pain, hunger</a:t>
            </a:r>
          </a:p>
          <a:p>
            <a:pPr>
              <a:buFontTx/>
              <a:buNone/>
            </a:pPr>
            <a:r>
              <a:rPr lang="en-US" b="1" u="sng" dirty="0">
                <a:latin typeface="Tahoma" charset="0"/>
              </a:rPr>
              <a:t>Endocrine:</a:t>
            </a:r>
            <a:r>
              <a:rPr lang="en-US" b="1" dirty="0">
                <a:latin typeface="Tahoma" charset="0"/>
              </a:rPr>
              <a:t> hypo/hyperthyroidism, diabetes</a:t>
            </a:r>
          </a:p>
          <a:p>
            <a:pPr>
              <a:buFontTx/>
              <a:buNone/>
            </a:pPr>
            <a:r>
              <a:rPr lang="en-US" b="1" u="sng" dirty="0">
                <a:latin typeface="Tahoma" charset="0"/>
              </a:rPr>
              <a:t>Genitourinary:</a:t>
            </a:r>
            <a:r>
              <a:rPr lang="en-US" b="1" dirty="0">
                <a:latin typeface="Tahoma" charset="0"/>
              </a:rPr>
              <a:t>   </a:t>
            </a:r>
            <a:r>
              <a:rPr lang="en-US" b="1" dirty="0" err="1">
                <a:latin typeface="Tahoma" charset="0"/>
              </a:rPr>
              <a:t>nocturia</a:t>
            </a:r>
            <a:r>
              <a:rPr lang="en-US" b="1" dirty="0">
                <a:latin typeface="Tahoma" charset="0"/>
              </a:rPr>
              <a:t>, </a:t>
            </a:r>
            <a:r>
              <a:rPr lang="en-US" b="1" dirty="0" smtClean="0">
                <a:latin typeface="Tahoma" charset="0"/>
              </a:rPr>
              <a:t>incontinence</a:t>
            </a:r>
            <a:endParaRPr lang="en-US" b="1" dirty="0">
              <a:latin typeface="Tahoma" charset="0"/>
            </a:endParaRPr>
          </a:p>
          <a:p>
            <a:pPr>
              <a:buFontTx/>
              <a:buNone/>
            </a:pPr>
            <a:endParaRPr lang="en-US" b="1" dirty="0">
              <a:latin typeface="Tahoma" charset="0"/>
            </a:endParaRPr>
          </a:p>
        </p:txBody>
      </p:sp>
      <p:sp>
        <p:nvSpPr>
          <p:cNvPr id="61444" name="Rectangle 4"/>
          <p:cNvSpPr>
            <a:spLocks noGrp="1" noChangeArrowheads="1"/>
          </p:cNvSpPr>
          <p:nvPr>
            <p:ph type="title"/>
          </p:nvPr>
        </p:nvSpPr>
        <p:spPr>
          <a:xfrm>
            <a:off x="2235201" y="228600"/>
            <a:ext cx="7891463" cy="1143000"/>
          </a:xfrm>
          <a:noFill/>
          <a:ln/>
          <a:effectLst>
            <a:outerShdw dist="35921" dir="2700000" algn="ctr" rotWithShape="0">
              <a:srgbClr val="000000"/>
            </a:outerShdw>
          </a:effectLst>
        </p:spPr>
        <p:txBody>
          <a:bodyPr vert="horz" lIns="92075" tIns="46038" rIns="92075" bIns="46038" rtlCol="0" anchor="ctr">
            <a:normAutofit fontScale="90000"/>
          </a:bodyPr>
          <a:lstStyle/>
          <a:p>
            <a:r>
              <a:rPr lang="en-US" b="1">
                <a:latin typeface="Tahoma" charset="0"/>
              </a:rPr>
              <a:t>Selected Medical Conditions that Disrupt Sleep</a:t>
            </a:r>
          </a:p>
        </p:txBody>
      </p:sp>
    </p:spTree>
    <p:extLst>
      <p:ext uri="{BB962C8B-B14F-4D97-AF65-F5344CB8AC3E}">
        <p14:creationId xmlns:p14="http://schemas.microsoft.com/office/powerpoint/2010/main" val="157839813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1828800" y="990600"/>
            <a:ext cx="8839200" cy="5867400"/>
          </a:xfrm>
        </p:spPr>
        <p:txBody>
          <a:bodyPr/>
          <a:lstStyle/>
          <a:p>
            <a:pPr>
              <a:lnSpc>
                <a:spcPct val="90000"/>
              </a:lnSpc>
            </a:pPr>
            <a:r>
              <a:rPr lang="en-US">
                <a:solidFill>
                  <a:schemeClr val="accent2"/>
                </a:solidFill>
              </a:rPr>
              <a:t>Insomnia </a:t>
            </a:r>
            <a:r>
              <a:rPr lang="en-US"/>
              <a:t>difficulty initiating or maintaining sleep </a:t>
            </a:r>
          </a:p>
          <a:p>
            <a:pPr>
              <a:lnSpc>
                <a:spcPct val="90000"/>
              </a:lnSpc>
            </a:pPr>
            <a:r>
              <a:rPr lang="en-US">
                <a:solidFill>
                  <a:schemeClr val="accent2"/>
                </a:solidFill>
              </a:rPr>
              <a:t>Sleep apnea</a:t>
            </a:r>
            <a:r>
              <a:rPr lang="en-US"/>
              <a:t> temporary absence of breathing during sleep </a:t>
            </a:r>
          </a:p>
          <a:p>
            <a:pPr>
              <a:lnSpc>
                <a:spcPct val="90000"/>
              </a:lnSpc>
            </a:pPr>
            <a:r>
              <a:rPr lang="en-US">
                <a:solidFill>
                  <a:schemeClr val="accent2"/>
                </a:solidFill>
              </a:rPr>
              <a:t>Obstructive sleep apnea</a:t>
            </a:r>
            <a:r>
              <a:rPr lang="en-US"/>
              <a:t> due to obstruction in throat during sleep </a:t>
            </a:r>
          </a:p>
          <a:p>
            <a:pPr>
              <a:lnSpc>
                <a:spcPct val="90000"/>
              </a:lnSpc>
            </a:pPr>
            <a:r>
              <a:rPr lang="en-US">
                <a:solidFill>
                  <a:schemeClr val="accent2"/>
                </a:solidFill>
              </a:rPr>
              <a:t>Central sleep apnea</a:t>
            </a:r>
            <a:r>
              <a:rPr lang="en-US"/>
              <a:t> delay in signal from brain to breath </a:t>
            </a:r>
          </a:p>
          <a:p>
            <a:pPr>
              <a:lnSpc>
                <a:spcPct val="90000"/>
              </a:lnSpc>
            </a:pPr>
            <a:r>
              <a:rPr lang="en-US">
                <a:solidFill>
                  <a:schemeClr val="accent2"/>
                </a:solidFill>
              </a:rPr>
              <a:t>Narcolepsy</a:t>
            </a:r>
            <a:r>
              <a:rPr lang="en-US"/>
              <a:t> excessive day time sleepiness and pathological REM  sleep </a:t>
            </a:r>
          </a:p>
          <a:p>
            <a:pPr>
              <a:lnSpc>
                <a:spcPct val="90000"/>
              </a:lnSpc>
            </a:pPr>
            <a:r>
              <a:rPr lang="en-US"/>
              <a:t>Repetitive knee flexion and foot dorsiflexion restless leg syndrome </a:t>
            </a:r>
          </a:p>
        </p:txBody>
      </p:sp>
      <p:sp>
        <p:nvSpPr>
          <p:cNvPr id="38914" name="Rectangle 2"/>
          <p:cNvSpPr>
            <a:spLocks noGrp="1" noChangeArrowheads="1"/>
          </p:cNvSpPr>
          <p:nvPr>
            <p:ph type="title"/>
          </p:nvPr>
        </p:nvSpPr>
        <p:spPr>
          <a:xfrm>
            <a:off x="1981200" y="274639"/>
            <a:ext cx="8229600" cy="536575"/>
          </a:xfrm>
        </p:spPr>
        <p:txBody>
          <a:bodyPr>
            <a:normAutofit fontScale="90000"/>
          </a:bodyPr>
          <a:lstStyle/>
          <a:p>
            <a:r>
              <a:rPr lang="en-US" sz="4000"/>
              <a:t>Sleep problem</a:t>
            </a:r>
          </a:p>
        </p:txBody>
      </p:sp>
    </p:spTree>
    <p:extLst>
      <p:ext uri="{BB962C8B-B14F-4D97-AF65-F5344CB8AC3E}">
        <p14:creationId xmlns:p14="http://schemas.microsoft.com/office/powerpoint/2010/main" val="380101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1981200" y="1143001"/>
            <a:ext cx="8229600" cy="4983163"/>
          </a:xfrm>
        </p:spPr>
        <p:txBody>
          <a:bodyPr/>
          <a:lstStyle/>
          <a:p>
            <a:pPr>
              <a:lnSpc>
                <a:spcPct val="90000"/>
              </a:lnSpc>
            </a:pPr>
            <a:r>
              <a:rPr lang="en-US">
                <a:solidFill>
                  <a:schemeClr val="accent2"/>
                </a:solidFill>
              </a:rPr>
              <a:t>Circadian rhythm disorder</a:t>
            </a:r>
            <a:r>
              <a:rPr lang="en-US"/>
              <a:t> mismatch between the sleep schedule and normal pattern</a:t>
            </a:r>
            <a:endParaRPr lang="en-US">
              <a:solidFill>
                <a:schemeClr val="accent2"/>
              </a:solidFill>
            </a:endParaRPr>
          </a:p>
          <a:p>
            <a:pPr>
              <a:lnSpc>
                <a:spcPct val="90000"/>
              </a:lnSpc>
            </a:pPr>
            <a:r>
              <a:rPr lang="en-US">
                <a:solidFill>
                  <a:schemeClr val="accent2"/>
                </a:solidFill>
              </a:rPr>
              <a:t>Somnambulism</a:t>
            </a:r>
            <a:r>
              <a:rPr lang="en-US"/>
              <a:t> sleepwalking</a:t>
            </a:r>
          </a:p>
          <a:p>
            <a:pPr>
              <a:lnSpc>
                <a:spcPct val="90000"/>
              </a:lnSpc>
            </a:pPr>
            <a:r>
              <a:rPr lang="en-US">
                <a:solidFill>
                  <a:schemeClr val="accent2"/>
                </a:solidFill>
              </a:rPr>
              <a:t>Night terror</a:t>
            </a:r>
            <a:r>
              <a:rPr lang="en-US"/>
              <a:t> arousal and agitation during slow wave sleep ( sweating tachycardia)</a:t>
            </a:r>
          </a:p>
          <a:p>
            <a:pPr>
              <a:lnSpc>
                <a:spcPct val="90000"/>
              </a:lnSpc>
            </a:pPr>
            <a:r>
              <a:rPr lang="en-US">
                <a:solidFill>
                  <a:schemeClr val="accent2"/>
                </a:solidFill>
              </a:rPr>
              <a:t>Nightmares</a:t>
            </a:r>
            <a:r>
              <a:rPr lang="en-US"/>
              <a:t> bad dream occurring during REM sleep </a:t>
            </a:r>
          </a:p>
          <a:p>
            <a:pPr>
              <a:lnSpc>
                <a:spcPct val="90000"/>
              </a:lnSpc>
            </a:pPr>
            <a:r>
              <a:rPr lang="en-US">
                <a:solidFill>
                  <a:schemeClr val="accent2"/>
                </a:solidFill>
              </a:rPr>
              <a:t>Sleep enuresis</a:t>
            </a:r>
            <a:r>
              <a:rPr lang="en-US"/>
              <a:t> bed wetting </a:t>
            </a:r>
          </a:p>
          <a:p>
            <a:pPr>
              <a:lnSpc>
                <a:spcPct val="90000"/>
              </a:lnSpc>
            </a:pPr>
            <a:r>
              <a:rPr lang="en-US">
                <a:solidFill>
                  <a:schemeClr val="accent2"/>
                </a:solidFill>
              </a:rPr>
              <a:t>Bruxism</a:t>
            </a:r>
            <a:r>
              <a:rPr lang="en-US"/>
              <a:t> teeth grinding </a:t>
            </a:r>
          </a:p>
        </p:txBody>
      </p:sp>
      <p:sp>
        <p:nvSpPr>
          <p:cNvPr id="49154" name="Rectangle 2"/>
          <p:cNvSpPr>
            <a:spLocks noGrp="1" noChangeArrowheads="1"/>
          </p:cNvSpPr>
          <p:nvPr>
            <p:ph type="title"/>
          </p:nvPr>
        </p:nvSpPr>
        <p:spPr>
          <a:xfrm>
            <a:off x="1981200" y="274638"/>
            <a:ext cx="8229600" cy="639762"/>
          </a:xfrm>
        </p:spPr>
        <p:txBody>
          <a:bodyPr>
            <a:normAutofit fontScale="90000"/>
          </a:bodyPr>
          <a:lstStyle/>
          <a:p>
            <a:r>
              <a:rPr lang="en-US" sz="4000"/>
              <a:t>Sleep problem</a:t>
            </a:r>
          </a:p>
        </p:txBody>
      </p:sp>
    </p:spTree>
    <p:extLst>
      <p:ext uri="{BB962C8B-B14F-4D97-AF65-F5344CB8AC3E}">
        <p14:creationId xmlns:p14="http://schemas.microsoft.com/office/powerpoint/2010/main" val="550844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lstStyle/>
          <a:p>
            <a:r>
              <a:rPr lang="en-US" sz="2900"/>
              <a:t>Complaints of poor sleep quality</a:t>
            </a:r>
          </a:p>
          <a:p>
            <a:r>
              <a:rPr lang="en-US" sz="2900"/>
              <a:t>Day time symptoms of  drowsiness</a:t>
            </a:r>
          </a:p>
          <a:p>
            <a:r>
              <a:rPr lang="en-US" sz="2900"/>
              <a:t>Mid sleep awakening</a:t>
            </a:r>
          </a:p>
          <a:p>
            <a:r>
              <a:rPr lang="en-US" sz="2900"/>
              <a:t>Early morning awakening</a:t>
            </a:r>
          </a:p>
          <a:p>
            <a:r>
              <a:rPr lang="en-US" sz="2900"/>
              <a:t>Non restorative sleep</a:t>
            </a:r>
          </a:p>
          <a:p>
            <a:r>
              <a:rPr lang="en-US" sz="2900"/>
              <a:t>Irritability</a:t>
            </a:r>
          </a:p>
          <a:p>
            <a:r>
              <a:rPr lang="en-US" sz="2900"/>
              <a:t>Problems with concentration</a:t>
            </a:r>
          </a:p>
          <a:p>
            <a:pPr>
              <a:buFontTx/>
              <a:buNone/>
            </a:pPr>
            <a:endParaRPr lang="en-US" sz="2900"/>
          </a:p>
        </p:txBody>
      </p:sp>
      <p:sp>
        <p:nvSpPr>
          <p:cNvPr id="14338" name="Rectangle 2"/>
          <p:cNvSpPr>
            <a:spLocks noGrp="1" noChangeArrowheads="1"/>
          </p:cNvSpPr>
          <p:nvPr>
            <p:ph type="title"/>
          </p:nvPr>
        </p:nvSpPr>
        <p:spPr/>
        <p:txBody>
          <a:bodyPr>
            <a:normAutofit/>
          </a:bodyPr>
          <a:lstStyle/>
          <a:p>
            <a:r>
              <a:rPr lang="en-US"/>
              <a:t>Age related sleep disorders</a:t>
            </a:r>
            <a:br>
              <a:rPr lang="en-US"/>
            </a:br>
            <a:r>
              <a:rPr lang="en-US" sz="4300"/>
              <a:t>insomnia</a:t>
            </a:r>
          </a:p>
        </p:txBody>
      </p:sp>
    </p:spTree>
    <p:extLst>
      <p:ext uri="{BB962C8B-B14F-4D97-AF65-F5344CB8AC3E}">
        <p14:creationId xmlns:p14="http://schemas.microsoft.com/office/powerpoint/2010/main" val="22839314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idx="1"/>
          </p:nvPr>
        </p:nvSpPr>
        <p:spPr/>
        <p:txBody>
          <a:bodyPr/>
          <a:lstStyle/>
          <a:p>
            <a:r>
              <a:rPr lang="en-US" b="1"/>
              <a:t>Transient </a:t>
            </a:r>
            <a:r>
              <a:rPr lang="en-US"/>
              <a:t>: less than 04 week  or less </a:t>
            </a:r>
          </a:p>
          <a:p>
            <a:r>
              <a:rPr lang="en-US" b="1"/>
              <a:t>intermittent insomnia</a:t>
            </a:r>
            <a:r>
              <a:rPr lang="en-US"/>
              <a:t> : period of 4 weeks to up to 6 months. </a:t>
            </a:r>
          </a:p>
          <a:p>
            <a:r>
              <a:rPr lang="en-US" b="1"/>
              <a:t>Chronic: </a:t>
            </a:r>
            <a:r>
              <a:rPr lang="en-US"/>
              <a:t>almost every night for more than six months. </a:t>
            </a:r>
          </a:p>
        </p:txBody>
      </p:sp>
      <p:sp>
        <p:nvSpPr>
          <p:cNvPr id="51202" name="Rectangle 2"/>
          <p:cNvSpPr>
            <a:spLocks noGrp="1" noChangeArrowheads="1"/>
          </p:cNvSpPr>
          <p:nvPr>
            <p:ph type="title"/>
          </p:nvPr>
        </p:nvSpPr>
        <p:spPr/>
        <p:txBody>
          <a:bodyPr/>
          <a:lstStyle/>
          <a:p>
            <a:r>
              <a:rPr lang="en-US"/>
              <a:t>Type of insomnia </a:t>
            </a:r>
          </a:p>
        </p:txBody>
      </p:sp>
    </p:spTree>
    <p:extLst>
      <p:ext uri="{BB962C8B-B14F-4D97-AF65-F5344CB8AC3E}">
        <p14:creationId xmlns:p14="http://schemas.microsoft.com/office/powerpoint/2010/main" val="622526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p:txBody>
          <a:bodyPr/>
          <a:lstStyle/>
          <a:p>
            <a:pPr>
              <a:lnSpc>
                <a:spcPct val="90000"/>
              </a:lnSpc>
            </a:pPr>
            <a:r>
              <a:rPr lang="en-US" u="sng"/>
              <a:t>Sleep history</a:t>
            </a:r>
            <a:r>
              <a:rPr lang="en-US"/>
              <a:t>  sleep pattern </a:t>
            </a:r>
          </a:p>
          <a:p>
            <a:pPr>
              <a:lnSpc>
                <a:spcPct val="90000"/>
              </a:lnSpc>
            </a:pPr>
            <a:r>
              <a:rPr lang="en-US" u="sng"/>
              <a:t>Sleep diary</a:t>
            </a:r>
            <a:r>
              <a:rPr lang="en-US"/>
              <a:t> </a:t>
            </a:r>
          </a:p>
          <a:p>
            <a:pPr>
              <a:lnSpc>
                <a:spcPct val="90000"/>
              </a:lnSpc>
            </a:pPr>
            <a:r>
              <a:rPr lang="en-US" u="sng"/>
              <a:t>Physical examination</a:t>
            </a:r>
            <a:r>
              <a:rPr lang="en-US"/>
              <a:t> </a:t>
            </a:r>
          </a:p>
          <a:p>
            <a:pPr>
              <a:lnSpc>
                <a:spcPct val="90000"/>
              </a:lnSpc>
              <a:buFontTx/>
              <a:buNone/>
            </a:pPr>
            <a:r>
              <a:rPr lang="en-US"/>
              <a:t>Behavioral : mood alteration , confusion </a:t>
            </a:r>
          </a:p>
          <a:p>
            <a:pPr>
              <a:lnSpc>
                <a:spcPct val="90000"/>
              </a:lnSpc>
              <a:buFontTx/>
              <a:buNone/>
            </a:pPr>
            <a:r>
              <a:rPr lang="en-US"/>
              <a:t>Physical :dark circle under the eyes ,increase BP , Pulse rate , respiratory rate </a:t>
            </a:r>
          </a:p>
          <a:p>
            <a:pPr>
              <a:lnSpc>
                <a:spcPct val="90000"/>
              </a:lnSpc>
              <a:buFontTx/>
              <a:buNone/>
            </a:pPr>
            <a:r>
              <a:rPr lang="en-US" u="sng"/>
              <a:t>Diagnostic test </a:t>
            </a:r>
          </a:p>
          <a:p>
            <a:pPr>
              <a:lnSpc>
                <a:spcPct val="90000"/>
              </a:lnSpc>
              <a:buFontTx/>
              <a:buNone/>
            </a:pPr>
            <a:r>
              <a:rPr lang="en-US"/>
              <a:t>Conducted in sleep lab , home monitoring </a:t>
            </a:r>
          </a:p>
        </p:txBody>
      </p:sp>
      <p:sp>
        <p:nvSpPr>
          <p:cNvPr id="55298" name="Rectangle 2"/>
          <p:cNvSpPr>
            <a:spLocks noGrp="1" noChangeArrowheads="1"/>
          </p:cNvSpPr>
          <p:nvPr>
            <p:ph type="title"/>
          </p:nvPr>
        </p:nvSpPr>
        <p:spPr/>
        <p:txBody>
          <a:bodyPr>
            <a:normAutofit/>
          </a:bodyPr>
          <a:lstStyle/>
          <a:p>
            <a:r>
              <a:rPr lang="en-US" sz="4000"/>
              <a:t>Assessment data </a:t>
            </a:r>
            <a:br>
              <a:rPr lang="en-US" sz="4000"/>
            </a:br>
            <a:endParaRPr lang="en-US" sz="4000"/>
          </a:p>
        </p:txBody>
      </p:sp>
      <p:sp>
        <p:nvSpPr>
          <p:cNvPr id="55300" name="Line 4"/>
          <p:cNvSpPr>
            <a:spLocks noChangeShapeType="1"/>
          </p:cNvSpPr>
          <p:nvPr/>
        </p:nvSpPr>
        <p:spPr bwMode="auto">
          <a:xfrm flipV="1">
            <a:off x="8686800" y="4038600"/>
            <a:ext cx="76200" cy="304800"/>
          </a:xfrm>
          <a:prstGeom prst="line">
            <a:avLst/>
          </a:prstGeom>
          <a:noFill/>
          <a:ln w="9525">
            <a:solidFill>
              <a:schemeClr val="tx1"/>
            </a:solidFill>
            <a:round/>
            <a:headEnd/>
            <a:tailEnd type="triangle" w="med" len="med"/>
          </a:ln>
          <a:effectLst/>
        </p:spPr>
        <p:txBody>
          <a:bodyPr/>
          <a:lstStyle/>
          <a:p>
            <a:endParaRPr lang="en-US"/>
          </a:p>
        </p:txBody>
      </p:sp>
    </p:spTree>
    <p:extLst>
      <p:ext uri="{BB962C8B-B14F-4D97-AF65-F5344CB8AC3E}">
        <p14:creationId xmlns:p14="http://schemas.microsoft.com/office/powerpoint/2010/main" val="3267149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2370138" y="1752600"/>
            <a:ext cx="7442200" cy="4419600"/>
          </a:xfrm>
        </p:spPr>
        <p:txBody>
          <a:bodyPr/>
          <a:lstStyle/>
          <a:p>
            <a:pPr>
              <a:lnSpc>
                <a:spcPct val="90000"/>
              </a:lnSpc>
              <a:buFontTx/>
              <a:buNone/>
            </a:pPr>
            <a:r>
              <a:rPr lang="en-US" b="1">
                <a:solidFill>
                  <a:schemeClr val="tx2"/>
                </a:solidFill>
                <a:latin typeface="Tahoma" charset="0"/>
              </a:rPr>
              <a:t>Is there a complaint of poor sleep or unsatisfactory sleep? </a:t>
            </a:r>
            <a:r>
              <a:rPr lang="en-US" sz="2000" b="1">
                <a:solidFill>
                  <a:schemeClr val="tx2"/>
                </a:solidFill>
                <a:latin typeface="Tahoma" charset="0"/>
              </a:rPr>
              <a:t>(daytime consequences?)</a:t>
            </a:r>
          </a:p>
          <a:p>
            <a:pPr>
              <a:lnSpc>
                <a:spcPct val="90000"/>
              </a:lnSpc>
              <a:buFontTx/>
              <a:buNone/>
            </a:pPr>
            <a:r>
              <a:rPr lang="en-US" b="1">
                <a:solidFill>
                  <a:schemeClr val="tx2"/>
                </a:solidFill>
                <a:latin typeface="Tahoma" charset="0"/>
              </a:rPr>
              <a:t>Is there a complaint of excessive daytime sleepiness?</a:t>
            </a:r>
          </a:p>
          <a:p>
            <a:pPr>
              <a:lnSpc>
                <a:spcPct val="90000"/>
              </a:lnSpc>
              <a:buFontTx/>
              <a:buNone/>
            </a:pPr>
            <a:r>
              <a:rPr lang="en-US" b="1">
                <a:latin typeface="Tahoma" charset="0"/>
              </a:rPr>
              <a:t>Sleep Schedule and Nap</a:t>
            </a:r>
          </a:p>
          <a:p>
            <a:pPr>
              <a:lnSpc>
                <a:spcPct val="90000"/>
              </a:lnSpc>
              <a:buFontTx/>
              <a:buNone/>
            </a:pPr>
            <a:r>
              <a:rPr lang="en-US" b="1">
                <a:latin typeface="Tahoma" charset="0"/>
              </a:rPr>
              <a:t>Amount and timing of daily light exposure</a:t>
            </a:r>
          </a:p>
          <a:p>
            <a:pPr>
              <a:lnSpc>
                <a:spcPct val="90000"/>
              </a:lnSpc>
              <a:buFontTx/>
              <a:buNone/>
            </a:pPr>
            <a:r>
              <a:rPr lang="en-US" b="1">
                <a:latin typeface="Tahoma" charset="0"/>
              </a:rPr>
              <a:t>Daily exercise </a:t>
            </a:r>
          </a:p>
        </p:txBody>
      </p:sp>
      <p:sp>
        <p:nvSpPr>
          <p:cNvPr id="63490" name="Rectangle 2"/>
          <p:cNvSpPr>
            <a:spLocks noGrp="1" noChangeArrowheads="1"/>
          </p:cNvSpPr>
          <p:nvPr>
            <p:ph type="title"/>
          </p:nvPr>
        </p:nvSpPr>
        <p:spPr>
          <a:xfrm>
            <a:off x="2100263" y="304800"/>
            <a:ext cx="7772400" cy="838200"/>
          </a:xfrm>
        </p:spPr>
        <p:txBody>
          <a:bodyPr/>
          <a:lstStyle/>
          <a:p>
            <a:r>
              <a:rPr lang="en-US" b="1">
                <a:latin typeface="Tahoma" charset="0"/>
              </a:rPr>
              <a:t>The Sleep Interview</a:t>
            </a:r>
          </a:p>
        </p:txBody>
      </p:sp>
    </p:spTree>
    <p:extLst>
      <p:ext uri="{BB962C8B-B14F-4D97-AF65-F5344CB8AC3E}">
        <p14:creationId xmlns:p14="http://schemas.microsoft.com/office/powerpoint/2010/main" val="4212900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pPr lvl="1"/>
            <a:r>
              <a:rPr lang="en-US"/>
              <a:t>Stimulus control</a:t>
            </a:r>
          </a:p>
          <a:p>
            <a:pPr lvl="1"/>
            <a:r>
              <a:rPr lang="en-US"/>
              <a:t>Sleep restriction</a:t>
            </a:r>
          </a:p>
          <a:p>
            <a:pPr lvl="1"/>
            <a:r>
              <a:rPr lang="en-US"/>
              <a:t>Relaxation training</a:t>
            </a:r>
          </a:p>
          <a:p>
            <a:pPr lvl="1"/>
            <a:r>
              <a:rPr lang="en-US"/>
              <a:t>Sleep hygiene</a:t>
            </a:r>
          </a:p>
          <a:p>
            <a:endParaRPr lang="en-US"/>
          </a:p>
        </p:txBody>
      </p:sp>
      <p:sp>
        <p:nvSpPr>
          <p:cNvPr id="24578" name="Rectangle 2"/>
          <p:cNvSpPr>
            <a:spLocks noGrp="1" noChangeArrowheads="1"/>
          </p:cNvSpPr>
          <p:nvPr>
            <p:ph type="title"/>
          </p:nvPr>
        </p:nvSpPr>
        <p:spPr/>
        <p:txBody>
          <a:bodyPr/>
          <a:lstStyle/>
          <a:p>
            <a:r>
              <a:rPr lang="en-US"/>
              <a:t>Non-drug treatments</a:t>
            </a:r>
          </a:p>
        </p:txBody>
      </p:sp>
    </p:spTree>
    <p:extLst>
      <p:ext uri="{BB962C8B-B14F-4D97-AF65-F5344CB8AC3E}">
        <p14:creationId xmlns:p14="http://schemas.microsoft.com/office/powerpoint/2010/main" val="7011665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a:lstStyle/>
          <a:p>
            <a:pPr>
              <a:lnSpc>
                <a:spcPct val="90000"/>
              </a:lnSpc>
            </a:pPr>
            <a:r>
              <a:rPr lang="en-US"/>
              <a:t>Daily sleep diary or sleep log</a:t>
            </a:r>
          </a:p>
          <a:p>
            <a:pPr lvl="1">
              <a:lnSpc>
                <a:spcPct val="90000"/>
              </a:lnSpc>
            </a:pPr>
            <a:r>
              <a:rPr lang="en-US"/>
              <a:t>Bedtime</a:t>
            </a:r>
          </a:p>
          <a:p>
            <a:pPr lvl="1">
              <a:lnSpc>
                <a:spcPct val="90000"/>
              </a:lnSpc>
            </a:pPr>
            <a:r>
              <a:rPr lang="en-US"/>
              <a:t>Falling asleep time</a:t>
            </a:r>
          </a:p>
          <a:p>
            <a:pPr lvl="1">
              <a:lnSpc>
                <a:spcPct val="90000"/>
              </a:lnSpc>
            </a:pPr>
            <a:r>
              <a:rPr lang="en-US"/>
              <a:t>Nighttime awakenings</a:t>
            </a:r>
          </a:p>
          <a:p>
            <a:pPr lvl="1">
              <a:lnSpc>
                <a:spcPct val="90000"/>
              </a:lnSpc>
            </a:pPr>
            <a:r>
              <a:rPr lang="en-US"/>
              <a:t>Time to get back to sleep</a:t>
            </a:r>
          </a:p>
          <a:p>
            <a:pPr lvl="1">
              <a:lnSpc>
                <a:spcPct val="90000"/>
              </a:lnSpc>
            </a:pPr>
            <a:r>
              <a:rPr lang="en-US"/>
              <a:t>Waking up time</a:t>
            </a:r>
          </a:p>
          <a:p>
            <a:pPr lvl="1">
              <a:lnSpc>
                <a:spcPct val="90000"/>
              </a:lnSpc>
            </a:pPr>
            <a:r>
              <a:rPr lang="en-US"/>
              <a:t>Getting out of bed time</a:t>
            </a:r>
          </a:p>
          <a:p>
            <a:pPr lvl="1">
              <a:lnSpc>
                <a:spcPct val="90000"/>
              </a:lnSpc>
            </a:pPr>
            <a:r>
              <a:rPr lang="en-US"/>
              <a:t>Naps</a:t>
            </a:r>
          </a:p>
        </p:txBody>
      </p:sp>
      <p:sp>
        <p:nvSpPr>
          <p:cNvPr id="25602" name="Rectangle 2"/>
          <p:cNvSpPr>
            <a:spLocks noGrp="1" noChangeArrowheads="1"/>
          </p:cNvSpPr>
          <p:nvPr>
            <p:ph type="title"/>
          </p:nvPr>
        </p:nvSpPr>
        <p:spPr/>
        <p:txBody>
          <a:bodyPr>
            <a:normAutofit/>
          </a:bodyPr>
          <a:lstStyle/>
          <a:p>
            <a:r>
              <a:rPr lang="en-US"/>
              <a:t>How to keep track of your sleep</a:t>
            </a:r>
          </a:p>
        </p:txBody>
      </p:sp>
    </p:spTree>
    <p:extLst>
      <p:ext uri="{BB962C8B-B14F-4D97-AF65-F5344CB8AC3E}">
        <p14:creationId xmlns:p14="http://schemas.microsoft.com/office/powerpoint/2010/main" val="1427268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p:txBody>
          <a:bodyPr/>
          <a:lstStyle/>
          <a:p>
            <a:pPr>
              <a:lnSpc>
                <a:spcPct val="90000"/>
              </a:lnSpc>
            </a:pPr>
            <a:r>
              <a:rPr lang="en-US" sz="2900" dirty="0"/>
              <a:t>Non Rapid Eye Movement (NREM)</a:t>
            </a:r>
          </a:p>
          <a:p>
            <a:pPr>
              <a:lnSpc>
                <a:spcPct val="90000"/>
              </a:lnSpc>
            </a:pPr>
            <a:r>
              <a:rPr lang="en-US" sz="2900" dirty="0"/>
              <a:t>Rapid Eye Movement (REM)</a:t>
            </a:r>
          </a:p>
          <a:p>
            <a:pPr>
              <a:lnSpc>
                <a:spcPct val="90000"/>
              </a:lnSpc>
              <a:buFontTx/>
              <a:buNone/>
            </a:pPr>
            <a:r>
              <a:rPr lang="en-US" sz="2900" dirty="0"/>
              <a:t>NREM consists of 4 stages</a:t>
            </a:r>
          </a:p>
          <a:p>
            <a:pPr lvl="1">
              <a:lnSpc>
                <a:spcPct val="90000"/>
              </a:lnSpc>
            </a:pPr>
            <a:r>
              <a:rPr lang="en-US" dirty="0"/>
              <a:t>Stage 1:  Very light sleep</a:t>
            </a:r>
          </a:p>
          <a:p>
            <a:pPr lvl="1">
              <a:lnSpc>
                <a:spcPct val="90000"/>
              </a:lnSpc>
            </a:pPr>
            <a:r>
              <a:rPr lang="en-US" dirty="0"/>
              <a:t>Stage 2:  Light sleep</a:t>
            </a:r>
          </a:p>
          <a:p>
            <a:pPr lvl="1">
              <a:lnSpc>
                <a:spcPct val="90000"/>
              </a:lnSpc>
            </a:pPr>
            <a:r>
              <a:rPr lang="en-US" dirty="0"/>
              <a:t>Stage 3:  Deeper sleep</a:t>
            </a:r>
          </a:p>
          <a:p>
            <a:pPr lvl="1">
              <a:lnSpc>
                <a:spcPct val="90000"/>
              </a:lnSpc>
            </a:pPr>
            <a:r>
              <a:rPr lang="en-US" dirty="0"/>
              <a:t>Stage 4:  Very deep sleep, most restorative</a:t>
            </a:r>
          </a:p>
          <a:p>
            <a:pPr lvl="1">
              <a:lnSpc>
                <a:spcPct val="90000"/>
              </a:lnSpc>
            </a:pPr>
            <a:r>
              <a:rPr lang="en-US" dirty="0"/>
              <a:t>Stage 5:  REM sleep, when we dream</a:t>
            </a:r>
          </a:p>
          <a:p>
            <a:pPr>
              <a:lnSpc>
                <a:spcPct val="90000"/>
              </a:lnSpc>
            </a:pPr>
            <a:endParaRPr lang="en-US" sz="3300" dirty="0"/>
          </a:p>
          <a:p>
            <a:pPr>
              <a:lnSpc>
                <a:spcPct val="90000"/>
              </a:lnSpc>
              <a:buFontTx/>
              <a:buNone/>
            </a:pPr>
            <a:endParaRPr lang="en-US" sz="2900" dirty="0"/>
          </a:p>
          <a:p>
            <a:pPr>
              <a:lnSpc>
                <a:spcPct val="90000"/>
              </a:lnSpc>
            </a:pPr>
            <a:endParaRPr lang="en-US" sz="2900" dirty="0"/>
          </a:p>
        </p:txBody>
      </p:sp>
      <p:sp>
        <p:nvSpPr>
          <p:cNvPr id="10242" name="Rectangle 2"/>
          <p:cNvSpPr>
            <a:spLocks noGrp="1" noChangeArrowheads="1"/>
          </p:cNvSpPr>
          <p:nvPr>
            <p:ph type="title"/>
          </p:nvPr>
        </p:nvSpPr>
        <p:spPr/>
        <p:txBody>
          <a:bodyPr/>
          <a:lstStyle/>
          <a:p>
            <a:r>
              <a:rPr lang="en-US" sz="4700"/>
              <a:t>Stages of Sleep</a:t>
            </a:r>
          </a:p>
        </p:txBody>
      </p:sp>
    </p:spTree>
    <p:extLst>
      <p:ext uri="{BB962C8B-B14F-4D97-AF65-F5344CB8AC3E}">
        <p14:creationId xmlns:p14="http://schemas.microsoft.com/office/powerpoint/2010/main" val="13742337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r>
              <a:rPr lang="en-US"/>
              <a:t>Go to bed only when sleepy</a:t>
            </a:r>
          </a:p>
          <a:p>
            <a:r>
              <a:rPr lang="en-US"/>
              <a:t>Use the bed only for sleeping</a:t>
            </a:r>
          </a:p>
          <a:p>
            <a:r>
              <a:rPr lang="en-US"/>
              <a:t>If unable to sleep, move to another room</a:t>
            </a:r>
          </a:p>
          <a:p>
            <a:r>
              <a:rPr lang="en-US"/>
              <a:t>Return to bed only when sleepy</a:t>
            </a:r>
          </a:p>
          <a:p>
            <a:r>
              <a:rPr lang="en-US"/>
              <a:t>Repeat the above as often as necessary</a:t>
            </a:r>
          </a:p>
          <a:p>
            <a:r>
              <a:rPr lang="en-US"/>
              <a:t>Get up at the same time every morning</a:t>
            </a:r>
          </a:p>
          <a:p>
            <a:r>
              <a:rPr lang="en-US"/>
              <a:t>Do not nap</a:t>
            </a:r>
          </a:p>
        </p:txBody>
      </p:sp>
      <p:sp>
        <p:nvSpPr>
          <p:cNvPr id="56322" name="Rectangle 2"/>
          <p:cNvSpPr>
            <a:spLocks noGrp="1" noChangeArrowheads="1"/>
          </p:cNvSpPr>
          <p:nvPr>
            <p:ph type="title"/>
          </p:nvPr>
        </p:nvSpPr>
        <p:spPr/>
        <p:txBody>
          <a:bodyPr>
            <a:normAutofit/>
          </a:bodyPr>
          <a:lstStyle/>
          <a:p>
            <a:r>
              <a:rPr lang="en-US"/>
              <a:t>Stimulus Control - You can do this on your own</a:t>
            </a:r>
          </a:p>
        </p:txBody>
      </p:sp>
    </p:spTree>
    <p:extLst>
      <p:ext uri="{BB962C8B-B14F-4D97-AF65-F5344CB8AC3E}">
        <p14:creationId xmlns:p14="http://schemas.microsoft.com/office/powerpoint/2010/main" val="253034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lstStyle/>
          <a:p>
            <a:r>
              <a:rPr lang="en-US"/>
              <a:t>Cut bedtime to the actual amount of time you spend asleep </a:t>
            </a:r>
          </a:p>
          <a:p>
            <a:r>
              <a:rPr lang="en-US"/>
              <a:t>No additional sleep is allowed outside these hours</a:t>
            </a:r>
          </a:p>
          <a:p>
            <a:r>
              <a:rPr lang="en-US"/>
              <a:t>Record on your daily sleep log the actual amount of sleep obtained</a:t>
            </a:r>
          </a:p>
          <a:p>
            <a:r>
              <a:rPr lang="en-US"/>
              <a:t>Compute sleep efficiency (total time asleep divided by total time in bed)</a:t>
            </a:r>
          </a:p>
          <a:p>
            <a:endParaRPr lang="en-US"/>
          </a:p>
        </p:txBody>
      </p:sp>
      <p:sp>
        <p:nvSpPr>
          <p:cNvPr id="29698" name="Rectangle 2"/>
          <p:cNvSpPr>
            <a:spLocks noGrp="1" noChangeArrowheads="1"/>
          </p:cNvSpPr>
          <p:nvPr>
            <p:ph type="title"/>
          </p:nvPr>
        </p:nvSpPr>
        <p:spPr/>
        <p:txBody>
          <a:bodyPr>
            <a:normAutofit/>
          </a:bodyPr>
          <a:lstStyle/>
          <a:p>
            <a:r>
              <a:rPr lang="en-US"/>
              <a:t>Sleep Restriction - best if done with a professional</a:t>
            </a:r>
          </a:p>
        </p:txBody>
      </p:sp>
    </p:spTree>
    <p:extLst>
      <p:ext uri="{BB962C8B-B14F-4D97-AF65-F5344CB8AC3E}">
        <p14:creationId xmlns:p14="http://schemas.microsoft.com/office/powerpoint/2010/main" val="2332487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lstStyle/>
          <a:p>
            <a:pPr>
              <a:lnSpc>
                <a:spcPct val="90000"/>
              </a:lnSpc>
            </a:pPr>
            <a:r>
              <a:rPr lang="en-US"/>
              <a:t>More effective than no treatment, but not as effective as sleep restriction</a:t>
            </a:r>
          </a:p>
          <a:p>
            <a:pPr>
              <a:lnSpc>
                <a:spcPct val="90000"/>
              </a:lnSpc>
            </a:pPr>
            <a:r>
              <a:rPr lang="en-US"/>
              <a:t>More useful with younger compared with older adults</a:t>
            </a:r>
          </a:p>
          <a:p>
            <a:pPr>
              <a:lnSpc>
                <a:spcPct val="90000"/>
              </a:lnSpc>
            </a:pPr>
            <a:r>
              <a:rPr lang="en-US"/>
              <a:t>Engage in any activities that you find relaxing shortly before bed or while in bed</a:t>
            </a:r>
          </a:p>
          <a:p>
            <a:pPr lvl="1">
              <a:lnSpc>
                <a:spcPct val="90000"/>
              </a:lnSpc>
            </a:pPr>
            <a:r>
              <a:rPr lang="en-US"/>
              <a:t>Can include listening to a relaxation tape, soothing music, muscle relaxation exercises, a pleasant image</a:t>
            </a:r>
          </a:p>
          <a:p>
            <a:pPr>
              <a:lnSpc>
                <a:spcPct val="90000"/>
              </a:lnSpc>
            </a:pPr>
            <a:endParaRPr lang="en-US"/>
          </a:p>
        </p:txBody>
      </p:sp>
      <p:sp>
        <p:nvSpPr>
          <p:cNvPr id="32770" name="Rectangle 2"/>
          <p:cNvSpPr>
            <a:spLocks noGrp="1" noChangeArrowheads="1"/>
          </p:cNvSpPr>
          <p:nvPr>
            <p:ph type="title"/>
          </p:nvPr>
        </p:nvSpPr>
        <p:spPr/>
        <p:txBody>
          <a:bodyPr/>
          <a:lstStyle/>
          <a:p>
            <a:r>
              <a:rPr lang="en-US"/>
              <a:t>Relaxation training</a:t>
            </a:r>
          </a:p>
        </p:txBody>
      </p:sp>
    </p:spTree>
    <p:extLst>
      <p:ext uri="{BB962C8B-B14F-4D97-AF65-F5344CB8AC3E}">
        <p14:creationId xmlns:p14="http://schemas.microsoft.com/office/powerpoint/2010/main" val="18074238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p:txBody>
          <a:bodyPr>
            <a:normAutofit lnSpcReduction="10000"/>
          </a:bodyPr>
          <a:lstStyle/>
          <a:p>
            <a:pPr>
              <a:lnSpc>
                <a:spcPct val="90000"/>
              </a:lnSpc>
            </a:pPr>
            <a:r>
              <a:rPr lang="en-US" sz="2400" b="1" dirty="0"/>
              <a:t>Time Required: </a:t>
            </a:r>
            <a:r>
              <a:rPr lang="en-US" sz="2400" dirty="0"/>
              <a:t>20 minutes a day</a:t>
            </a:r>
            <a:endParaRPr lang="en-US" sz="2400" b="1" dirty="0"/>
          </a:p>
          <a:p>
            <a:pPr>
              <a:lnSpc>
                <a:spcPct val="90000"/>
              </a:lnSpc>
            </a:pPr>
            <a:r>
              <a:rPr lang="en-US" sz="2400" b="1" dirty="0"/>
              <a:t>Sit</a:t>
            </a:r>
          </a:p>
          <a:p>
            <a:pPr>
              <a:lnSpc>
                <a:spcPct val="90000"/>
              </a:lnSpc>
            </a:pPr>
            <a:r>
              <a:rPr lang="en-US" sz="2400" b="1" dirty="0"/>
              <a:t>Close your eyes</a:t>
            </a:r>
          </a:p>
          <a:p>
            <a:pPr>
              <a:lnSpc>
                <a:spcPct val="90000"/>
              </a:lnSpc>
            </a:pPr>
            <a:r>
              <a:rPr lang="en-US" sz="2400" b="1" dirty="0"/>
              <a:t>Breathe in</a:t>
            </a:r>
          </a:p>
          <a:p>
            <a:pPr>
              <a:lnSpc>
                <a:spcPct val="90000"/>
              </a:lnSpc>
            </a:pPr>
            <a:r>
              <a:rPr lang="en-US" sz="2400" b="1" dirty="0"/>
              <a:t>Breathe out</a:t>
            </a:r>
          </a:p>
          <a:p>
            <a:pPr>
              <a:lnSpc>
                <a:spcPct val="90000"/>
              </a:lnSpc>
            </a:pPr>
            <a:r>
              <a:rPr lang="en-US" sz="2400" b="1" dirty="0"/>
              <a:t>Repeat</a:t>
            </a:r>
          </a:p>
          <a:p>
            <a:pPr>
              <a:lnSpc>
                <a:spcPct val="90000"/>
              </a:lnSpc>
            </a:pPr>
            <a:r>
              <a:rPr lang="en-US" sz="2400" b="1" dirty="0"/>
              <a:t>Practice daily</a:t>
            </a:r>
          </a:p>
          <a:p>
            <a:pPr>
              <a:lnSpc>
                <a:spcPct val="90000"/>
              </a:lnSpc>
            </a:pPr>
            <a:r>
              <a:rPr lang="en-US" sz="2400" b="1" dirty="0"/>
              <a:t>What You Need:</a:t>
            </a:r>
          </a:p>
          <a:p>
            <a:pPr>
              <a:lnSpc>
                <a:spcPct val="90000"/>
              </a:lnSpc>
            </a:pPr>
            <a:r>
              <a:rPr lang="en-US" sz="2400" dirty="0"/>
              <a:t>Place to sit </a:t>
            </a:r>
          </a:p>
          <a:p>
            <a:pPr>
              <a:lnSpc>
                <a:spcPct val="90000"/>
              </a:lnSpc>
            </a:pPr>
            <a:r>
              <a:rPr lang="en-US" sz="2400" dirty="0"/>
              <a:t>20 uninterrupted minutes</a:t>
            </a:r>
          </a:p>
          <a:p>
            <a:pPr>
              <a:lnSpc>
                <a:spcPct val="90000"/>
              </a:lnSpc>
            </a:pPr>
            <a:endParaRPr lang="en-US" sz="2400" b="1" dirty="0"/>
          </a:p>
          <a:p>
            <a:pPr>
              <a:lnSpc>
                <a:spcPct val="90000"/>
              </a:lnSpc>
            </a:pPr>
            <a:endParaRPr lang="en-US" sz="2400" dirty="0"/>
          </a:p>
        </p:txBody>
      </p:sp>
      <p:sp>
        <p:nvSpPr>
          <p:cNvPr id="58370" name="Rectangle 2"/>
          <p:cNvSpPr>
            <a:spLocks noGrp="1" noChangeArrowheads="1"/>
          </p:cNvSpPr>
          <p:nvPr>
            <p:ph type="title"/>
          </p:nvPr>
        </p:nvSpPr>
        <p:spPr/>
        <p:txBody>
          <a:bodyPr/>
          <a:lstStyle/>
          <a:p>
            <a:r>
              <a:rPr lang="en-US"/>
              <a:t>Relaxation training</a:t>
            </a:r>
          </a:p>
        </p:txBody>
      </p:sp>
    </p:spTree>
    <p:extLst>
      <p:ext uri="{BB962C8B-B14F-4D97-AF65-F5344CB8AC3E}">
        <p14:creationId xmlns:p14="http://schemas.microsoft.com/office/powerpoint/2010/main" val="3582476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p:txBody>
          <a:bodyPr>
            <a:normAutofit lnSpcReduction="10000"/>
          </a:bodyPr>
          <a:lstStyle/>
          <a:p>
            <a:pPr>
              <a:lnSpc>
                <a:spcPct val="90000"/>
              </a:lnSpc>
            </a:pPr>
            <a:r>
              <a:rPr lang="en-US" u="sng"/>
              <a:t>Avoid alcohol, nicotine, caffeine, chocolate</a:t>
            </a:r>
          </a:p>
          <a:p>
            <a:pPr lvl="1">
              <a:lnSpc>
                <a:spcPct val="90000"/>
              </a:lnSpc>
            </a:pPr>
            <a:r>
              <a:rPr lang="en-US"/>
              <a:t>For several hours before bedtime</a:t>
            </a:r>
          </a:p>
          <a:p>
            <a:pPr>
              <a:lnSpc>
                <a:spcPct val="90000"/>
              </a:lnSpc>
            </a:pPr>
            <a:r>
              <a:rPr lang="en-US" u="sng"/>
              <a:t>Cut down on non-sleeping time in bed</a:t>
            </a:r>
          </a:p>
          <a:p>
            <a:pPr lvl="1">
              <a:lnSpc>
                <a:spcPct val="90000"/>
              </a:lnSpc>
            </a:pPr>
            <a:r>
              <a:rPr lang="en-US"/>
              <a:t>Bed only for sleep</a:t>
            </a:r>
          </a:p>
          <a:p>
            <a:pPr>
              <a:lnSpc>
                <a:spcPct val="90000"/>
              </a:lnSpc>
            </a:pPr>
            <a:r>
              <a:rPr lang="en-US" u="sng"/>
              <a:t>Avoid trying to sleep</a:t>
            </a:r>
          </a:p>
          <a:p>
            <a:pPr>
              <a:lnSpc>
                <a:spcPct val="90000"/>
              </a:lnSpc>
            </a:pPr>
            <a:r>
              <a:rPr lang="en-US" u="sng"/>
              <a:t>Avoid a visible bedroom clock with a lighted dial</a:t>
            </a:r>
          </a:p>
          <a:p>
            <a:pPr lvl="1">
              <a:lnSpc>
                <a:spcPct val="90000"/>
              </a:lnSpc>
            </a:pPr>
            <a:r>
              <a:rPr lang="en-US"/>
              <a:t>Don’t let yourself repeatedly check the time!</a:t>
            </a:r>
          </a:p>
          <a:p>
            <a:pPr lvl="1">
              <a:lnSpc>
                <a:spcPct val="90000"/>
              </a:lnSpc>
            </a:pPr>
            <a:r>
              <a:rPr lang="en-US"/>
              <a:t>Can turn the clock around or put it under the bed</a:t>
            </a:r>
          </a:p>
          <a:p>
            <a:pPr lvl="1">
              <a:lnSpc>
                <a:spcPct val="90000"/>
              </a:lnSpc>
            </a:pPr>
            <a:endParaRPr lang="en-US"/>
          </a:p>
          <a:p>
            <a:pPr>
              <a:lnSpc>
                <a:spcPct val="90000"/>
              </a:lnSpc>
              <a:buFontTx/>
              <a:buNone/>
            </a:pPr>
            <a:r>
              <a:rPr lang="en-US"/>
              <a:t>		</a:t>
            </a:r>
          </a:p>
        </p:txBody>
      </p:sp>
      <p:sp>
        <p:nvSpPr>
          <p:cNvPr id="33794" name="Rectangle 2"/>
          <p:cNvSpPr>
            <a:spLocks noGrp="1" noChangeArrowheads="1"/>
          </p:cNvSpPr>
          <p:nvPr>
            <p:ph type="title"/>
          </p:nvPr>
        </p:nvSpPr>
        <p:spPr/>
        <p:txBody>
          <a:bodyPr>
            <a:normAutofit/>
          </a:bodyPr>
          <a:lstStyle/>
          <a:p>
            <a:r>
              <a:rPr lang="en-US"/>
              <a:t>Healthy sleep habits </a:t>
            </a:r>
            <a:br>
              <a:rPr lang="en-US"/>
            </a:br>
            <a:r>
              <a:rPr lang="en-US"/>
              <a:t>(sleep hygiene)</a:t>
            </a:r>
          </a:p>
        </p:txBody>
      </p:sp>
    </p:spTree>
    <p:extLst>
      <p:ext uri="{BB962C8B-B14F-4D97-AF65-F5344CB8AC3E}">
        <p14:creationId xmlns:p14="http://schemas.microsoft.com/office/powerpoint/2010/main" val="2347509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p:txBody>
          <a:bodyPr>
            <a:normAutofit lnSpcReduction="10000"/>
          </a:bodyPr>
          <a:lstStyle/>
          <a:p>
            <a:pPr>
              <a:lnSpc>
                <a:spcPct val="90000"/>
              </a:lnSpc>
            </a:pPr>
            <a:r>
              <a:rPr lang="en-US" u="sng"/>
              <a:t>Expose yourself to bright light at the right time</a:t>
            </a:r>
          </a:p>
          <a:p>
            <a:pPr>
              <a:lnSpc>
                <a:spcPct val="90000"/>
              </a:lnSpc>
              <a:buFontTx/>
              <a:buNone/>
            </a:pPr>
            <a:r>
              <a:rPr lang="en-US" u="sng"/>
              <a:t>Morning: </a:t>
            </a:r>
          </a:p>
          <a:p>
            <a:pPr>
              <a:lnSpc>
                <a:spcPct val="90000"/>
              </a:lnSpc>
              <a:buFontTx/>
              <a:buNone/>
            </a:pPr>
            <a:r>
              <a:rPr lang="en-US" u="sng"/>
              <a:t>Night </a:t>
            </a:r>
          </a:p>
          <a:p>
            <a:pPr>
              <a:lnSpc>
                <a:spcPct val="90000"/>
              </a:lnSpc>
            </a:pPr>
            <a:r>
              <a:rPr lang="en-US" u="sng"/>
              <a:t>Establish a regular sleep schedule</a:t>
            </a:r>
          </a:p>
          <a:p>
            <a:pPr lvl="1">
              <a:lnSpc>
                <a:spcPct val="90000"/>
              </a:lnSpc>
            </a:pPr>
            <a:r>
              <a:rPr lang="en-US"/>
              <a:t>Get up at the same time 7 days a week</a:t>
            </a:r>
          </a:p>
          <a:p>
            <a:pPr lvl="1">
              <a:lnSpc>
                <a:spcPct val="90000"/>
              </a:lnSpc>
            </a:pPr>
            <a:r>
              <a:rPr lang="en-US"/>
              <a:t>Go to bed at the same time each night</a:t>
            </a:r>
          </a:p>
          <a:p>
            <a:pPr>
              <a:lnSpc>
                <a:spcPct val="90000"/>
              </a:lnSpc>
            </a:pPr>
            <a:r>
              <a:rPr lang="en-US" u="sng"/>
              <a:t>Exercise every day</a:t>
            </a:r>
            <a:r>
              <a:rPr lang="en-US"/>
              <a:t> - exercise improves sleep!</a:t>
            </a:r>
          </a:p>
          <a:p>
            <a:pPr>
              <a:lnSpc>
                <a:spcPct val="90000"/>
              </a:lnSpc>
            </a:pPr>
            <a:r>
              <a:rPr lang="en-US" u="sng"/>
              <a:t>Deal with your worries before bedtime</a:t>
            </a:r>
          </a:p>
          <a:p>
            <a:pPr lvl="1">
              <a:lnSpc>
                <a:spcPct val="90000"/>
              </a:lnSpc>
            </a:pPr>
            <a:r>
              <a:rPr lang="en-US"/>
              <a:t>Plan for the next day before bedtime</a:t>
            </a:r>
          </a:p>
          <a:p>
            <a:pPr lvl="1">
              <a:lnSpc>
                <a:spcPct val="90000"/>
              </a:lnSpc>
            </a:pPr>
            <a:r>
              <a:rPr lang="en-US"/>
              <a:t>Set a worry time earlier in the evening</a:t>
            </a:r>
          </a:p>
        </p:txBody>
      </p:sp>
      <p:sp>
        <p:nvSpPr>
          <p:cNvPr id="34818" name="Rectangle 2"/>
          <p:cNvSpPr>
            <a:spLocks noGrp="1" noChangeArrowheads="1"/>
          </p:cNvSpPr>
          <p:nvPr>
            <p:ph type="title"/>
          </p:nvPr>
        </p:nvSpPr>
        <p:spPr/>
        <p:txBody>
          <a:bodyPr/>
          <a:lstStyle/>
          <a:p>
            <a:r>
              <a:rPr lang="en-US"/>
              <a:t>More healthy sleep habits</a:t>
            </a:r>
          </a:p>
        </p:txBody>
      </p:sp>
    </p:spTree>
    <p:extLst>
      <p:ext uri="{BB962C8B-B14F-4D97-AF65-F5344CB8AC3E}">
        <p14:creationId xmlns:p14="http://schemas.microsoft.com/office/powerpoint/2010/main" val="3355464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p:txBody>
          <a:bodyPr/>
          <a:lstStyle/>
          <a:p>
            <a:pPr>
              <a:lnSpc>
                <a:spcPct val="90000"/>
              </a:lnSpc>
            </a:pPr>
            <a:r>
              <a:rPr lang="en-US" u="sng"/>
              <a:t>Adjust the bedroom environment</a:t>
            </a:r>
          </a:p>
          <a:p>
            <a:pPr lvl="1">
              <a:lnSpc>
                <a:spcPct val="90000"/>
              </a:lnSpc>
            </a:pPr>
            <a:r>
              <a:rPr lang="en-US"/>
              <a:t>Sleep is better in a cool room, around 65 F.</a:t>
            </a:r>
          </a:p>
          <a:p>
            <a:pPr lvl="1">
              <a:lnSpc>
                <a:spcPct val="90000"/>
              </a:lnSpc>
            </a:pPr>
            <a:r>
              <a:rPr lang="en-US"/>
              <a:t>Darker is better</a:t>
            </a:r>
          </a:p>
          <a:p>
            <a:pPr lvl="1">
              <a:lnSpc>
                <a:spcPct val="90000"/>
              </a:lnSpc>
            </a:pPr>
            <a:r>
              <a:rPr lang="en-US"/>
              <a:t>If you get up during the night to use the bathroom, use minimum light</a:t>
            </a:r>
          </a:p>
          <a:p>
            <a:pPr lvl="1">
              <a:lnSpc>
                <a:spcPct val="90000"/>
              </a:lnSpc>
            </a:pPr>
            <a:r>
              <a:rPr lang="en-US"/>
              <a:t>Make sure your bed and pillow are comfortable</a:t>
            </a:r>
          </a:p>
        </p:txBody>
      </p:sp>
      <p:sp>
        <p:nvSpPr>
          <p:cNvPr id="37890" name="Rectangle 2"/>
          <p:cNvSpPr>
            <a:spLocks noGrp="1" noChangeArrowheads="1"/>
          </p:cNvSpPr>
          <p:nvPr>
            <p:ph type="title"/>
          </p:nvPr>
        </p:nvSpPr>
        <p:spPr/>
        <p:txBody>
          <a:bodyPr/>
          <a:lstStyle/>
          <a:p>
            <a:r>
              <a:rPr lang="en-US"/>
              <a:t>More healthy sleep habits</a:t>
            </a:r>
          </a:p>
        </p:txBody>
      </p:sp>
    </p:spTree>
    <p:extLst>
      <p:ext uri="{BB962C8B-B14F-4D97-AF65-F5344CB8AC3E}">
        <p14:creationId xmlns:p14="http://schemas.microsoft.com/office/powerpoint/2010/main" val="3089962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1981200" y="1600200"/>
            <a:ext cx="8229600" cy="4953000"/>
          </a:xfrm>
        </p:spPr>
        <p:txBody>
          <a:bodyPr>
            <a:normAutofit/>
          </a:bodyPr>
          <a:lstStyle/>
          <a:p>
            <a:pPr>
              <a:lnSpc>
                <a:spcPct val="80000"/>
              </a:lnSpc>
              <a:buFontTx/>
              <a:buNone/>
            </a:pPr>
            <a:r>
              <a:rPr lang="en-US" dirty="0"/>
              <a:t>Many supplements claim to help with insomnia. The two most popular are </a:t>
            </a:r>
            <a:r>
              <a:rPr lang="en-US" b="1" dirty="0">
                <a:solidFill>
                  <a:srgbClr val="FF0000"/>
                </a:solidFill>
              </a:rPr>
              <a:t>melatonin and valerian. </a:t>
            </a:r>
          </a:p>
          <a:p>
            <a:pPr>
              <a:lnSpc>
                <a:spcPct val="80000"/>
              </a:lnSpc>
            </a:pPr>
            <a:r>
              <a:rPr lang="en-US" b="1" dirty="0"/>
              <a:t>Melatonin:</a:t>
            </a:r>
            <a:r>
              <a:rPr lang="en-US" dirty="0"/>
              <a:t> This hormone is naturally produced by your body and stimulated by exposure to sunlight. Studies have not shown that melatonin is effective in treating insomnia. However, many people claim that taking melatonin helps them to fall asleep. </a:t>
            </a:r>
          </a:p>
          <a:p>
            <a:pPr>
              <a:lnSpc>
                <a:spcPct val="80000"/>
              </a:lnSpc>
            </a:pPr>
            <a:r>
              <a:rPr lang="en-US" b="1" dirty="0"/>
              <a:t>Valerian:</a:t>
            </a:r>
            <a:r>
              <a:rPr lang="en-US" dirty="0"/>
              <a:t> This is an herb that is reportedly effective in helping people fall asleep. (tea, pills extracts) and is unregulated. Dose and quality can vary widely from one product to another</a:t>
            </a:r>
          </a:p>
          <a:p>
            <a:pPr>
              <a:lnSpc>
                <a:spcPct val="80000"/>
              </a:lnSpc>
            </a:pPr>
            <a:endParaRPr lang="en-US" dirty="0"/>
          </a:p>
        </p:txBody>
      </p:sp>
      <p:sp>
        <p:nvSpPr>
          <p:cNvPr id="57346" name="Rectangle 2"/>
          <p:cNvSpPr>
            <a:spLocks noGrp="1" noChangeArrowheads="1"/>
          </p:cNvSpPr>
          <p:nvPr>
            <p:ph type="title"/>
          </p:nvPr>
        </p:nvSpPr>
        <p:spPr/>
        <p:txBody>
          <a:bodyPr/>
          <a:lstStyle/>
          <a:p>
            <a:r>
              <a:rPr lang="en-US" b="1" dirty="0"/>
              <a:t>Supplements:</a:t>
            </a:r>
            <a:endParaRPr lang="en-US" dirty="0"/>
          </a:p>
        </p:txBody>
      </p:sp>
    </p:spTree>
    <p:extLst>
      <p:ext uri="{BB962C8B-B14F-4D97-AF65-F5344CB8AC3E}">
        <p14:creationId xmlns:p14="http://schemas.microsoft.com/office/powerpoint/2010/main" val="426238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sz="half" idx="1"/>
          </p:nvPr>
        </p:nvSpPr>
        <p:spPr>
          <a:xfrm>
            <a:off x="1981200" y="914401"/>
            <a:ext cx="8229600" cy="5211763"/>
          </a:xfrm>
          <a:noFill/>
          <a:ln/>
        </p:spPr>
        <p:txBody>
          <a:bodyPr/>
          <a:lstStyle/>
          <a:p>
            <a:pPr>
              <a:lnSpc>
                <a:spcPct val="80000"/>
              </a:lnSpc>
            </a:pPr>
            <a:r>
              <a:rPr lang="en-US" sz="2400" b="1" u="sng"/>
              <a:t>Producing a drastic change in body temperature.</a:t>
            </a:r>
            <a:r>
              <a:rPr lang="en-US" sz="2400"/>
              <a:t> </a:t>
            </a:r>
          </a:p>
          <a:p>
            <a:pPr>
              <a:lnSpc>
                <a:spcPct val="80000"/>
              </a:lnSpc>
              <a:buFontTx/>
              <a:buNone/>
            </a:pPr>
            <a:r>
              <a:rPr lang="en-US" sz="2400"/>
              <a:t>When you exercise, there is a significant increase in your body's temperature. After a few hours, the body temperature drops back down. This change in temperature can make it easier for to fall asleep and stay asleep.</a:t>
            </a:r>
          </a:p>
          <a:p>
            <a:pPr>
              <a:lnSpc>
                <a:spcPct val="80000"/>
              </a:lnSpc>
              <a:buFontTx/>
              <a:buNone/>
            </a:pPr>
            <a:endParaRPr lang="en-US" sz="2400"/>
          </a:p>
          <a:p>
            <a:pPr>
              <a:lnSpc>
                <a:spcPct val="80000"/>
              </a:lnSpc>
            </a:pPr>
            <a:r>
              <a:rPr lang="en-US" sz="2400" b="1" u="sng"/>
              <a:t>An increase in adrenaline</a:t>
            </a:r>
            <a:r>
              <a:rPr lang="en-US" sz="2400" b="1"/>
              <a:t>. </a:t>
            </a:r>
            <a:r>
              <a:rPr lang="en-US" sz="2400"/>
              <a:t>When you exercise adrenaline is increased which increases the heart rate and metabolism. This naturally fatigues the body making it easier to fall asleep.</a:t>
            </a:r>
          </a:p>
          <a:p>
            <a:pPr>
              <a:lnSpc>
                <a:spcPct val="80000"/>
              </a:lnSpc>
              <a:buFontTx/>
              <a:buNone/>
            </a:pPr>
            <a:endParaRPr lang="en-US" sz="2400"/>
          </a:p>
          <a:p>
            <a:pPr>
              <a:lnSpc>
                <a:spcPct val="80000"/>
              </a:lnSpc>
            </a:pPr>
            <a:r>
              <a:rPr lang="en-US" sz="2400" b="1" u="sng"/>
              <a:t>Vigorous use of the legs muscles</a:t>
            </a:r>
            <a:r>
              <a:rPr lang="en-US" sz="2400" b="1"/>
              <a:t>. </a:t>
            </a:r>
            <a:r>
              <a:rPr lang="en-US" sz="2400"/>
              <a:t>When the leg muscles are used vigorously, it acts as a natural tranquilizer, making it much easier to fall sleep. </a:t>
            </a:r>
          </a:p>
          <a:p>
            <a:pPr>
              <a:lnSpc>
                <a:spcPct val="80000"/>
              </a:lnSpc>
              <a:buFontTx/>
              <a:buNone/>
            </a:pPr>
            <a:endParaRPr lang="en-US" sz="2400"/>
          </a:p>
        </p:txBody>
      </p:sp>
      <p:sp>
        <p:nvSpPr>
          <p:cNvPr id="64514" name="Rectangle 2"/>
          <p:cNvSpPr>
            <a:spLocks noGrp="1" noChangeArrowheads="1"/>
          </p:cNvSpPr>
          <p:nvPr>
            <p:ph type="title"/>
          </p:nvPr>
        </p:nvSpPr>
        <p:spPr/>
        <p:txBody>
          <a:bodyPr>
            <a:normAutofit/>
          </a:bodyPr>
          <a:lstStyle/>
          <a:p>
            <a:r>
              <a:rPr lang="en-US" sz="4000" b="1"/>
              <a:t>Exercise to Improve Your Sleep</a:t>
            </a:r>
            <a:br>
              <a:rPr lang="en-US" sz="4000" b="1"/>
            </a:br>
            <a:endParaRPr lang="en-US" sz="4000" b="1"/>
          </a:p>
        </p:txBody>
      </p:sp>
    </p:spTree>
    <p:extLst>
      <p:ext uri="{BB962C8B-B14F-4D97-AF65-F5344CB8AC3E}">
        <p14:creationId xmlns:p14="http://schemas.microsoft.com/office/powerpoint/2010/main" val="731738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524000" y="0"/>
          <a:ext cx="9144000" cy="6858000"/>
        </p:xfrm>
        <a:graphic>
          <a:graphicData uri="http://schemas.openxmlformats.org/presentationml/2006/ole">
            <mc:AlternateContent xmlns:mc="http://schemas.openxmlformats.org/markup-compatibility/2006">
              <mc:Choice xmlns:v="urn:schemas-microsoft-com:vml" Requires="v">
                <p:oleObj spid="_x0000_s1027" name="Document" r:id="rId4" imgW="5950204" imgH="8193811" progId="Word.Document.12">
                  <p:embed/>
                </p:oleObj>
              </mc:Choice>
              <mc:Fallback>
                <p:oleObj name="Document" r:id="rId4" imgW="5950204" imgH="8193811"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50104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Graphical representation of the five stages of sleep"/>
          <p:cNvPicPr>
            <a:picLocks noGrp="1" noChangeAspect="1" noChangeArrowheads="1"/>
          </p:cNvPicPr>
          <p:nvPr>
            <p:ph idx="1"/>
          </p:nvPr>
        </p:nvPicPr>
        <p:blipFill>
          <a:blip r:embed="rId2" cstate="print"/>
          <a:srcRect/>
          <a:stretch>
            <a:fillRect/>
          </a:stretch>
        </p:blipFill>
        <p:spPr bwMode="auto">
          <a:xfrm>
            <a:off x="2603500" y="1832769"/>
            <a:ext cx="6985000" cy="3822700"/>
          </a:xfrm>
          <a:prstGeom prst="rect">
            <a:avLst/>
          </a:prstGeom>
          <a:noFill/>
        </p:spPr>
      </p:pic>
    </p:spTree>
    <p:extLst>
      <p:ext uri="{BB962C8B-B14F-4D97-AF65-F5344CB8AC3E}">
        <p14:creationId xmlns:p14="http://schemas.microsoft.com/office/powerpoint/2010/main" val="2861600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p:nvPr>
        </p:nvSpPr>
        <p:spPr/>
        <p:txBody>
          <a:bodyPr/>
          <a:lstStyle/>
          <a:p>
            <a:endParaRPr lang="en-US"/>
          </a:p>
        </p:txBody>
      </p:sp>
      <p:pic>
        <p:nvPicPr>
          <p:cNvPr id="69635" name="Picture 3" descr="stages of sleep">
            <a:hlinkClick r:id="rId2"/>
          </p:cNvPr>
          <p:cNvPicPr>
            <a:picLocks noChangeAspect="1" noChangeArrowheads="1"/>
          </p:cNvPicPr>
          <p:nvPr/>
        </p:nvPicPr>
        <p:blipFill>
          <a:blip r:embed="rId3" cstate="print"/>
          <a:srcRect/>
          <a:stretch>
            <a:fillRect/>
          </a:stretch>
        </p:blipFill>
        <p:spPr bwMode="auto">
          <a:xfrm>
            <a:off x="1828800" y="304800"/>
            <a:ext cx="8382000" cy="6324600"/>
          </a:xfrm>
          <a:prstGeom prst="rect">
            <a:avLst/>
          </a:prstGeom>
          <a:noFill/>
        </p:spPr>
      </p:pic>
    </p:spTree>
    <p:extLst>
      <p:ext uri="{BB962C8B-B14F-4D97-AF65-F5344CB8AC3E}">
        <p14:creationId xmlns:p14="http://schemas.microsoft.com/office/powerpoint/2010/main" val="1285225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1981200" y="1219201"/>
            <a:ext cx="8229600" cy="4906963"/>
          </a:xfrm>
        </p:spPr>
        <p:txBody>
          <a:bodyPr/>
          <a:lstStyle/>
          <a:p>
            <a:pPr>
              <a:lnSpc>
                <a:spcPct val="90000"/>
              </a:lnSpc>
            </a:pPr>
            <a:r>
              <a:rPr lang="en-US" sz="2900"/>
              <a:t>A normal night of sleep usually begins with NREM sleep</a:t>
            </a:r>
          </a:p>
          <a:p>
            <a:pPr>
              <a:lnSpc>
                <a:spcPct val="90000"/>
              </a:lnSpc>
            </a:pPr>
            <a:r>
              <a:rPr lang="en-US" sz="2900"/>
              <a:t> the first REM period  occurs after 80 minutes after falling asleep may  last 3-4 mint </a:t>
            </a:r>
          </a:p>
          <a:p>
            <a:pPr>
              <a:lnSpc>
                <a:spcPct val="90000"/>
              </a:lnSpc>
            </a:pPr>
            <a:r>
              <a:rPr lang="en-US" sz="2900"/>
              <a:t>REM TENDS TO OCCUR 5 TIME A NIGHT </a:t>
            </a:r>
          </a:p>
          <a:p>
            <a:pPr>
              <a:lnSpc>
                <a:spcPct val="90000"/>
              </a:lnSpc>
            </a:pPr>
            <a:r>
              <a:rPr lang="en-US" sz="2900"/>
              <a:t>NREM and REM then alternate throughout the night</a:t>
            </a:r>
          </a:p>
          <a:p>
            <a:pPr>
              <a:lnSpc>
                <a:spcPct val="90000"/>
              </a:lnSpc>
            </a:pPr>
            <a:r>
              <a:rPr lang="en-US" sz="2900"/>
              <a:t>Sleep progresses from stage 1 to 4 ; back through 3 and 2 before entering REM </a:t>
            </a:r>
          </a:p>
          <a:p>
            <a:pPr lvl="1">
              <a:lnSpc>
                <a:spcPct val="90000"/>
              </a:lnSpc>
              <a:buFontTx/>
              <a:buChar char="•"/>
            </a:pPr>
            <a:r>
              <a:rPr lang="en-US" i="1"/>
              <a:t>stages 1 -&gt; 2 -&gt; 3 -&gt; 4 -&gt; 3 -&gt; 2 -&gt; REM</a:t>
            </a:r>
            <a:r>
              <a:rPr lang="en-US"/>
              <a:t>. </a:t>
            </a:r>
          </a:p>
          <a:p>
            <a:pPr>
              <a:lnSpc>
                <a:spcPct val="90000"/>
              </a:lnSpc>
            </a:pPr>
            <a:endParaRPr lang="en-US" sz="2900"/>
          </a:p>
        </p:txBody>
      </p:sp>
      <p:sp>
        <p:nvSpPr>
          <p:cNvPr id="11266" name="Rectangle 2"/>
          <p:cNvSpPr>
            <a:spLocks noGrp="1" noChangeArrowheads="1"/>
          </p:cNvSpPr>
          <p:nvPr>
            <p:ph type="title"/>
          </p:nvPr>
        </p:nvSpPr>
        <p:spPr/>
        <p:txBody>
          <a:bodyPr/>
          <a:lstStyle/>
          <a:p>
            <a:r>
              <a:rPr lang="en-US" sz="4700"/>
              <a:t>Sleep patterns </a:t>
            </a:r>
          </a:p>
        </p:txBody>
      </p:sp>
    </p:spTree>
    <p:extLst>
      <p:ext uri="{BB962C8B-B14F-4D97-AF65-F5344CB8AC3E}">
        <p14:creationId xmlns:p14="http://schemas.microsoft.com/office/powerpoint/2010/main" val="3540885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descr="50%"/>
          <p:cNvSpPr>
            <a:spLocks noGrp="1" noChangeArrowheads="1"/>
          </p:cNvSpPr>
          <p:nvPr>
            <p:ph type="title"/>
          </p:nvPr>
        </p:nvSpPr>
        <p:spPr>
          <a:xfrm>
            <a:off x="1905000" y="152400"/>
            <a:ext cx="8534400" cy="838200"/>
          </a:xfrm>
          <a:noFill/>
        </p:spPr>
        <p:txBody>
          <a:bodyPr/>
          <a:lstStyle/>
          <a:p>
            <a:r>
              <a:rPr lang="en-US" b="1">
                <a:latin typeface="Tahoma" charset="0"/>
              </a:rPr>
              <a:t>Changes in Sleep with Aging</a:t>
            </a:r>
          </a:p>
        </p:txBody>
      </p:sp>
      <p:pic>
        <p:nvPicPr>
          <p:cNvPr id="70659" name="Picture 3" descr="hypnogram comparing young and old"/>
          <p:cNvPicPr>
            <a:picLocks noChangeAspect="1" noChangeArrowheads="1"/>
          </p:cNvPicPr>
          <p:nvPr/>
        </p:nvPicPr>
        <p:blipFill>
          <a:blip r:embed="rId3" cstate="print"/>
          <a:srcRect/>
          <a:stretch>
            <a:fillRect/>
          </a:stretch>
        </p:blipFill>
        <p:spPr bwMode="auto">
          <a:xfrm>
            <a:off x="2438400" y="1447801"/>
            <a:ext cx="5105400" cy="4602334"/>
          </a:xfrm>
          <a:prstGeom prst="rect">
            <a:avLst/>
          </a:prstGeom>
          <a:noFill/>
        </p:spPr>
      </p:pic>
      <p:sp>
        <p:nvSpPr>
          <p:cNvPr id="70660" name="Text Box 4" descr="20%"/>
          <p:cNvSpPr txBox="1">
            <a:spLocks noChangeArrowheads="1"/>
          </p:cNvSpPr>
          <p:nvPr/>
        </p:nvSpPr>
        <p:spPr bwMode="auto">
          <a:xfrm>
            <a:off x="7577138" y="3581401"/>
            <a:ext cx="3090862" cy="2554545"/>
          </a:xfrm>
          <a:prstGeom prst="rect">
            <a:avLst/>
          </a:prstGeom>
          <a:noFill/>
          <a:ln w="12700" cap="sq">
            <a:noFill/>
            <a:miter lim="800000"/>
            <a:headEnd type="none" w="sm" len="sm"/>
            <a:tailEnd type="none" w="sm" len="sm"/>
          </a:ln>
          <a:effectLst/>
        </p:spPr>
        <p:txBody>
          <a:bodyPr>
            <a:spAutoFit/>
          </a:bodyPr>
          <a:lstStyle/>
          <a:p>
            <a:pPr eaLnBrk="0" hangingPunct="0">
              <a:spcBef>
                <a:spcPct val="20000"/>
              </a:spcBef>
              <a:buClr>
                <a:srgbClr val="003488"/>
              </a:buClr>
              <a:buSzPct val="120000"/>
            </a:pPr>
            <a:r>
              <a:rPr kumimoji="1" lang="en-US" sz="3200" b="1" dirty="0">
                <a:solidFill>
                  <a:schemeClr val="accent2"/>
                </a:solidFill>
                <a:effectLst>
                  <a:outerShdw blurRad="38100" dist="38100" dir="2700000" algn="tl">
                    <a:srgbClr val="C0C0C0"/>
                  </a:outerShdw>
                </a:effectLst>
                <a:latin typeface="Tahoma" charset="0"/>
              </a:rPr>
              <a:t>The ability to </a:t>
            </a:r>
            <a:r>
              <a:rPr kumimoji="1" lang="en-US" sz="3200" b="1" i="1" dirty="0">
                <a:solidFill>
                  <a:schemeClr val="accent2"/>
                </a:solidFill>
                <a:effectLst>
                  <a:outerShdw blurRad="38100" dist="38100" dir="2700000" algn="tl">
                    <a:srgbClr val="C0C0C0"/>
                  </a:outerShdw>
                </a:effectLst>
                <a:latin typeface="Tahoma" charset="0"/>
              </a:rPr>
              <a:t>stay a sleep changes</a:t>
            </a:r>
            <a:r>
              <a:rPr kumimoji="1" lang="en-US" sz="3200" b="1" dirty="0">
                <a:solidFill>
                  <a:schemeClr val="accent2"/>
                </a:solidFill>
                <a:effectLst>
                  <a:outerShdw blurRad="38100" dist="38100" dir="2700000" algn="tl">
                    <a:srgbClr val="C0C0C0"/>
                  </a:outerShdw>
                </a:effectLst>
                <a:latin typeface="Tahoma" charset="0"/>
              </a:rPr>
              <a:t> most markedly with aging</a:t>
            </a:r>
            <a:endParaRPr lang="en-US" sz="3200" b="1" dirty="0">
              <a:solidFill>
                <a:schemeClr val="accent2"/>
              </a:solidFill>
              <a:effectLst>
                <a:outerShdw blurRad="38100" dist="38100" dir="2700000" algn="tl">
                  <a:srgbClr val="C0C0C0"/>
                </a:outerShdw>
              </a:effectLst>
              <a:latin typeface="Tahoma" charset="0"/>
            </a:endParaRPr>
          </a:p>
        </p:txBody>
      </p:sp>
      <p:sp>
        <p:nvSpPr>
          <p:cNvPr id="70661" name="Text Box 5"/>
          <p:cNvSpPr txBox="1">
            <a:spLocks noChangeArrowheads="1"/>
          </p:cNvSpPr>
          <p:nvPr/>
        </p:nvSpPr>
        <p:spPr bwMode="auto">
          <a:xfrm>
            <a:off x="7653338" y="1981200"/>
            <a:ext cx="2641600" cy="1066800"/>
          </a:xfrm>
          <a:prstGeom prst="rect">
            <a:avLst/>
          </a:prstGeom>
          <a:noFill/>
          <a:ln w="9525">
            <a:noFill/>
            <a:miter lim="800000"/>
            <a:headEnd/>
            <a:tailEnd/>
          </a:ln>
          <a:effectLst/>
        </p:spPr>
        <p:txBody>
          <a:bodyPr>
            <a:spAutoFit/>
          </a:bodyPr>
          <a:lstStyle/>
          <a:p>
            <a:pPr eaLnBrk="0" hangingPunct="0">
              <a:spcBef>
                <a:spcPct val="50000"/>
              </a:spcBef>
            </a:pPr>
            <a:r>
              <a:rPr lang="en-US" sz="3200" b="1">
                <a:solidFill>
                  <a:schemeClr val="accent2"/>
                </a:solidFill>
                <a:effectLst>
                  <a:outerShdw blurRad="38100" dist="38100" dir="2700000" algn="tl">
                    <a:srgbClr val="C0C0C0"/>
                  </a:outerShdw>
                </a:effectLst>
                <a:latin typeface="Tahoma" charset="0"/>
              </a:rPr>
              <a:t>Sleep is </a:t>
            </a:r>
            <a:r>
              <a:rPr lang="en-US" sz="3200" b="1" i="1">
                <a:solidFill>
                  <a:schemeClr val="accent2"/>
                </a:solidFill>
                <a:effectLst>
                  <a:outerShdw blurRad="38100" dist="38100" dir="2700000" algn="tl">
                    <a:srgbClr val="C0C0C0"/>
                  </a:outerShdw>
                </a:effectLst>
                <a:latin typeface="Tahoma" charset="0"/>
              </a:rPr>
              <a:t>cyclical</a:t>
            </a:r>
          </a:p>
        </p:txBody>
      </p:sp>
    </p:spTree>
    <p:extLst>
      <p:ext uri="{BB962C8B-B14F-4D97-AF65-F5344CB8AC3E}">
        <p14:creationId xmlns:p14="http://schemas.microsoft.com/office/powerpoint/2010/main" val="195633538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idx="1"/>
          </p:nvPr>
        </p:nvSpPr>
        <p:spPr/>
        <p:txBody>
          <a:bodyPr/>
          <a:lstStyle/>
          <a:p>
            <a:r>
              <a:rPr lang="en-US" dirty="0"/>
              <a:t>Sleep latency : period of time needed to fall </a:t>
            </a:r>
            <a:r>
              <a:rPr lang="en-US" dirty="0" smtClean="0"/>
              <a:t>a sleep </a:t>
            </a:r>
            <a:endParaRPr lang="en-US" dirty="0"/>
          </a:p>
          <a:p>
            <a:r>
              <a:rPr lang="en-US" dirty="0"/>
              <a:t>Sleep duration: 6-9 hour is normal </a:t>
            </a:r>
          </a:p>
          <a:p>
            <a:r>
              <a:rPr lang="en-US" dirty="0"/>
              <a:t>Position change :20-40 /night is normal </a:t>
            </a:r>
          </a:p>
          <a:p>
            <a:r>
              <a:rPr lang="en-US" dirty="0"/>
              <a:t>Night awakening :1-2 , increase with age </a:t>
            </a:r>
          </a:p>
          <a:p>
            <a:r>
              <a:rPr lang="en-US" dirty="0"/>
              <a:t>Circadian rhythm : The daily cycle of sleep and wakefulness </a:t>
            </a:r>
          </a:p>
          <a:p>
            <a:pPr>
              <a:buFontTx/>
              <a:buNone/>
            </a:pPr>
            <a:endParaRPr lang="en-US" dirty="0"/>
          </a:p>
        </p:txBody>
      </p:sp>
      <p:sp>
        <p:nvSpPr>
          <p:cNvPr id="50178" name="Rectangle 2"/>
          <p:cNvSpPr>
            <a:spLocks noGrp="1" noChangeArrowheads="1"/>
          </p:cNvSpPr>
          <p:nvPr>
            <p:ph type="title"/>
          </p:nvPr>
        </p:nvSpPr>
        <p:spPr/>
        <p:txBody>
          <a:bodyPr/>
          <a:lstStyle/>
          <a:p>
            <a:r>
              <a:rPr lang="en-US"/>
              <a:t>Normal sleep </a:t>
            </a:r>
          </a:p>
        </p:txBody>
      </p:sp>
    </p:spTree>
    <p:extLst>
      <p:ext uri="{BB962C8B-B14F-4D97-AF65-F5344CB8AC3E}">
        <p14:creationId xmlns:p14="http://schemas.microsoft.com/office/powerpoint/2010/main" val="2315626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p:txBody>
          <a:bodyPr/>
          <a:lstStyle/>
          <a:p>
            <a:r>
              <a:rPr lang="en-US"/>
              <a:t>Biological event occuring at 24 hour interval such as </a:t>
            </a:r>
          </a:p>
          <a:p>
            <a:pPr>
              <a:buFontTx/>
              <a:buNone/>
            </a:pPr>
            <a:r>
              <a:rPr lang="en-US"/>
              <a:t>Sleep /wake cycle </a:t>
            </a:r>
          </a:p>
          <a:p>
            <a:pPr>
              <a:buFontTx/>
              <a:buNone/>
            </a:pPr>
            <a:r>
              <a:rPr lang="en-US"/>
              <a:t>Body temp fluctuation </a:t>
            </a:r>
          </a:p>
          <a:p>
            <a:pPr>
              <a:buFontTx/>
              <a:buNone/>
            </a:pPr>
            <a:r>
              <a:rPr lang="en-US"/>
              <a:t>Harmone secretory cell </a:t>
            </a:r>
          </a:p>
          <a:p>
            <a:r>
              <a:rPr lang="en-US"/>
              <a:t>Generally link to the dark and light cycle</a:t>
            </a:r>
          </a:p>
          <a:p>
            <a:pPr>
              <a:buFontTx/>
              <a:buNone/>
            </a:pPr>
            <a:endParaRPr lang="en-US"/>
          </a:p>
          <a:p>
            <a:endParaRPr lang="en-US"/>
          </a:p>
        </p:txBody>
      </p:sp>
      <p:sp>
        <p:nvSpPr>
          <p:cNvPr id="54274" name="Rectangle 2"/>
          <p:cNvSpPr>
            <a:spLocks noGrp="1" noChangeArrowheads="1"/>
          </p:cNvSpPr>
          <p:nvPr>
            <p:ph type="title"/>
          </p:nvPr>
        </p:nvSpPr>
        <p:spPr/>
        <p:txBody>
          <a:bodyPr/>
          <a:lstStyle/>
          <a:p>
            <a:r>
              <a:rPr lang="en-US"/>
              <a:t>Circadian rhythm</a:t>
            </a:r>
          </a:p>
        </p:txBody>
      </p:sp>
    </p:spTree>
    <p:extLst>
      <p:ext uri="{BB962C8B-B14F-4D97-AF65-F5344CB8AC3E}">
        <p14:creationId xmlns:p14="http://schemas.microsoft.com/office/powerpoint/2010/main" val="2456737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1292</Words>
  <Application>Microsoft Office PowerPoint</Application>
  <PresentationFormat>Custom</PresentationFormat>
  <Paragraphs>177</Paragraphs>
  <Slides>28</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Document</vt:lpstr>
      <vt:lpstr>  Normal physical changes in Sleep in Older Adults</vt:lpstr>
      <vt:lpstr>Stages of Sleep</vt:lpstr>
      <vt:lpstr>PowerPoint Presentation</vt:lpstr>
      <vt:lpstr>PowerPoint Presentation</vt:lpstr>
      <vt:lpstr>PowerPoint Presentation</vt:lpstr>
      <vt:lpstr>Sleep patterns </vt:lpstr>
      <vt:lpstr>Changes in Sleep with Aging</vt:lpstr>
      <vt:lpstr>Normal sleep </vt:lpstr>
      <vt:lpstr>Circadian rhythm</vt:lpstr>
      <vt:lpstr>Age-related changes in sleep</vt:lpstr>
      <vt:lpstr>Selected Medical Conditions that Disrupt Sleep</vt:lpstr>
      <vt:lpstr>Sleep problem</vt:lpstr>
      <vt:lpstr>Sleep problem</vt:lpstr>
      <vt:lpstr>Age related sleep disorders insomnia</vt:lpstr>
      <vt:lpstr>Type of insomnia </vt:lpstr>
      <vt:lpstr>Assessment data  </vt:lpstr>
      <vt:lpstr>The Sleep Interview</vt:lpstr>
      <vt:lpstr>Non-drug treatments</vt:lpstr>
      <vt:lpstr>How to keep track of your sleep</vt:lpstr>
      <vt:lpstr>Stimulus Control - You can do this on your own</vt:lpstr>
      <vt:lpstr>Sleep Restriction - best if done with a professional</vt:lpstr>
      <vt:lpstr>Relaxation training</vt:lpstr>
      <vt:lpstr>Relaxation training</vt:lpstr>
      <vt:lpstr>Healthy sleep habits  (sleep hygiene)</vt:lpstr>
      <vt:lpstr>More healthy sleep habits</vt:lpstr>
      <vt:lpstr>More healthy sleep habits</vt:lpstr>
      <vt:lpstr>Supplements:</vt:lpstr>
      <vt:lpstr>Exercise to Improve Your Sleep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Age related changes in Sleep</dc:title>
  <dc:creator>faiza</dc:creator>
  <cp:lastModifiedBy>Bajwa Traders</cp:lastModifiedBy>
  <cp:revision>5</cp:revision>
  <dcterms:created xsi:type="dcterms:W3CDTF">2015-04-24T03:54:48Z</dcterms:created>
  <dcterms:modified xsi:type="dcterms:W3CDTF">2020-04-18T11:09:21Z</dcterms:modified>
</cp:coreProperties>
</file>