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99" r:id="rId2"/>
    <p:sldId id="296" r:id="rId3"/>
    <p:sldId id="297" r:id="rId4"/>
    <p:sldId id="298" r:id="rId5"/>
    <p:sldId id="30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3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9644A7-3C3A-4EA3-935C-84DD90A2F928}" type="datetimeFigureOut">
              <a:rPr lang="en-US" smtClean="0"/>
              <a:t>12/22/2020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5CBA64-FE4F-47F2-AAF6-ED698C9636CC}" type="slidenum">
              <a:rPr lang="en-US" smtClean="0"/>
              <a:t>‹#›</a:t>
            </a:fld>
            <a:endParaRPr lang="en-US"/>
          </a:p>
        </p:txBody>
      </p:sp>
    </p:spTree>
    <p:extLst>
      <p:ext uri="{BB962C8B-B14F-4D97-AF65-F5344CB8AC3E}">
        <p14:creationId xmlns:p14="http://schemas.microsoft.com/office/powerpoint/2010/main" val="2537182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BB5AB-2923-43F7-9B73-B3CFDFD8A597}" type="slidenum">
              <a:rPr lang="en-US" smtClean="0"/>
              <a:t>1</a:t>
            </a:fld>
            <a:endParaRPr lang="en-US"/>
          </a:p>
        </p:txBody>
      </p:sp>
    </p:spTree>
    <p:extLst>
      <p:ext uri="{BB962C8B-B14F-4D97-AF65-F5344CB8AC3E}">
        <p14:creationId xmlns:p14="http://schemas.microsoft.com/office/powerpoint/2010/main" val="1668867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38D271-560D-4E01-A322-E4C5CECB25DD}" type="slidenum">
              <a:rPr lang="en-US" altLang="en-US" smtClean="0"/>
              <a:pPr>
                <a:spcBef>
                  <a:spcPct val="0"/>
                </a:spcBef>
              </a:pPr>
              <a:t>18</a:t>
            </a:fld>
            <a:endParaRPr lang="en-US" altLang="en-US" smtClean="0"/>
          </a:p>
        </p:txBody>
      </p:sp>
    </p:spTree>
    <p:extLst>
      <p:ext uri="{BB962C8B-B14F-4D97-AF65-F5344CB8AC3E}">
        <p14:creationId xmlns:p14="http://schemas.microsoft.com/office/powerpoint/2010/main" val="4212180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38E84ED-0863-4C06-B5DE-06DE562AC8E3}" type="slidenum">
              <a:rPr lang="en-US" altLang="en-US" smtClean="0"/>
              <a:pPr>
                <a:spcBef>
                  <a:spcPct val="0"/>
                </a:spcBef>
              </a:pPr>
              <a:t>19</a:t>
            </a:fld>
            <a:endParaRPr lang="en-US" altLang="en-US" smtClean="0"/>
          </a:p>
        </p:txBody>
      </p:sp>
    </p:spTree>
    <p:extLst>
      <p:ext uri="{BB962C8B-B14F-4D97-AF65-F5344CB8AC3E}">
        <p14:creationId xmlns:p14="http://schemas.microsoft.com/office/powerpoint/2010/main" val="321227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ChangeArrowheads="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E4DBA8-0480-4113-BD48-0C559D585CC9}" type="slidenum">
              <a:rPr lang="en-US" altLang="en-US" smtClean="0"/>
              <a:pPr>
                <a:spcBef>
                  <a:spcPct val="0"/>
                </a:spcBef>
              </a:pPr>
              <a:t>20</a:t>
            </a:fld>
            <a:endParaRPr lang="en-US" altLang="en-US" smtClean="0"/>
          </a:p>
        </p:txBody>
      </p:sp>
    </p:spTree>
    <p:extLst>
      <p:ext uri="{BB962C8B-B14F-4D97-AF65-F5344CB8AC3E}">
        <p14:creationId xmlns:p14="http://schemas.microsoft.com/office/powerpoint/2010/main" val="2346820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1814513" y="893763"/>
            <a:ext cx="3228975" cy="2420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631825" indent="-242888">
              <a:defRPr sz="2400">
                <a:solidFill>
                  <a:schemeClr val="tx1"/>
                </a:solidFill>
                <a:latin typeface="Times New Roman" panose="02020603050405020304" pitchFamily="18" charset="0"/>
              </a:defRPr>
            </a:lvl2pPr>
            <a:lvl3pPr marL="971550" indent="-193675">
              <a:defRPr sz="2400">
                <a:solidFill>
                  <a:schemeClr val="tx1"/>
                </a:solidFill>
                <a:latin typeface="Times New Roman" panose="02020603050405020304" pitchFamily="18" charset="0"/>
              </a:defRPr>
            </a:lvl3pPr>
            <a:lvl4pPr marL="1360488" indent="-193675">
              <a:defRPr sz="2400">
                <a:solidFill>
                  <a:schemeClr val="tx1"/>
                </a:solidFill>
                <a:latin typeface="Times New Roman" panose="02020603050405020304" pitchFamily="18" charset="0"/>
              </a:defRPr>
            </a:lvl4pPr>
            <a:lvl5pPr marL="1749425" indent="-193675">
              <a:defRPr sz="2400">
                <a:solidFill>
                  <a:schemeClr val="tx1"/>
                </a:solidFill>
                <a:latin typeface="Times New Roman" panose="02020603050405020304" pitchFamily="18" charset="0"/>
              </a:defRPr>
            </a:lvl5pPr>
            <a:lvl6pPr marL="2206625" indent="-193675" eaLnBrk="0" fontAlgn="base" hangingPunct="0">
              <a:spcBef>
                <a:spcPct val="0"/>
              </a:spcBef>
              <a:spcAft>
                <a:spcPct val="0"/>
              </a:spcAft>
              <a:defRPr sz="2400">
                <a:solidFill>
                  <a:schemeClr val="tx1"/>
                </a:solidFill>
                <a:latin typeface="Times New Roman" panose="02020603050405020304" pitchFamily="18" charset="0"/>
              </a:defRPr>
            </a:lvl6pPr>
            <a:lvl7pPr marL="2663825" indent="-193675" eaLnBrk="0" fontAlgn="base" hangingPunct="0">
              <a:spcBef>
                <a:spcPct val="0"/>
              </a:spcBef>
              <a:spcAft>
                <a:spcPct val="0"/>
              </a:spcAft>
              <a:defRPr sz="2400">
                <a:solidFill>
                  <a:schemeClr val="tx1"/>
                </a:solidFill>
                <a:latin typeface="Times New Roman" panose="02020603050405020304" pitchFamily="18" charset="0"/>
              </a:defRPr>
            </a:lvl7pPr>
            <a:lvl8pPr marL="3121025" indent="-193675" eaLnBrk="0" fontAlgn="base" hangingPunct="0">
              <a:spcBef>
                <a:spcPct val="0"/>
              </a:spcBef>
              <a:spcAft>
                <a:spcPct val="0"/>
              </a:spcAft>
              <a:defRPr sz="2400">
                <a:solidFill>
                  <a:schemeClr val="tx1"/>
                </a:solidFill>
                <a:latin typeface="Times New Roman" panose="02020603050405020304" pitchFamily="18" charset="0"/>
              </a:defRPr>
            </a:lvl8pPr>
            <a:lvl9pPr marL="3578225" indent="-193675" eaLnBrk="0" fontAlgn="base" hangingPunct="0">
              <a:spcBef>
                <a:spcPct val="0"/>
              </a:spcBef>
              <a:spcAft>
                <a:spcPct val="0"/>
              </a:spcAft>
              <a:defRPr sz="2400">
                <a:solidFill>
                  <a:schemeClr val="tx1"/>
                </a:solidFill>
                <a:latin typeface="Times New Roman" panose="02020603050405020304" pitchFamily="18" charset="0"/>
              </a:defRPr>
            </a:lvl9pPr>
          </a:lstStyle>
          <a:p>
            <a:fld id="{90228915-9204-4ACE-919F-D136CD866E00}" type="slidenum">
              <a:rPr lang="en-US" altLang="en-US" sz="1200" smtClean="0">
                <a:latin typeface="Calibri" panose="020F0502020204030204" pitchFamily="34" charset="0"/>
              </a:rPr>
              <a:pPr/>
              <a:t>2</a:t>
            </a:fld>
            <a:endParaRPr lang="en-US" altLang="en-US" sz="1200" smtClean="0">
              <a:latin typeface="Calibri" panose="020F0502020204030204" pitchFamily="34" charset="0"/>
            </a:endParaRPr>
          </a:p>
        </p:txBody>
      </p:sp>
    </p:spTree>
    <p:extLst>
      <p:ext uri="{BB962C8B-B14F-4D97-AF65-F5344CB8AC3E}">
        <p14:creationId xmlns:p14="http://schemas.microsoft.com/office/powerpoint/2010/main" val="3929381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10DCB-4095-4B38-AF6A-A78BF75F5CD2}" type="slidenum">
              <a:rPr lang="en-US" smtClean="0"/>
              <a:t>3</a:t>
            </a:fld>
            <a:endParaRPr lang="en-US"/>
          </a:p>
        </p:txBody>
      </p:sp>
    </p:spTree>
    <p:extLst>
      <p:ext uri="{BB962C8B-B14F-4D97-AF65-F5344CB8AC3E}">
        <p14:creationId xmlns:p14="http://schemas.microsoft.com/office/powerpoint/2010/main" val="424066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F10DCB-4095-4B38-AF6A-A78BF75F5CD2}" type="slidenum">
              <a:rPr lang="en-US" smtClean="0"/>
              <a:t>4</a:t>
            </a:fld>
            <a:endParaRPr lang="en-US"/>
          </a:p>
        </p:txBody>
      </p:sp>
    </p:spTree>
    <p:extLst>
      <p:ext uri="{BB962C8B-B14F-4D97-AF65-F5344CB8AC3E}">
        <p14:creationId xmlns:p14="http://schemas.microsoft.com/office/powerpoint/2010/main" val="4015899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ChangeArrowheads="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800" smtClean="0">
                <a:solidFill>
                  <a:srgbClr val="FF0000"/>
                </a:solidFill>
                <a:latin typeface="Times New Roman" panose="02020603050405020304" pitchFamily="18" charset="0"/>
                <a:cs typeface="Times New Roman" panose="02020603050405020304" pitchFamily="18" charset="0"/>
              </a:rPr>
              <a:t>The α-Carbon is the first Carbon next to the – COOH group</a:t>
            </a: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F5F1D1-F95B-40EC-ACDD-84C195E888FC}" type="slidenum">
              <a:rPr lang="en-US" altLang="en-US" smtClean="0"/>
              <a:pPr>
                <a:spcBef>
                  <a:spcPct val="0"/>
                </a:spcBef>
              </a:pPr>
              <a:t>7</a:t>
            </a:fld>
            <a:endParaRPr lang="en-US" altLang="en-US" smtClean="0"/>
          </a:p>
        </p:txBody>
      </p:sp>
    </p:spTree>
    <p:extLst>
      <p:ext uri="{BB962C8B-B14F-4D97-AF65-F5344CB8AC3E}">
        <p14:creationId xmlns:p14="http://schemas.microsoft.com/office/powerpoint/2010/main" val="3841255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ChangeArrowheads="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800" smtClean="0">
                <a:solidFill>
                  <a:srgbClr val="FF0000"/>
                </a:solidFill>
                <a:latin typeface="Times New Roman" panose="02020603050405020304" pitchFamily="18" charset="0"/>
                <a:cs typeface="Times New Roman" panose="02020603050405020304" pitchFamily="18" charset="0"/>
              </a:rPr>
              <a:t>The α-Hydrogen is that attached to </a:t>
            </a:r>
            <a:r>
              <a:rPr lang="el-GR" altLang="en-US" sz="2800" smtClean="0">
                <a:solidFill>
                  <a:srgbClr val="FF0000"/>
                </a:solidFill>
                <a:latin typeface="Times New Roman" panose="02020603050405020304" pitchFamily="18" charset="0"/>
                <a:cs typeface="Times New Roman" panose="02020603050405020304" pitchFamily="18" charset="0"/>
              </a:rPr>
              <a:t>α-</a:t>
            </a:r>
            <a:r>
              <a:rPr lang="en-US" altLang="en-US" sz="2800" smtClean="0">
                <a:solidFill>
                  <a:srgbClr val="FF0000"/>
                </a:solidFill>
                <a:latin typeface="Times New Roman" panose="02020603050405020304" pitchFamily="18" charset="0"/>
                <a:cs typeface="Times New Roman" panose="02020603050405020304" pitchFamily="18" charset="0"/>
              </a:rPr>
              <a:t>Carbon;          amine group &amp; amino group</a:t>
            </a: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11E9D08-4D9C-4F42-AA57-B2A416126F0E}"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684753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ChangeArrowheads="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800" smtClean="0">
                <a:solidFill>
                  <a:srgbClr val="FF0000"/>
                </a:solidFill>
                <a:latin typeface="Times New Roman" panose="02020603050405020304" pitchFamily="18" charset="0"/>
                <a:cs typeface="Times New Roman" panose="02020603050405020304" pitchFamily="18" charset="0"/>
              </a:rPr>
              <a:t>The α-Hydrogen is that attached to </a:t>
            </a:r>
            <a:r>
              <a:rPr lang="el-GR" altLang="en-US" sz="2800" smtClean="0">
                <a:solidFill>
                  <a:srgbClr val="FF0000"/>
                </a:solidFill>
                <a:latin typeface="Times New Roman" panose="02020603050405020304" pitchFamily="18" charset="0"/>
                <a:cs typeface="Times New Roman" panose="02020603050405020304" pitchFamily="18" charset="0"/>
              </a:rPr>
              <a:t>α-</a:t>
            </a:r>
            <a:r>
              <a:rPr lang="en-US" altLang="en-US" sz="2800" smtClean="0">
                <a:solidFill>
                  <a:srgbClr val="FF0000"/>
                </a:solidFill>
                <a:latin typeface="Times New Roman" panose="02020603050405020304" pitchFamily="18" charset="0"/>
                <a:cs typeface="Times New Roman" panose="02020603050405020304" pitchFamily="18" charset="0"/>
              </a:rPr>
              <a:t>Carbon;        </a:t>
            </a:r>
            <a:r>
              <a:rPr lang="en-US" altLang="en-US" sz="2800" smtClean="0">
                <a:latin typeface="Times New Roman" panose="02020603050405020304" pitchFamily="18" charset="0"/>
                <a:cs typeface="Times New Roman" panose="02020603050405020304" pitchFamily="18" charset="0"/>
              </a:rPr>
              <a:t>Amino group (-NH</a:t>
            </a:r>
            <a:r>
              <a:rPr lang="en-US" altLang="en-US" sz="2800" baseline="-25000" smtClean="0">
                <a:latin typeface="Times New Roman" panose="02020603050405020304" pitchFamily="18" charset="0"/>
                <a:cs typeface="Times New Roman" panose="02020603050405020304" pitchFamily="18" charset="0"/>
              </a:rPr>
              <a:t>2</a:t>
            </a:r>
            <a:r>
              <a:rPr lang="en-US" altLang="en-US" sz="2800" smtClean="0">
                <a:latin typeface="Times New Roman" panose="02020603050405020304" pitchFamily="18" charset="0"/>
                <a:cs typeface="Times New Roman" panose="02020603050405020304" pitchFamily="18" charset="0"/>
              </a:rPr>
              <a:t>)  &amp;  </a:t>
            </a:r>
            <a:r>
              <a:rPr lang="en-US" altLang="en-US" sz="2800" smtClean="0">
                <a:latin typeface="Arial" panose="020B0604020202020204" pitchFamily="34" charset="0"/>
              </a:rPr>
              <a:t>Carboxylic acid group (- COOH)</a:t>
            </a: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9127A1C-A029-4E16-8788-D54EA6433DF3}"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3670096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twenty common / Universal AAs are Called alpha Amino Acids</a:t>
            </a: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F9355E-3C2E-4B4C-92CC-67E70EBCAB06}"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3548371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ChangeArrowheads="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DCAF70C-4596-438D-A971-BB923496F809}" type="slidenum">
              <a:rPr lang="en-US" altLang="en-US" smtClean="0"/>
              <a:pPr>
                <a:spcBef>
                  <a:spcPct val="0"/>
                </a:spcBef>
              </a:pPr>
              <a:t>17</a:t>
            </a:fld>
            <a:endParaRPr lang="en-US" altLang="en-US" smtClean="0"/>
          </a:p>
        </p:txBody>
      </p:sp>
    </p:spTree>
    <p:extLst>
      <p:ext uri="{BB962C8B-B14F-4D97-AF65-F5344CB8AC3E}">
        <p14:creationId xmlns:p14="http://schemas.microsoft.com/office/powerpoint/2010/main" val="3531404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0DA31-F08B-4331-BB13-03F63D1D3368}" type="datetime1">
              <a:rPr lang="en-US" smtClean="0"/>
              <a:t>12/22/2020</a:t>
            </a:fld>
            <a:endParaRPr lang="en-US"/>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3679553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767A4-EE29-415D-BE4F-8A590F995676}" type="datetime1">
              <a:rPr lang="en-US" smtClean="0"/>
              <a:t>12/22/2020</a:t>
            </a:fld>
            <a:endParaRPr lang="en-US"/>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247910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C0451-5F82-42DA-906F-DD4920225C52}" type="datetime1">
              <a:rPr lang="en-US" smtClean="0"/>
              <a:t>12/22/2020</a:t>
            </a:fld>
            <a:endParaRPr lang="en-US"/>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2686903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2F167-C34F-4E5A-8381-D062E2929050}" type="datetime1">
              <a:rPr lang="en-US" smtClean="0"/>
              <a:t>12/22/2020</a:t>
            </a:fld>
            <a:endParaRPr lang="en-US"/>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358544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9D19A5-47AE-44D6-84E9-678A5967290C}" type="datetime1">
              <a:rPr lang="en-US" smtClean="0"/>
              <a:t>12/22/2020</a:t>
            </a:fld>
            <a:endParaRPr lang="en-US"/>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608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A87E87-0E8E-4180-851D-5825C67D90A7}" type="datetime1">
              <a:rPr lang="en-US" smtClean="0"/>
              <a:t>12/22/2020</a:t>
            </a:fld>
            <a:endParaRPr lang="en-US"/>
          </a:p>
        </p:txBody>
      </p:sp>
      <p:sp>
        <p:nvSpPr>
          <p:cNvPr id="6" name="Footer Placeholder 5"/>
          <p:cNvSpPr>
            <a:spLocks noGrp="1"/>
          </p:cNvSpPr>
          <p:nvPr>
            <p:ph type="ftr" sz="quarter" idx="11"/>
          </p:nvPr>
        </p:nvSpPr>
        <p:spPr/>
        <p:txBody>
          <a:bodyPr/>
          <a:lstStyle/>
          <a:p>
            <a:r>
              <a:rPr lang="en-US" smtClean="0"/>
              <a:t>FST-311. V (R+SS) - Dr. Shahid Mahmood Rana</a:t>
            </a:r>
            <a:endParaRPr lang="en-US"/>
          </a:p>
        </p:txBody>
      </p:sp>
      <p:sp>
        <p:nvSpPr>
          <p:cNvPr id="7" name="Slide Number Placeholder 6"/>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4231160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D1F6D5-E0CC-4EE3-AFEE-2787E6BF7803}" type="datetime1">
              <a:rPr lang="en-US" smtClean="0"/>
              <a:t>12/22/2020</a:t>
            </a:fld>
            <a:endParaRPr lang="en-US"/>
          </a:p>
        </p:txBody>
      </p:sp>
      <p:sp>
        <p:nvSpPr>
          <p:cNvPr id="8" name="Footer Placeholder 7"/>
          <p:cNvSpPr>
            <a:spLocks noGrp="1"/>
          </p:cNvSpPr>
          <p:nvPr>
            <p:ph type="ftr" sz="quarter" idx="11"/>
          </p:nvPr>
        </p:nvSpPr>
        <p:spPr/>
        <p:txBody>
          <a:bodyPr/>
          <a:lstStyle/>
          <a:p>
            <a:r>
              <a:rPr lang="en-US" smtClean="0"/>
              <a:t>FST-311. V (R+SS) - Dr. Shahid Mahmood Rana</a:t>
            </a:r>
            <a:endParaRPr lang="en-US"/>
          </a:p>
        </p:txBody>
      </p:sp>
      <p:sp>
        <p:nvSpPr>
          <p:cNvPr id="9" name="Slide Number Placeholder 8"/>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377778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20853A-87B8-458C-BAE9-F17665847AA3}" type="datetime1">
              <a:rPr lang="en-US" smtClean="0"/>
              <a:t>12/22/2020</a:t>
            </a:fld>
            <a:endParaRPr lang="en-US"/>
          </a:p>
        </p:txBody>
      </p:sp>
      <p:sp>
        <p:nvSpPr>
          <p:cNvPr id="4" name="Footer Placeholder 3"/>
          <p:cNvSpPr>
            <a:spLocks noGrp="1"/>
          </p:cNvSpPr>
          <p:nvPr>
            <p:ph type="ftr" sz="quarter" idx="11"/>
          </p:nvPr>
        </p:nvSpPr>
        <p:spPr/>
        <p:txBody>
          <a:bodyPr/>
          <a:lstStyle/>
          <a:p>
            <a:r>
              <a:rPr lang="en-US" smtClean="0"/>
              <a:t>FST-311. V (R+SS) - Dr. Shahid Mahmood Rana</a:t>
            </a:r>
            <a:endParaRPr lang="en-US"/>
          </a:p>
        </p:txBody>
      </p:sp>
      <p:sp>
        <p:nvSpPr>
          <p:cNvPr id="5" name="Slide Number Placeholder 4"/>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161585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BDFD2-3D53-4852-9DA7-6169FF32149F}" type="datetime1">
              <a:rPr lang="en-US" smtClean="0"/>
              <a:t>12/22/2020</a:t>
            </a:fld>
            <a:endParaRPr lang="en-US"/>
          </a:p>
        </p:txBody>
      </p:sp>
      <p:sp>
        <p:nvSpPr>
          <p:cNvPr id="3" name="Footer Placeholder 2"/>
          <p:cNvSpPr>
            <a:spLocks noGrp="1"/>
          </p:cNvSpPr>
          <p:nvPr>
            <p:ph type="ftr" sz="quarter" idx="11"/>
          </p:nvPr>
        </p:nvSpPr>
        <p:spPr/>
        <p:txBody>
          <a:bodyPr/>
          <a:lstStyle/>
          <a:p>
            <a:r>
              <a:rPr lang="en-US" smtClean="0"/>
              <a:t>FST-311. V (R+SS) - Dr. Shahid Mahmood Rana</a:t>
            </a:r>
            <a:endParaRPr lang="en-US"/>
          </a:p>
        </p:txBody>
      </p:sp>
      <p:sp>
        <p:nvSpPr>
          <p:cNvPr id="4" name="Slide Number Placeholder 3"/>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338799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C453E-0E9D-4BB7-930A-D1A0A0D3813A}" type="datetime1">
              <a:rPr lang="en-US" smtClean="0"/>
              <a:t>12/22/2020</a:t>
            </a:fld>
            <a:endParaRPr lang="en-US"/>
          </a:p>
        </p:txBody>
      </p:sp>
      <p:sp>
        <p:nvSpPr>
          <p:cNvPr id="6" name="Footer Placeholder 5"/>
          <p:cNvSpPr>
            <a:spLocks noGrp="1"/>
          </p:cNvSpPr>
          <p:nvPr>
            <p:ph type="ftr" sz="quarter" idx="11"/>
          </p:nvPr>
        </p:nvSpPr>
        <p:spPr/>
        <p:txBody>
          <a:bodyPr/>
          <a:lstStyle/>
          <a:p>
            <a:r>
              <a:rPr lang="en-US" smtClean="0"/>
              <a:t>FST-311. V (R+SS) - Dr. Shahid Mahmood Rana</a:t>
            </a:r>
            <a:endParaRPr lang="en-US"/>
          </a:p>
        </p:txBody>
      </p:sp>
      <p:sp>
        <p:nvSpPr>
          <p:cNvPr id="7" name="Slide Number Placeholder 6"/>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7014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E5DF9-5F88-447F-A41A-FF6F60A60C49}" type="datetime1">
              <a:rPr lang="en-US" smtClean="0"/>
              <a:t>12/22/2020</a:t>
            </a:fld>
            <a:endParaRPr lang="en-US"/>
          </a:p>
        </p:txBody>
      </p:sp>
      <p:sp>
        <p:nvSpPr>
          <p:cNvPr id="6" name="Footer Placeholder 5"/>
          <p:cNvSpPr>
            <a:spLocks noGrp="1"/>
          </p:cNvSpPr>
          <p:nvPr>
            <p:ph type="ftr" sz="quarter" idx="11"/>
          </p:nvPr>
        </p:nvSpPr>
        <p:spPr/>
        <p:txBody>
          <a:bodyPr/>
          <a:lstStyle/>
          <a:p>
            <a:r>
              <a:rPr lang="en-US" smtClean="0"/>
              <a:t>FST-311. V (R+SS) - Dr. Shahid Mahmood Rana</a:t>
            </a:r>
            <a:endParaRPr lang="en-US"/>
          </a:p>
        </p:txBody>
      </p:sp>
      <p:sp>
        <p:nvSpPr>
          <p:cNvPr id="7" name="Slide Number Placeholder 6"/>
          <p:cNvSpPr>
            <a:spLocks noGrp="1"/>
          </p:cNvSpPr>
          <p:nvPr>
            <p:ph type="sldNum" sz="quarter" idx="12"/>
          </p:nvPr>
        </p:nvSpPr>
        <p:spPr/>
        <p:txBody>
          <a:bodyPr/>
          <a:lstStyle/>
          <a:p>
            <a:fld id="{68D1E6D0-D8BD-49DC-BC50-FE7DB2A1322C}" type="slidenum">
              <a:rPr lang="en-US" smtClean="0"/>
              <a:t>‹#›</a:t>
            </a:fld>
            <a:endParaRPr lang="en-US"/>
          </a:p>
        </p:txBody>
      </p:sp>
    </p:spTree>
    <p:extLst>
      <p:ext uri="{BB962C8B-B14F-4D97-AF65-F5344CB8AC3E}">
        <p14:creationId xmlns:p14="http://schemas.microsoft.com/office/powerpoint/2010/main" val="2372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00D314-5FDF-400A-A75C-E1418D65FF5D}" type="datetime1">
              <a:rPr lang="en-US" smtClean="0"/>
              <a:t>12/22/2020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FST-311. V (R+SS) - Dr. Shahid Mahmood Rana</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D1E6D0-D8BD-49DC-BC50-FE7DB2A1322C}" type="slidenum">
              <a:rPr lang="en-US" smtClean="0"/>
              <a:t>‹#›</a:t>
            </a:fld>
            <a:endParaRPr lang="en-US"/>
          </a:p>
        </p:txBody>
      </p:sp>
    </p:spTree>
    <p:extLst>
      <p:ext uri="{BB962C8B-B14F-4D97-AF65-F5344CB8AC3E}">
        <p14:creationId xmlns:p14="http://schemas.microsoft.com/office/powerpoint/2010/main" val="3339103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PowerPoint_Presentation1.ppt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06AD6BB-9EEC-437F-AC1F-230051854A57}" type="datetime1">
              <a:rPr lang="en-US" smtClean="0"/>
              <a:t>12/22/2020</a:t>
            </a:fld>
            <a:endParaRPr lang="en-US"/>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graphicFrame>
        <p:nvGraphicFramePr>
          <p:cNvPr id="7" name="Object 6">
            <a:hlinkClick r:id="" action="ppaction://ole?verb=0"/>
          </p:cNvPr>
          <p:cNvGraphicFramePr>
            <a:graphicFrameLocks noChangeAspect="1"/>
          </p:cNvGraphicFramePr>
          <p:nvPr/>
        </p:nvGraphicFramePr>
        <p:xfrm>
          <a:off x="228600" y="457200"/>
          <a:ext cx="8686800" cy="5638800"/>
        </p:xfrm>
        <a:graphic>
          <a:graphicData uri="http://schemas.openxmlformats.org/presentationml/2006/ole">
            <mc:AlternateContent xmlns:mc="http://schemas.openxmlformats.org/markup-compatibility/2006">
              <mc:Choice xmlns:v="urn:schemas-microsoft-com:vml" Requires="v">
                <p:oleObj spid="_x0000_s3085" name="Presentation" r:id="rId4" imgW="4570378" imgH="3427437" progId="PowerPoint.Show.12">
                  <p:embed/>
                </p:oleObj>
              </mc:Choice>
              <mc:Fallback>
                <p:oleObj name="Presentation" r:id="rId4" imgW="4570378" imgH="3427437" progId="PowerPoint.Show.12">
                  <p:embed/>
                  <p:pic>
                    <p:nvPicPr>
                      <p:cNvPr id="0" name=""/>
                      <p:cNvPicPr/>
                      <p:nvPr/>
                    </p:nvPicPr>
                    <p:blipFill>
                      <a:blip r:embed="rId5"/>
                      <a:stretch>
                        <a:fillRect/>
                      </a:stretch>
                    </p:blipFill>
                    <p:spPr>
                      <a:xfrm>
                        <a:off x="228600" y="457200"/>
                        <a:ext cx="8686800" cy="5638800"/>
                      </a:xfrm>
                      <a:prstGeom prst="rect">
                        <a:avLst/>
                      </a:prstGeom>
                    </p:spPr>
                  </p:pic>
                </p:oleObj>
              </mc:Fallback>
            </mc:AlternateContent>
          </a:graphicData>
        </a:graphic>
      </p:graphicFrame>
    </p:spTree>
    <p:extLst>
      <p:ext uri="{BB962C8B-B14F-4D97-AF65-F5344CB8AC3E}">
        <p14:creationId xmlns:p14="http://schemas.microsoft.com/office/powerpoint/2010/main" val="3413486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noChangeArrowheads="1"/>
          </p:cNvSpPr>
          <p:nvPr>
            <p:ph type="title"/>
          </p:nvPr>
        </p:nvSpPr>
        <p:spPr>
          <a:xfrm>
            <a:off x="152400" y="0"/>
            <a:ext cx="8839200" cy="585788"/>
          </a:xfrm>
        </p:spPr>
        <p:txBody>
          <a:bodyPr>
            <a:normAutofit/>
          </a:bodyPr>
          <a:lstStyle/>
          <a:p>
            <a:pPr algn="ctr" defTabSz="914400"/>
            <a:r>
              <a:rPr lang="en-US" altLang="en-US" sz="3600" b="1">
                <a:solidFill>
                  <a:srgbClr val="0070C0"/>
                </a:solidFill>
                <a:ea typeface="+mn-ea"/>
                <a:cs typeface="Times New Roman" panose="02020603050405020304" pitchFamily="18" charset="0"/>
              </a:rPr>
              <a:t>BASIC AMINO ACID STRUCTURE </a:t>
            </a:r>
          </a:p>
        </p:txBody>
      </p:sp>
      <p:sp>
        <p:nvSpPr>
          <p:cNvPr id="3" name="Content Placeholder 2">
            <a:extLst>
              <a:ext uri="{FF2B5EF4-FFF2-40B4-BE49-F238E27FC236}">
                <a16:creationId xmlns:a16="http://schemas.microsoft.com/office/drawing/2014/main" xmlns="" id="{3E4476AF-A02E-441D-8ACC-22630CECB755}"/>
              </a:ext>
            </a:extLst>
          </p:cNvPr>
          <p:cNvSpPr>
            <a:spLocks noGrp="1"/>
          </p:cNvSpPr>
          <p:nvPr>
            <p:ph idx="1"/>
          </p:nvPr>
        </p:nvSpPr>
        <p:spPr>
          <a:xfrm>
            <a:off x="257174" y="749301"/>
            <a:ext cx="8734426" cy="5443537"/>
          </a:xfrm>
        </p:spPr>
        <p:txBody>
          <a:bodyPr>
            <a:normAutofit fontScale="85000" lnSpcReduction="10000"/>
          </a:bodyPr>
          <a:lstStyle/>
          <a:p>
            <a:pPr marL="342900" indent="-342900">
              <a:lnSpc>
                <a:spcPct val="110000"/>
              </a:lnSpc>
              <a:defRPr/>
            </a:pPr>
            <a:r>
              <a:rPr lang="el-GR" sz="3300" dirty="0">
                <a:solidFill>
                  <a:srgbClr val="CC0000"/>
                </a:solidFill>
                <a:cs typeface="Times New Roman" pitchFamily="18" charset="0"/>
              </a:rPr>
              <a:t>α-</a:t>
            </a:r>
            <a:r>
              <a:rPr lang="en-US" sz="3300" dirty="0">
                <a:solidFill>
                  <a:srgbClr val="CC0000"/>
                </a:solidFill>
                <a:cs typeface="Times New Roman" pitchFamily="18" charset="0"/>
              </a:rPr>
              <a:t>Carbon </a:t>
            </a:r>
            <a:r>
              <a:rPr lang="en-US" sz="3300" dirty="0">
                <a:cs typeface="Times New Roman" pitchFamily="18" charset="0"/>
              </a:rPr>
              <a:t>is </a:t>
            </a:r>
            <a:r>
              <a:rPr lang="en-US" sz="3300" dirty="0">
                <a:solidFill>
                  <a:srgbClr val="CC0000"/>
                </a:solidFill>
                <a:cs typeface="Times New Roman" pitchFamily="18" charset="0"/>
              </a:rPr>
              <a:t>Chiral</a:t>
            </a:r>
            <a:r>
              <a:rPr lang="en-US" sz="3300" dirty="0">
                <a:cs typeface="Times New Roman" pitchFamily="18" charset="0"/>
              </a:rPr>
              <a:t> (</a:t>
            </a:r>
            <a:r>
              <a:rPr lang="en-US" sz="3300" dirty="0">
                <a:solidFill>
                  <a:srgbClr val="CC0000"/>
                </a:solidFill>
                <a:cs typeface="Times New Roman" pitchFamily="18" charset="0"/>
              </a:rPr>
              <a:t>Asymmetric</a:t>
            </a:r>
            <a:r>
              <a:rPr lang="en-US" sz="3300" dirty="0">
                <a:cs typeface="Times New Roman" pitchFamily="18" charset="0"/>
              </a:rPr>
              <a:t> Carbon) in all AAs except for </a:t>
            </a:r>
            <a:r>
              <a:rPr lang="en-US" sz="3300" dirty="0">
                <a:solidFill>
                  <a:srgbClr val="CC0000"/>
                </a:solidFill>
                <a:cs typeface="Times New Roman" pitchFamily="18" charset="0"/>
              </a:rPr>
              <a:t>Glycine</a:t>
            </a:r>
          </a:p>
          <a:p>
            <a:pPr marL="342900" indent="-342900">
              <a:lnSpc>
                <a:spcPct val="110000"/>
              </a:lnSpc>
              <a:defRPr/>
            </a:pPr>
            <a:r>
              <a:rPr lang="en-US" sz="3300" dirty="0">
                <a:cs typeface="Times New Roman" pitchFamily="18" charset="0"/>
              </a:rPr>
              <a:t>At </a:t>
            </a:r>
            <a:r>
              <a:rPr lang="en-US" sz="3300" dirty="0">
                <a:solidFill>
                  <a:srgbClr val="FF0000"/>
                </a:solidFill>
                <a:cs typeface="Times New Roman" pitchFamily="18" charset="0"/>
              </a:rPr>
              <a:t>specific</a:t>
            </a:r>
            <a:r>
              <a:rPr lang="en-US" sz="3300" dirty="0">
                <a:cs typeface="Times New Roman" pitchFamily="18" charset="0"/>
              </a:rPr>
              <a:t> </a:t>
            </a:r>
            <a:r>
              <a:rPr lang="en-US" sz="3300" dirty="0">
                <a:solidFill>
                  <a:srgbClr val="CC0000"/>
                </a:solidFill>
                <a:cs typeface="Times New Roman" pitchFamily="18" charset="0"/>
              </a:rPr>
              <a:t>pH </a:t>
            </a:r>
            <a:r>
              <a:rPr lang="en-US" sz="3300" dirty="0">
                <a:cs typeface="Times New Roman" pitchFamily="18" charset="0"/>
              </a:rPr>
              <a:t>AAs have both </a:t>
            </a:r>
            <a:r>
              <a:rPr lang="en-US" sz="3300" dirty="0">
                <a:solidFill>
                  <a:srgbClr val="CC0000"/>
                </a:solidFill>
                <a:cs typeface="Times New Roman" pitchFamily="18" charset="0"/>
              </a:rPr>
              <a:t>+</a:t>
            </a:r>
            <a:r>
              <a:rPr lang="en-US" sz="3300" dirty="0">
                <a:cs typeface="Times New Roman" pitchFamily="18" charset="0"/>
              </a:rPr>
              <a:t> &amp; </a:t>
            </a:r>
            <a:r>
              <a:rPr lang="en-US" sz="3300" dirty="0">
                <a:solidFill>
                  <a:srgbClr val="CC0000"/>
                </a:solidFill>
                <a:cs typeface="Times New Roman" pitchFamily="18" charset="0"/>
              </a:rPr>
              <a:t>-</a:t>
            </a:r>
            <a:r>
              <a:rPr lang="en-US" sz="3300" dirty="0">
                <a:cs typeface="Times New Roman" pitchFamily="18" charset="0"/>
              </a:rPr>
              <a:t> </a:t>
            </a:r>
            <a:r>
              <a:rPr lang="en-US" sz="3300" dirty="0">
                <a:solidFill>
                  <a:srgbClr val="CC0000"/>
                </a:solidFill>
                <a:cs typeface="Times New Roman" pitchFamily="18" charset="0"/>
              </a:rPr>
              <a:t>charges</a:t>
            </a:r>
            <a:r>
              <a:rPr lang="en-US" sz="3300" dirty="0">
                <a:cs typeface="Times New Roman" pitchFamily="18" charset="0"/>
              </a:rPr>
              <a:t> so </a:t>
            </a:r>
            <a:r>
              <a:rPr lang="en-US" sz="3300">
                <a:cs typeface="Times New Roman" pitchFamily="18" charset="0"/>
              </a:rPr>
              <a:t>called </a:t>
            </a:r>
            <a:r>
              <a:rPr lang="en-US" sz="3300" smtClean="0">
                <a:solidFill>
                  <a:srgbClr val="CC0000"/>
                </a:solidFill>
                <a:cs typeface="Times New Roman" pitchFamily="18" charset="0"/>
              </a:rPr>
              <a:t>Dipolar</a:t>
            </a:r>
            <a:r>
              <a:rPr lang="en-US" sz="3300" smtClean="0">
                <a:cs typeface="Times New Roman" pitchFamily="18" charset="0"/>
              </a:rPr>
              <a:t> ion </a:t>
            </a:r>
            <a:r>
              <a:rPr lang="en-US" sz="3300" dirty="0">
                <a:cs typeface="Times New Roman" pitchFamily="18" charset="0"/>
              </a:rPr>
              <a:t>or  </a:t>
            </a:r>
            <a:r>
              <a:rPr lang="en-US" sz="3300" dirty="0">
                <a:solidFill>
                  <a:srgbClr val="CC0000"/>
                </a:solidFill>
                <a:cs typeface="Times New Roman" pitchFamily="18" charset="0"/>
              </a:rPr>
              <a:t>Zwitterions</a:t>
            </a:r>
          </a:p>
          <a:p>
            <a:pPr marL="342900" indent="-342900">
              <a:lnSpc>
                <a:spcPct val="110000"/>
              </a:lnSpc>
              <a:defRPr/>
            </a:pPr>
            <a:r>
              <a:rPr lang="en-US" sz="3300" dirty="0">
                <a:cs typeface="Times New Roman" pitchFamily="18" charset="0"/>
              </a:rPr>
              <a:t>AAs have a </a:t>
            </a:r>
            <a:r>
              <a:rPr lang="en-US" sz="3300" dirty="0">
                <a:solidFill>
                  <a:srgbClr val="CC0000"/>
                </a:solidFill>
                <a:cs typeface="Times New Roman" pitchFamily="18" charset="0"/>
              </a:rPr>
              <a:t>tetrahedral</a:t>
            </a:r>
            <a:r>
              <a:rPr lang="en-US" sz="3300" dirty="0">
                <a:cs typeface="Times New Roman" pitchFamily="18" charset="0"/>
              </a:rPr>
              <a:t> structure (3D shape)</a:t>
            </a:r>
          </a:p>
          <a:p>
            <a:pPr marL="342900" indent="-342900">
              <a:lnSpc>
                <a:spcPct val="110000"/>
              </a:lnSpc>
              <a:defRPr/>
            </a:pPr>
            <a:r>
              <a:rPr lang="en-US" sz="3300" dirty="0">
                <a:solidFill>
                  <a:srgbClr val="CC0000"/>
                </a:solidFill>
                <a:cs typeface="Times New Roman" pitchFamily="18" charset="0"/>
              </a:rPr>
              <a:t>Natural</a:t>
            </a:r>
            <a:r>
              <a:rPr lang="en-US" sz="3300" dirty="0">
                <a:cs typeface="Times New Roman" pitchFamily="18" charset="0"/>
              </a:rPr>
              <a:t> AAs are in the </a:t>
            </a:r>
            <a:r>
              <a:rPr lang="en-US" sz="3300" dirty="0">
                <a:solidFill>
                  <a:srgbClr val="CC0000"/>
                </a:solidFill>
                <a:cs typeface="Times New Roman" pitchFamily="18" charset="0"/>
              </a:rPr>
              <a:t>L-Configuration</a:t>
            </a:r>
          </a:p>
          <a:p>
            <a:pPr marL="342900" indent="-342900">
              <a:lnSpc>
                <a:spcPct val="110000"/>
              </a:lnSpc>
              <a:defRPr/>
            </a:pPr>
            <a:r>
              <a:rPr lang="en-US" sz="3300" dirty="0">
                <a:solidFill>
                  <a:srgbClr val="CC0000"/>
                </a:solidFill>
                <a:cs typeface="Times New Roman" pitchFamily="18" charset="0"/>
              </a:rPr>
              <a:t>L</a:t>
            </a:r>
            <a:r>
              <a:rPr lang="en-US" sz="3300" dirty="0">
                <a:cs typeface="Times New Roman" pitchFamily="18" charset="0"/>
              </a:rPr>
              <a:t> and </a:t>
            </a:r>
            <a:r>
              <a:rPr lang="en-US" sz="3300" dirty="0">
                <a:solidFill>
                  <a:srgbClr val="CC0000"/>
                </a:solidFill>
                <a:cs typeface="Times New Roman" pitchFamily="18" charset="0"/>
              </a:rPr>
              <a:t>D</a:t>
            </a:r>
            <a:r>
              <a:rPr lang="en-US" sz="3300" dirty="0">
                <a:cs typeface="Times New Roman" pitchFamily="18" charset="0"/>
              </a:rPr>
              <a:t> forms are called </a:t>
            </a:r>
            <a:r>
              <a:rPr lang="en-US" sz="3300" dirty="0">
                <a:solidFill>
                  <a:srgbClr val="CC0000"/>
                </a:solidFill>
                <a:cs typeface="Times New Roman" pitchFamily="18" charset="0"/>
              </a:rPr>
              <a:t>Optical Isomers</a:t>
            </a:r>
            <a:r>
              <a:rPr lang="en-US" sz="3300" dirty="0">
                <a:cs typeface="Times New Roman" pitchFamily="18" charset="0"/>
              </a:rPr>
              <a:t> (</a:t>
            </a:r>
            <a:r>
              <a:rPr lang="en-US" sz="3300" dirty="0">
                <a:solidFill>
                  <a:srgbClr val="CC0000"/>
                </a:solidFill>
                <a:cs typeface="Times New Roman" pitchFamily="18" charset="0"/>
              </a:rPr>
              <a:t>Stereoisomers</a:t>
            </a:r>
            <a:r>
              <a:rPr lang="en-US" sz="3300" dirty="0">
                <a:cs typeface="Times New Roman" pitchFamily="18" charset="0"/>
              </a:rPr>
              <a:t> = </a:t>
            </a:r>
            <a:r>
              <a:rPr lang="en-US" sz="3300" dirty="0">
                <a:solidFill>
                  <a:srgbClr val="CC0000"/>
                </a:solidFill>
                <a:cs typeface="Times New Roman" pitchFamily="18" charset="0"/>
              </a:rPr>
              <a:t>Enantiomers</a:t>
            </a:r>
            <a:r>
              <a:rPr lang="en-US" sz="3300" dirty="0">
                <a:cs typeface="Times New Roman" pitchFamily="18" charset="0"/>
              </a:rPr>
              <a:t>)</a:t>
            </a:r>
          </a:p>
          <a:p>
            <a:pPr marL="342900" indent="-342900">
              <a:lnSpc>
                <a:spcPct val="110000"/>
              </a:lnSpc>
              <a:defRPr/>
            </a:pPr>
            <a:r>
              <a:rPr lang="en-US" sz="3300" dirty="0">
                <a:solidFill>
                  <a:srgbClr val="CC0000"/>
                </a:solidFill>
                <a:cs typeface="Times New Roman" pitchFamily="18" charset="0"/>
              </a:rPr>
              <a:t>Biological</a:t>
            </a:r>
            <a:r>
              <a:rPr lang="en-US" sz="3300" dirty="0">
                <a:cs typeface="Times New Roman" pitchFamily="18" charset="0"/>
              </a:rPr>
              <a:t> system in all organisms </a:t>
            </a:r>
            <a:r>
              <a:rPr lang="en-US" sz="3300" dirty="0">
                <a:solidFill>
                  <a:srgbClr val="CC0000"/>
                </a:solidFill>
                <a:cs typeface="Times New Roman" pitchFamily="18" charset="0"/>
              </a:rPr>
              <a:t>synthesize</a:t>
            </a:r>
            <a:r>
              <a:rPr lang="en-US" sz="3300" dirty="0">
                <a:cs typeface="Times New Roman" pitchFamily="18" charset="0"/>
              </a:rPr>
              <a:t> and </a:t>
            </a:r>
            <a:r>
              <a:rPr lang="en-US" sz="3300" dirty="0">
                <a:solidFill>
                  <a:srgbClr val="CC0000"/>
                </a:solidFill>
                <a:cs typeface="Times New Roman" pitchFamily="18" charset="0"/>
              </a:rPr>
              <a:t>use</a:t>
            </a:r>
            <a:r>
              <a:rPr lang="en-US" sz="3300" dirty="0">
                <a:cs typeface="Times New Roman" pitchFamily="18" charset="0"/>
              </a:rPr>
              <a:t> only </a:t>
            </a:r>
            <a:r>
              <a:rPr lang="en-US" sz="3300" dirty="0">
                <a:solidFill>
                  <a:srgbClr val="CC0000"/>
                </a:solidFill>
                <a:cs typeface="Times New Roman" pitchFamily="18" charset="0"/>
              </a:rPr>
              <a:t>L-amino-acids</a:t>
            </a:r>
          </a:p>
          <a:p>
            <a:pPr marL="0" indent="0">
              <a:buNone/>
              <a:defRPr/>
            </a:pPr>
            <a:endParaRPr lang="en-US" sz="2800" dirty="0">
              <a:latin typeface="Times New Roman" pitchFamily="18" charset="0"/>
              <a:cs typeface="Times New Roman" pitchFamily="18" charset="0"/>
            </a:endParaRPr>
          </a:p>
        </p:txBody>
      </p:sp>
      <p:sp>
        <p:nvSpPr>
          <p:cNvPr id="14340" name="Footer Placeholder 3"/>
          <p:cNvSpPr>
            <a:spLocks noGrp="1"/>
          </p:cNvSpPr>
          <p:nvPr>
            <p:ph type="ftr" sz="quarter" idx="11"/>
          </p:nvPr>
        </p:nvSpPr>
        <p:spPr>
          <a:xfrm>
            <a:off x="3028950" y="6356351"/>
            <a:ext cx="4872038"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43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71A82DA-7D77-4A31-8AFB-19D00D152067}" type="slidenum">
              <a:rPr lang="en-US" altLang="en-US" sz="1400" smtClean="0"/>
              <a:pPr>
                <a:spcBef>
                  <a:spcPct val="0"/>
                </a:spcBef>
                <a:buFontTx/>
                <a:buNone/>
              </a:pPr>
              <a:t>10</a:t>
            </a:fld>
            <a:endParaRPr lang="en-US" altLang="en-US" sz="1400" smtClean="0"/>
          </a:p>
        </p:txBody>
      </p:sp>
      <p:sp>
        <p:nvSpPr>
          <p:cNvPr id="2" name="Date Placeholder 1"/>
          <p:cNvSpPr>
            <a:spLocks noGrp="1"/>
          </p:cNvSpPr>
          <p:nvPr>
            <p:ph type="dt" sz="half" idx="10"/>
          </p:nvPr>
        </p:nvSpPr>
        <p:spPr/>
        <p:txBody>
          <a:bodyPr/>
          <a:lstStyle/>
          <a:p>
            <a:fld id="{1AC142B2-F110-4E02-A647-2003F85A9B36}" type="datetime1">
              <a:rPr lang="en-US" smtClean="0"/>
              <a:t>12/22/2020</a:t>
            </a:fld>
            <a:endParaRPr lang="en-US"/>
          </a:p>
        </p:txBody>
      </p:sp>
    </p:spTree>
    <p:extLst>
      <p:ext uri="{BB962C8B-B14F-4D97-AF65-F5344CB8AC3E}">
        <p14:creationId xmlns:p14="http://schemas.microsoft.com/office/powerpoint/2010/main" val="10959414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914400"/>
            <a:ext cx="8763000" cy="5638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3" name="Rectangle 1"/>
          <p:cNvSpPr>
            <a:spLocks noChangeArrowheads="1"/>
          </p:cNvSpPr>
          <p:nvPr/>
        </p:nvSpPr>
        <p:spPr bwMode="auto">
          <a:xfrm>
            <a:off x="152400" y="76200"/>
            <a:ext cx="8763000"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buNone/>
            </a:pPr>
            <a:r>
              <a:rPr lang="en-US" altLang="en-US" sz="3600" b="1">
                <a:solidFill>
                  <a:srgbClr val="0070C0"/>
                </a:solidFill>
                <a:latin typeface="+mj-lt"/>
                <a:cs typeface="Times New Roman" panose="02020603050405020304" pitchFamily="18" charset="0"/>
              </a:rPr>
              <a:t>BASIC AMINO ACID STRUCTURE </a:t>
            </a:r>
          </a:p>
        </p:txBody>
      </p:sp>
      <p:sp>
        <p:nvSpPr>
          <p:cNvPr id="15364" name="Footer Placeholder 2"/>
          <p:cNvSpPr>
            <a:spLocks noGrp="1"/>
          </p:cNvSpPr>
          <p:nvPr>
            <p:ph type="ftr" sz="quarter" idx="11"/>
          </p:nvPr>
        </p:nvSpPr>
        <p:spPr>
          <a:xfrm>
            <a:off x="3028949" y="6356351"/>
            <a:ext cx="5072063"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53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FB4058B-B618-4F88-A979-BC7379B6319E}" type="slidenum">
              <a:rPr lang="en-US" altLang="en-US" sz="1400" smtClean="0"/>
              <a:pPr>
                <a:spcBef>
                  <a:spcPct val="0"/>
                </a:spcBef>
                <a:buFontTx/>
                <a:buNone/>
              </a:pPr>
              <a:t>11</a:t>
            </a:fld>
            <a:endParaRPr lang="en-US" altLang="en-US" sz="1400" smtClean="0"/>
          </a:p>
        </p:txBody>
      </p:sp>
      <p:sp>
        <p:nvSpPr>
          <p:cNvPr id="2" name="Date Placeholder 1"/>
          <p:cNvSpPr>
            <a:spLocks noGrp="1"/>
          </p:cNvSpPr>
          <p:nvPr>
            <p:ph type="dt" sz="half" idx="10"/>
          </p:nvPr>
        </p:nvSpPr>
        <p:spPr/>
        <p:txBody>
          <a:bodyPr/>
          <a:lstStyle/>
          <a:p>
            <a:fld id="{FBC82125-F263-4E20-ACCD-CD96E91BED10}" type="datetime1">
              <a:rPr lang="en-US" smtClean="0"/>
              <a:t>12/22/2020</a:t>
            </a:fld>
            <a:endParaRPr lang="en-US"/>
          </a:p>
        </p:txBody>
      </p:sp>
    </p:spTree>
    <p:extLst>
      <p:ext uri="{BB962C8B-B14F-4D97-AF65-F5344CB8AC3E}">
        <p14:creationId xmlns:p14="http://schemas.microsoft.com/office/powerpoint/2010/main" val="3680442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noChangeArrowheads="1"/>
          </p:cNvSpPr>
          <p:nvPr>
            <p:ph idx="1"/>
          </p:nvPr>
        </p:nvSpPr>
        <p:spPr>
          <a:xfrm>
            <a:off x="304800" y="152400"/>
            <a:ext cx="8629650" cy="676275"/>
          </a:xfrm>
        </p:spPr>
        <p:txBody>
          <a:bodyPr>
            <a:normAutofit/>
          </a:bodyPr>
          <a:lstStyle/>
          <a:p>
            <a:pPr marL="0" indent="0" algn="ctr" defTabSz="914400">
              <a:spcBef>
                <a:spcPct val="0"/>
              </a:spcBef>
              <a:buNone/>
            </a:pPr>
            <a:r>
              <a:rPr lang="en-US" altLang="en-US" sz="3600" b="1">
                <a:solidFill>
                  <a:srgbClr val="0070C0"/>
                </a:solidFill>
                <a:latin typeface="+mj-lt"/>
                <a:cs typeface="Times New Roman" panose="02020603050405020304" pitchFamily="18" charset="0"/>
              </a:rPr>
              <a:t>BASIC AMINO ACID STRUCTURE </a:t>
            </a:r>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14400"/>
            <a:ext cx="8839200"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388" name="Footer Placeholder 2"/>
          <p:cNvSpPr>
            <a:spLocks noGrp="1"/>
          </p:cNvSpPr>
          <p:nvPr>
            <p:ph type="ftr" sz="quarter" idx="11"/>
          </p:nvPr>
        </p:nvSpPr>
        <p:spPr>
          <a:xfrm>
            <a:off x="3028949" y="6356351"/>
            <a:ext cx="4271963"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63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6CA7D7-9334-460A-A3DC-38BCCC685794}" type="slidenum">
              <a:rPr lang="en-US" altLang="en-US" sz="1400" smtClean="0"/>
              <a:pPr>
                <a:spcBef>
                  <a:spcPct val="0"/>
                </a:spcBef>
                <a:buFontTx/>
                <a:buNone/>
              </a:pPr>
              <a:t>12</a:t>
            </a:fld>
            <a:endParaRPr lang="en-US" altLang="en-US" sz="1400" smtClean="0"/>
          </a:p>
        </p:txBody>
      </p:sp>
      <p:sp>
        <p:nvSpPr>
          <p:cNvPr id="2" name="Date Placeholder 1"/>
          <p:cNvSpPr>
            <a:spLocks noGrp="1"/>
          </p:cNvSpPr>
          <p:nvPr>
            <p:ph type="dt" sz="half" idx="10"/>
          </p:nvPr>
        </p:nvSpPr>
        <p:spPr/>
        <p:txBody>
          <a:bodyPr/>
          <a:lstStyle/>
          <a:p>
            <a:fld id="{87EB13C9-2043-4C7D-9270-81FFC092BE39}" type="datetime1">
              <a:rPr lang="en-US" smtClean="0"/>
              <a:t>12/22/2020</a:t>
            </a:fld>
            <a:endParaRPr lang="en-US"/>
          </a:p>
        </p:txBody>
      </p:sp>
    </p:spTree>
    <p:extLst>
      <p:ext uri="{BB962C8B-B14F-4D97-AF65-F5344CB8AC3E}">
        <p14:creationId xmlns:p14="http://schemas.microsoft.com/office/powerpoint/2010/main" val="1547546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noChangeArrowheads="1"/>
          </p:cNvSpPr>
          <p:nvPr>
            <p:ph idx="1"/>
          </p:nvPr>
        </p:nvSpPr>
        <p:spPr>
          <a:xfrm>
            <a:off x="304800" y="152400"/>
            <a:ext cx="8629650" cy="676275"/>
          </a:xfrm>
        </p:spPr>
        <p:txBody>
          <a:bodyPr>
            <a:normAutofit/>
          </a:bodyPr>
          <a:lstStyle/>
          <a:p>
            <a:pPr marL="0" indent="0" algn="ctr" defTabSz="914400">
              <a:spcBef>
                <a:spcPct val="0"/>
              </a:spcBef>
              <a:buNone/>
            </a:pPr>
            <a:r>
              <a:rPr lang="en-US" altLang="en-US" sz="3600" b="1">
                <a:solidFill>
                  <a:srgbClr val="0070C0"/>
                </a:solidFill>
                <a:latin typeface="+mj-lt"/>
                <a:cs typeface="Times New Roman" panose="02020603050405020304" pitchFamily="18" charset="0"/>
              </a:rPr>
              <a:t>BASIC AMINO ACID STRUCTURE </a:t>
            </a:r>
          </a:p>
        </p:txBody>
      </p:sp>
      <p:pic>
        <p:nvPicPr>
          <p:cNvPr id="17411"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90600"/>
            <a:ext cx="8382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7412" name="Footer Placeholder 2"/>
          <p:cNvSpPr>
            <a:spLocks noGrp="1"/>
          </p:cNvSpPr>
          <p:nvPr>
            <p:ph type="ftr" sz="quarter" idx="11"/>
          </p:nvPr>
        </p:nvSpPr>
        <p:spPr>
          <a:xfrm>
            <a:off x="3028950" y="6356351"/>
            <a:ext cx="4814888"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741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584E767-D781-47B1-B66E-BD4AB6C472B7}" type="slidenum">
              <a:rPr lang="en-US" altLang="en-US" sz="1400" smtClean="0"/>
              <a:pPr>
                <a:spcBef>
                  <a:spcPct val="0"/>
                </a:spcBef>
                <a:buFontTx/>
                <a:buNone/>
              </a:pPr>
              <a:t>13</a:t>
            </a:fld>
            <a:endParaRPr lang="en-US" altLang="en-US" sz="1400" smtClean="0"/>
          </a:p>
        </p:txBody>
      </p:sp>
      <p:sp>
        <p:nvSpPr>
          <p:cNvPr id="2" name="Date Placeholder 1"/>
          <p:cNvSpPr>
            <a:spLocks noGrp="1"/>
          </p:cNvSpPr>
          <p:nvPr>
            <p:ph type="dt" sz="half" idx="10"/>
          </p:nvPr>
        </p:nvSpPr>
        <p:spPr/>
        <p:txBody>
          <a:bodyPr/>
          <a:lstStyle/>
          <a:p>
            <a:fld id="{8A041264-8F9C-4188-B1EB-93660CA081B3}" type="datetime1">
              <a:rPr lang="en-US" smtClean="0"/>
              <a:t>12/22/2020</a:t>
            </a:fld>
            <a:endParaRPr lang="en-US"/>
          </a:p>
        </p:txBody>
      </p:sp>
    </p:spTree>
    <p:extLst>
      <p:ext uri="{BB962C8B-B14F-4D97-AF65-F5344CB8AC3E}">
        <p14:creationId xmlns:p14="http://schemas.microsoft.com/office/powerpoint/2010/main" val="3726702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noChangeArrowheads="1"/>
          </p:cNvSpPr>
          <p:nvPr>
            <p:ph idx="1"/>
          </p:nvPr>
        </p:nvSpPr>
        <p:spPr>
          <a:xfrm>
            <a:off x="376237" y="138112"/>
            <a:ext cx="8629650" cy="676275"/>
          </a:xfrm>
        </p:spPr>
        <p:txBody>
          <a:bodyPr>
            <a:normAutofit/>
          </a:bodyPr>
          <a:lstStyle/>
          <a:p>
            <a:pPr marL="0" indent="0" algn="ctr">
              <a:buFontTx/>
              <a:buNone/>
            </a:pPr>
            <a:r>
              <a:rPr lang="en-US" altLang="en-US" sz="3600" b="1">
                <a:solidFill>
                  <a:srgbClr val="0070C0"/>
                </a:solidFill>
                <a:latin typeface="+mj-lt"/>
                <a:cs typeface="Times New Roman" panose="02020603050405020304" pitchFamily="18" charset="0"/>
              </a:rPr>
              <a:t>BASIC AMINO ACID STRUCTURE </a:t>
            </a:r>
          </a:p>
        </p:txBody>
      </p:sp>
      <p:pic>
        <p:nvPicPr>
          <p:cNvPr id="184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14400"/>
            <a:ext cx="8382000"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436" name="Footer Placeholder 2"/>
          <p:cNvSpPr>
            <a:spLocks noGrp="1"/>
          </p:cNvSpPr>
          <p:nvPr>
            <p:ph type="ftr" sz="quarter" idx="11"/>
          </p:nvPr>
        </p:nvSpPr>
        <p:spPr>
          <a:xfrm>
            <a:off x="3028950" y="6356351"/>
            <a:ext cx="4643438"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843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65256BB-9CB9-40C2-9374-0096AD136C5B}" type="slidenum">
              <a:rPr lang="en-US" altLang="en-US" sz="1400" smtClean="0"/>
              <a:pPr>
                <a:spcBef>
                  <a:spcPct val="0"/>
                </a:spcBef>
                <a:buFontTx/>
                <a:buNone/>
              </a:pPr>
              <a:t>14</a:t>
            </a:fld>
            <a:endParaRPr lang="en-US" altLang="en-US" sz="1400" smtClean="0"/>
          </a:p>
        </p:txBody>
      </p:sp>
      <p:sp>
        <p:nvSpPr>
          <p:cNvPr id="2" name="Date Placeholder 1"/>
          <p:cNvSpPr>
            <a:spLocks noGrp="1"/>
          </p:cNvSpPr>
          <p:nvPr>
            <p:ph type="dt" sz="half" idx="10"/>
          </p:nvPr>
        </p:nvSpPr>
        <p:spPr/>
        <p:txBody>
          <a:bodyPr/>
          <a:lstStyle/>
          <a:p>
            <a:fld id="{D319C389-6504-4C6A-85D6-1C7565EDD8DB}" type="datetime1">
              <a:rPr lang="en-US" smtClean="0"/>
              <a:t>12/22/2020</a:t>
            </a:fld>
            <a:endParaRPr lang="en-US"/>
          </a:p>
        </p:txBody>
      </p:sp>
    </p:spTree>
    <p:extLst>
      <p:ext uri="{BB962C8B-B14F-4D97-AF65-F5344CB8AC3E}">
        <p14:creationId xmlns:p14="http://schemas.microsoft.com/office/powerpoint/2010/main" val="2516491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a:xfrm>
            <a:off x="152400" y="76200"/>
            <a:ext cx="8839200" cy="568324"/>
          </a:xfrm>
        </p:spPr>
        <p:txBody>
          <a:bodyPr>
            <a:normAutofit/>
          </a:bodyPr>
          <a:lstStyle/>
          <a:p>
            <a:pPr algn="ctr">
              <a:spcBef>
                <a:spcPts val="750"/>
              </a:spcBef>
            </a:pPr>
            <a:r>
              <a:rPr lang="en-US" altLang="en-US" sz="3600" b="1">
                <a:solidFill>
                  <a:srgbClr val="0070C0"/>
                </a:solidFill>
                <a:ea typeface="+mn-ea"/>
                <a:cs typeface="Times New Roman" panose="02020603050405020304" pitchFamily="18" charset="0"/>
              </a:rPr>
              <a:t>PROTEINS; AMINO ACIDS (AA) </a:t>
            </a:r>
          </a:p>
        </p:txBody>
      </p:sp>
      <p:sp>
        <p:nvSpPr>
          <p:cNvPr id="100355" name="Content Placeholder 2"/>
          <p:cNvSpPr>
            <a:spLocks noGrp="1" noChangeArrowheads="1"/>
          </p:cNvSpPr>
          <p:nvPr>
            <p:ph idx="1"/>
          </p:nvPr>
        </p:nvSpPr>
        <p:spPr>
          <a:xfrm>
            <a:off x="152400" y="644524"/>
            <a:ext cx="8839200" cy="5172075"/>
          </a:xfrm>
        </p:spPr>
        <p:txBody>
          <a:bodyPr>
            <a:normAutofit/>
          </a:bodyPr>
          <a:lstStyle/>
          <a:p>
            <a:pPr>
              <a:lnSpc>
                <a:spcPct val="150000"/>
              </a:lnSpc>
            </a:pPr>
            <a:r>
              <a:rPr lang="en-US" altLang="en-US" sz="2800" smtClean="0">
                <a:cs typeface="Times New Roman" panose="02020603050405020304" pitchFamily="18" charset="0"/>
              </a:rPr>
              <a:t>About </a:t>
            </a:r>
            <a:r>
              <a:rPr lang="en-US" altLang="en-US" sz="2800" smtClean="0">
                <a:solidFill>
                  <a:srgbClr val="FF0000"/>
                </a:solidFill>
                <a:cs typeface="Times New Roman" panose="02020603050405020304" pitchFamily="18" charset="0"/>
              </a:rPr>
              <a:t>200</a:t>
            </a:r>
            <a:r>
              <a:rPr lang="en-US" altLang="en-US" sz="2800" smtClean="0">
                <a:cs typeface="Times New Roman" panose="02020603050405020304" pitchFamily="18" charset="0"/>
              </a:rPr>
              <a:t> AA found in </a:t>
            </a:r>
            <a:r>
              <a:rPr lang="en-US" altLang="en-US" sz="2800" smtClean="0">
                <a:solidFill>
                  <a:srgbClr val="FF0000"/>
                </a:solidFill>
                <a:cs typeface="Times New Roman" panose="02020603050405020304" pitchFamily="18" charset="0"/>
              </a:rPr>
              <a:t>NATURE</a:t>
            </a:r>
          </a:p>
          <a:p>
            <a:pPr>
              <a:lnSpc>
                <a:spcPct val="150000"/>
              </a:lnSpc>
            </a:pPr>
            <a:r>
              <a:rPr lang="en-US" altLang="en-US" sz="2800" smtClean="0">
                <a:cs typeface="Times New Roman" panose="02020603050405020304" pitchFamily="18" charset="0"/>
              </a:rPr>
              <a:t>About </a:t>
            </a:r>
            <a:r>
              <a:rPr lang="en-US" altLang="en-US" sz="2800" smtClean="0">
                <a:solidFill>
                  <a:srgbClr val="FF0000"/>
                </a:solidFill>
                <a:cs typeface="Times New Roman" panose="02020603050405020304" pitchFamily="18" charset="0"/>
              </a:rPr>
              <a:t>20</a:t>
            </a:r>
            <a:r>
              <a:rPr lang="en-US" altLang="en-US" sz="2800" smtClean="0">
                <a:cs typeface="Times New Roman" panose="02020603050405020304" pitchFamily="18" charset="0"/>
              </a:rPr>
              <a:t> AA in a protein hydrolysate (</a:t>
            </a:r>
            <a:r>
              <a:rPr lang="en-US" altLang="en-US" sz="2800" smtClean="0">
                <a:solidFill>
                  <a:srgbClr val="FF0000"/>
                </a:solidFill>
                <a:cs typeface="Times New Roman" panose="02020603050405020304" pitchFamily="18" charset="0"/>
              </a:rPr>
              <a:t>Universal</a:t>
            </a:r>
            <a:r>
              <a:rPr lang="en-US" altLang="en-US" sz="2800" smtClean="0">
                <a:cs typeface="Times New Roman" panose="02020603050405020304" pitchFamily="18" charset="0"/>
              </a:rPr>
              <a:t>)</a:t>
            </a:r>
          </a:p>
          <a:p>
            <a:pPr>
              <a:lnSpc>
                <a:spcPct val="150000"/>
              </a:lnSpc>
            </a:pPr>
            <a:r>
              <a:rPr lang="en-US" altLang="en-US" sz="2800" smtClean="0">
                <a:cs typeface="Times New Roman" panose="02020603050405020304" pitchFamily="18" charset="0"/>
              </a:rPr>
              <a:t>Exceptions (amino-acetic acid or </a:t>
            </a:r>
            <a:r>
              <a:rPr lang="en-US" altLang="en-US" sz="2800" smtClean="0">
                <a:solidFill>
                  <a:srgbClr val="FF0000"/>
                </a:solidFill>
                <a:cs typeface="Times New Roman" panose="02020603050405020304" pitchFamily="18" charset="0"/>
              </a:rPr>
              <a:t>Glycine</a:t>
            </a:r>
            <a:r>
              <a:rPr lang="en-US" altLang="en-US" sz="2800" smtClean="0">
                <a:cs typeface="Times New Roman" panose="02020603050405020304" pitchFamily="18" charset="0"/>
              </a:rPr>
              <a:t>)</a:t>
            </a:r>
          </a:p>
          <a:p>
            <a:pPr>
              <a:lnSpc>
                <a:spcPct val="150000"/>
              </a:lnSpc>
            </a:pPr>
            <a:r>
              <a:rPr lang="en-US" altLang="en-US" sz="2800" smtClean="0">
                <a:cs typeface="Times New Roman" panose="02020603050405020304" pitchFamily="18" charset="0"/>
              </a:rPr>
              <a:t>In other AA, </a:t>
            </a:r>
            <a:r>
              <a:rPr lang="en-US" altLang="en-US" sz="2800" smtClean="0">
                <a:solidFill>
                  <a:srgbClr val="FF0000"/>
                </a:solidFill>
                <a:cs typeface="Times New Roman" panose="02020603050405020304" pitchFamily="18" charset="0"/>
              </a:rPr>
              <a:t>R</a:t>
            </a:r>
            <a:r>
              <a:rPr lang="en-US" altLang="en-US" sz="2800" smtClean="0">
                <a:cs typeface="Times New Roman" panose="02020603050405020304" pitchFamily="18" charset="0"/>
              </a:rPr>
              <a:t> is</a:t>
            </a:r>
          </a:p>
          <a:p>
            <a:pPr marL="685800" lvl="1" indent="-342900">
              <a:lnSpc>
                <a:spcPct val="150000"/>
              </a:lnSpc>
              <a:buFont typeface="Wingdings" panose="05000000000000000000" pitchFamily="2" charset="2"/>
              <a:buChar char="§"/>
            </a:pPr>
            <a:r>
              <a:rPr lang="en-US" altLang="en-US" sz="2800" smtClean="0">
                <a:solidFill>
                  <a:srgbClr val="FF0000"/>
                </a:solidFill>
                <a:cs typeface="Times New Roman" panose="02020603050405020304" pitchFamily="18" charset="0"/>
              </a:rPr>
              <a:t>aliphatic</a:t>
            </a:r>
          </a:p>
          <a:p>
            <a:pPr marL="685800" lvl="1" indent="-342900">
              <a:buFont typeface="Wingdings" panose="05000000000000000000" pitchFamily="2" charset="2"/>
              <a:buChar char="§"/>
            </a:pPr>
            <a:r>
              <a:rPr lang="en-US" altLang="en-US" sz="2800" smtClean="0">
                <a:solidFill>
                  <a:srgbClr val="FF0000"/>
                </a:solidFill>
                <a:cs typeface="Times New Roman" panose="02020603050405020304" pitchFamily="18" charset="0"/>
              </a:rPr>
              <a:t>aromatic</a:t>
            </a:r>
          </a:p>
          <a:p>
            <a:pPr marL="685800" lvl="1" indent="-342900">
              <a:buFont typeface="Wingdings" panose="05000000000000000000" pitchFamily="2" charset="2"/>
              <a:buChar char="§"/>
            </a:pPr>
            <a:r>
              <a:rPr lang="en-US" altLang="en-US" sz="2800" smtClean="0">
                <a:solidFill>
                  <a:srgbClr val="FF0000"/>
                </a:solidFill>
                <a:cs typeface="Times New Roman" panose="02020603050405020304" pitchFamily="18" charset="0"/>
              </a:rPr>
              <a:t>heterocyclic</a:t>
            </a:r>
            <a:endParaRPr lang="en-US" altLang="en-US" sz="2800" smtClean="0">
              <a:cs typeface="Times New Roman" panose="02020603050405020304" pitchFamily="18" charset="0"/>
            </a:endParaRPr>
          </a:p>
          <a:p>
            <a:pPr marL="685800" lvl="1" indent="-342900">
              <a:buFont typeface="Wingdings" panose="05000000000000000000" pitchFamily="2" charset="2"/>
              <a:buChar char="§"/>
            </a:pPr>
            <a:r>
              <a:rPr lang="en-US" altLang="en-US" sz="2800" smtClean="0">
                <a:cs typeface="Times New Roman" panose="02020603050405020304" pitchFamily="18" charset="0"/>
              </a:rPr>
              <a:t>other </a:t>
            </a:r>
            <a:r>
              <a:rPr lang="en-US" altLang="en-US" sz="2800" smtClean="0">
                <a:solidFill>
                  <a:srgbClr val="FF0000"/>
                </a:solidFill>
                <a:cs typeface="Times New Roman" panose="02020603050405020304" pitchFamily="18" charset="0"/>
              </a:rPr>
              <a:t>functional</a:t>
            </a:r>
            <a:r>
              <a:rPr lang="en-US" altLang="en-US" sz="2800" smtClean="0">
                <a:cs typeface="Times New Roman" panose="02020603050405020304" pitchFamily="18" charset="0"/>
              </a:rPr>
              <a:t> groups</a:t>
            </a:r>
          </a:p>
        </p:txBody>
      </p:sp>
      <p:sp>
        <p:nvSpPr>
          <p:cNvPr id="19460" name="Footer Placeholder 2"/>
          <p:cNvSpPr>
            <a:spLocks noGrp="1"/>
          </p:cNvSpPr>
          <p:nvPr>
            <p:ph type="ftr" sz="quarter" idx="11"/>
          </p:nvPr>
        </p:nvSpPr>
        <p:spPr>
          <a:xfrm>
            <a:off x="3028949" y="6356351"/>
            <a:ext cx="482917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946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3BACD02-3FCE-41E5-8A74-AD8ED66AFAE7}" type="slidenum">
              <a:rPr lang="en-US" altLang="en-US" sz="1400" smtClean="0"/>
              <a:pPr>
                <a:spcBef>
                  <a:spcPct val="0"/>
                </a:spcBef>
                <a:buFontTx/>
                <a:buNone/>
              </a:pPr>
              <a:t>15</a:t>
            </a:fld>
            <a:endParaRPr lang="en-US" altLang="en-US" sz="1400" smtClean="0"/>
          </a:p>
        </p:txBody>
      </p:sp>
      <p:sp>
        <p:nvSpPr>
          <p:cNvPr id="2" name="Date Placeholder 1"/>
          <p:cNvSpPr>
            <a:spLocks noGrp="1"/>
          </p:cNvSpPr>
          <p:nvPr>
            <p:ph type="dt" sz="half" idx="10"/>
          </p:nvPr>
        </p:nvSpPr>
        <p:spPr/>
        <p:txBody>
          <a:bodyPr/>
          <a:lstStyle/>
          <a:p>
            <a:fld id="{FC472622-ADB1-4534-8C5C-404EDD218C1C}" type="datetime1">
              <a:rPr lang="en-US" smtClean="0"/>
              <a:t>12/22/2020</a:t>
            </a:fld>
            <a:endParaRPr lang="en-US"/>
          </a:p>
        </p:txBody>
      </p:sp>
    </p:spTree>
    <p:extLst>
      <p:ext uri="{BB962C8B-B14F-4D97-AF65-F5344CB8AC3E}">
        <p14:creationId xmlns:p14="http://schemas.microsoft.com/office/powerpoint/2010/main" val="1979213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wipe(down)">
                                      <p:cBhvr>
                                        <p:cTn id="7" dur="580">
                                          <p:stCondLst>
                                            <p:cond delay="0"/>
                                          </p:stCondLst>
                                        </p:cTn>
                                        <p:tgtEl>
                                          <p:spTgt spid="100355">
                                            <p:txEl>
                                              <p:pRg st="0" end="0"/>
                                            </p:txEl>
                                          </p:spTgt>
                                        </p:tgtEl>
                                      </p:cBhvr>
                                    </p:animEffect>
                                    <p:anim calcmode="lin" valueType="num">
                                      <p:cBhvr>
                                        <p:cTn id="8" dur="1822" tmFilter="0,0; 0.14,0.36; 0.43,0.73; 0.71,0.91; 1.0,1.0">
                                          <p:stCondLst>
                                            <p:cond delay="0"/>
                                          </p:stCondLst>
                                        </p:cTn>
                                        <p:tgtEl>
                                          <p:spTgt spid="10035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035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035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035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035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00355">
                                            <p:txEl>
                                              <p:pRg st="0" end="0"/>
                                            </p:txEl>
                                          </p:spTgt>
                                        </p:tgtEl>
                                      </p:cBhvr>
                                      <p:to x="100000" y="60000"/>
                                    </p:animScale>
                                    <p:animScale>
                                      <p:cBhvr>
                                        <p:cTn id="14" dur="166" decel="50000">
                                          <p:stCondLst>
                                            <p:cond delay="676"/>
                                          </p:stCondLst>
                                        </p:cTn>
                                        <p:tgtEl>
                                          <p:spTgt spid="100355">
                                            <p:txEl>
                                              <p:pRg st="0" end="0"/>
                                            </p:txEl>
                                          </p:spTgt>
                                        </p:tgtEl>
                                      </p:cBhvr>
                                      <p:to x="100000" y="100000"/>
                                    </p:animScale>
                                    <p:animScale>
                                      <p:cBhvr>
                                        <p:cTn id="15" dur="26">
                                          <p:stCondLst>
                                            <p:cond delay="1312"/>
                                          </p:stCondLst>
                                        </p:cTn>
                                        <p:tgtEl>
                                          <p:spTgt spid="100355">
                                            <p:txEl>
                                              <p:pRg st="0" end="0"/>
                                            </p:txEl>
                                          </p:spTgt>
                                        </p:tgtEl>
                                      </p:cBhvr>
                                      <p:to x="100000" y="80000"/>
                                    </p:animScale>
                                    <p:animScale>
                                      <p:cBhvr>
                                        <p:cTn id="16" dur="166" decel="50000">
                                          <p:stCondLst>
                                            <p:cond delay="1338"/>
                                          </p:stCondLst>
                                        </p:cTn>
                                        <p:tgtEl>
                                          <p:spTgt spid="100355">
                                            <p:txEl>
                                              <p:pRg st="0" end="0"/>
                                            </p:txEl>
                                          </p:spTgt>
                                        </p:tgtEl>
                                      </p:cBhvr>
                                      <p:to x="100000" y="100000"/>
                                    </p:animScale>
                                    <p:animScale>
                                      <p:cBhvr>
                                        <p:cTn id="17" dur="26">
                                          <p:stCondLst>
                                            <p:cond delay="1642"/>
                                          </p:stCondLst>
                                        </p:cTn>
                                        <p:tgtEl>
                                          <p:spTgt spid="100355">
                                            <p:txEl>
                                              <p:pRg st="0" end="0"/>
                                            </p:txEl>
                                          </p:spTgt>
                                        </p:tgtEl>
                                      </p:cBhvr>
                                      <p:to x="100000" y="90000"/>
                                    </p:animScale>
                                    <p:animScale>
                                      <p:cBhvr>
                                        <p:cTn id="18" dur="166" decel="50000">
                                          <p:stCondLst>
                                            <p:cond delay="1668"/>
                                          </p:stCondLst>
                                        </p:cTn>
                                        <p:tgtEl>
                                          <p:spTgt spid="100355">
                                            <p:txEl>
                                              <p:pRg st="0" end="0"/>
                                            </p:txEl>
                                          </p:spTgt>
                                        </p:tgtEl>
                                      </p:cBhvr>
                                      <p:to x="100000" y="100000"/>
                                    </p:animScale>
                                    <p:animScale>
                                      <p:cBhvr>
                                        <p:cTn id="19" dur="26">
                                          <p:stCondLst>
                                            <p:cond delay="1808"/>
                                          </p:stCondLst>
                                        </p:cTn>
                                        <p:tgtEl>
                                          <p:spTgt spid="100355">
                                            <p:txEl>
                                              <p:pRg st="0" end="0"/>
                                            </p:txEl>
                                          </p:spTgt>
                                        </p:tgtEl>
                                      </p:cBhvr>
                                      <p:to x="100000" y="95000"/>
                                    </p:animScale>
                                    <p:animScale>
                                      <p:cBhvr>
                                        <p:cTn id="20" dur="166" decel="50000">
                                          <p:stCondLst>
                                            <p:cond delay="1834"/>
                                          </p:stCondLst>
                                        </p:cTn>
                                        <p:tgtEl>
                                          <p:spTgt spid="100355">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0355">
                                            <p:txEl>
                                              <p:pRg st="1" end="1"/>
                                            </p:txEl>
                                          </p:spTgt>
                                        </p:tgtEl>
                                        <p:attrNameLst>
                                          <p:attrName>style.visibility</p:attrName>
                                        </p:attrNameLst>
                                      </p:cBhvr>
                                      <p:to>
                                        <p:strVal val="visible"/>
                                      </p:to>
                                    </p:set>
                                    <p:animEffect transition="in" filter="wipe(down)">
                                      <p:cBhvr>
                                        <p:cTn id="25" dur="580">
                                          <p:stCondLst>
                                            <p:cond delay="0"/>
                                          </p:stCondLst>
                                        </p:cTn>
                                        <p:tgtEl>
                                          <p:spTgt spid="100355">
                                            <p:txEl>
                                              <p:pRg st="1" end="1"/>
                                            </p:txEl>
                                          </p:spTgt>
                                        </p:tgtEl>
                                      </p:cBhvr>
                                    </p:animEffect>
                                    <p:anim calcmode="lin" valueType="num">
                                      <p:cBhvr>
                                        <p:cTn id="26" dur="1822" tmFilter="0,0; 0.14,0.36; 0.43,0.73; 0.71,0.91; 1.0,1.0">
                                          <p:stCondLst>
                                            <p:cond delay="0"/>
                                          </p:stCondLst>
                                        </p:cTn>
                                        <p:tgtEl>
                                          <p:spTgt spid="10035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035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035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035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035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00355">
                                            <p:txEl>
                                              <p:pRg st="1" end="1"/>
                                            </p:txEl>
                                          </p:spTgt>
                                        </p:tgtEl>
                                      </p:cBhvr>
                                      <p:to x="100000" y="60000"/>
                                    </p:animScale>
                                    <p:animScale>
                                      <p:cBhvr>
                                        <p:cTn id="32" dur="166" decel="50000">
                                          <p:stCondLst>
                                            <p:cond delay="676"/>
                                          </p:stCondLst>
                                        </p:cTn>
                                        <p:tgtEl>
                                          <p:spTgt spid="100355">
                                            <p:txEl>
                                              <p:pRg st="1" end="1"/>
                                            </p:txEl>
                                          </p:spTgt>
                                        </p:tgtEl>
                                      </p:cBhvr>
                                      <p:to x="100000" y="100000"/>
                                    </p:animScale>
                                    <p:animScale>
                                      <p:cBhvr>
                                        <p:cTn id="33" dur="26">
                                          <p:stCondLst>
                                            <p:cond delay="1312"/>
                                          </p:stCondLst>
                                        </p:cTn>
                                        <p:tgtEl>
                                          <p:spTgt spid="100355">
                                            <p:txEl>
                                              <p:pRg st="1" end="1"/>
                                            </p:txEl>
                                          </p:spTgt>
                                        </p:tgtEl>
                                      </p:cBhvr>
                                      <p:to x="100000" y="80000"/>
                                    </p:animScale>
                                    <p:animScale>
                                      <p:cBhvr>
                                        <p:cTn id="34" dur="166" decel="50000">
                                          <p:stCondLst>
                                            <p:cond delay="1338"/>
                                          </p:stCondLst>
                                        </p:cTn>
                                        <p:tgtEl>
                                          <p:spTgt spid="100355">
                                            <p:txEl>
                                              <p:pRg st="1" end="1"/>
                                            </p:txEl>
                                          </p:spTgt>
                                        </p:tgtEl>
                                      </p:cBhvr>
                                      <p:to x="100000" y="100000"/>
                                    </p:animScale>
                                    <p:animScale>
                                      <p:cBhvr>
                                        <p:cTn id="35" dur="26">
                                          <p:stCondLst>
                                            <p:cond delay="1642"/>
                                          </p:stCondLst>
                                        </p:cTn>
                                        <p:tgtEl>
                                          <p:spTgt spid="100355">
                                            <p:txEl>
                                              <p:pRg st="1" end="1"/>
                                            </p:txEl>
                                          </p:spTgt>
                                        </p:tgtEl>
                                      </p:cBhvr>
                                      <p:to x="100000" y="90000"/>
                                    </p:animScale>
                                    <p:animScale>
                                      <p:cBhvr>
                                        <p:cTn id="36" dur="166" decel="50000">
                                          <p:stCondLst>
                                            <p:cond delay="1668"/>
                                          </p:stCondLst>
                                        </p:cTn>
                                        <p:tgtEl>
                                          <p:spTgt spid="100355">
                                            <p:txEl>
                                              <p:pRg st="1" end="1"/>
                                            </p:txEl>
                                          </p:spTgt>
                                        </p:tgtEl>
                                      </p:cBhvr>
                                      <p:to x="100000" y="100000"/>
                                    </p:animScale>
                                    <p:animScale>
                                      <p:cBhvr>
                                        <p:cTn id="37" dur="26">
                                          <p:stCondLst>
                                            <p:cond delay="1808"/>
                                          </p:stCondLst>
                                        </p:cTn>
                                        <p:tgtEl>
                                          <p:spTgt spid="100355">
                                            <p:txEl>
                                              <p:pRg st="1" end="1"/>
                                            </p:txEl>
                                          </p:spTgt>
                                        </p:tgtEl>
                                      </p:cBhvr>
                                      <p:to x="100000" y="95000"/>
                                    </p:animScale>
                                    <p:animScale>
                                      <p:cBhvr>
                                        <p:cTn id="38" dur="166" decel="50000">
                                          <p:stCondLst>
                                            <p:cond delay="1834"/>
                                          </p:stCondLst>
                                        </p:cTn>
                                        <p:tgtEl>
                                          <p:spTgt spid="100355">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0355">
                                            <p:txEl>
                                              <p:pRg st="2" end="2"/>
                                            </p:txEl>
                                          </p:spTgt>
                                        </p:tgtEl>
                                        <p:attrNameLst>
                                          <p:attrName>style.visibility</p:attrName>
                                        </p:attrNameLst>
                                      </p:cBhvr>
                                      <p:to>
                                        <p:strVal val="visible"/>
                                      </p:to>
                                    </p:set>
                                    <p:animEffect transition="in" filter="wipe(down)">
                                      <p:cBhvr>
                                        <p:cTn id="43" dur="580">
                                          <p:stCondLst>
                                            <p:cond delay="0"/>
                                          </p:stCondLst>
                                        </p:cTn>
                                        <p:tgtEl>
                                          <p:spTgt spid="100355">
                                            <p:txEl>
                                              <p:pRg st="2" end="2"/>
                                            </p:txEl>
                                          </p:spTgt>
                                        </p:tgtEl>
                                      </p:cBhvr>
                                    </p:animEffect>
                                    <p:anim calcmode="lin" valueType="num">
                                      <p:cBhvr>
                                        <p:cTn id="44" dur="1822" tmFilter="0,0; 0.14,0.36; 0.43,0.73; 0.71,0.91; 1.0,1.0">
                                          <p:stCondLst>
                                            <p:cond delay="0"/>
                                          </p:stCondLst>
                                        </p:cTn>
                                        <p:tgtEl>
                                          <p:spTgt spid="10035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035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035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035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035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00355">
                                            <p:txEl>
                                              <p:pRg st="2" end="2"/>
                                            </p:txEl>
                                          </p:spTgt>
                                        </p:tgtEl>
                                      </p:cBhvr>
                                      <p:to x="100000" y="60000"/>
                                    </p:animScale>
                                    <p:animScale>
                                      <p:cBhvr>
                                        <p:cTn id="50" dur="166" decel="50000">
                                          <p:stCondLst>
                                            <p:cond delay="676"/>
                                          </p:stCondLst>
                                        </p:cTn>
                                        <p:tgtEl>
                                          <p:spTgt spid="100355">
                                            <p:txEl>
                                              <p:pRg st="2" end="2"/>
                                            </p:txEl>
                                          </p:spTgt>
                                        </p:tgtEl>
                                      </p:cBhvr>
                                      <p:to x="100000" y="100000"/>
                                    </p:animScale>
                                    <p:animScale>
                                      <p:cBhvr>
                                        <p:cTn id="51" dur="26">
                                          <p:stCondLst>
                                            <p:cond delay="1312"/>
                                          </p:stCondLst>
                                        </p:cTn>
                                        <p:tgtEl>
                                          <p:spTgt spid="100355">
                                            <p:txEl>
                                              <p:pRg st="2" end="2"/>
                                            </p:txEl>
                                          </p:spTgt>
                                        </p:tgtEl>
                                      </p:cBhvr>
                                      <p:to x="100000" y="80000"/>
                                    </p:animScale>
                                    <p:animScale>
                                      <p:cBhvr>
                                        <p:cTn id="52" dur="166" decel="50000">
                                          <p:stCondLst>
                                            <p:cond delay="1338"/>
                                          </p:stCondLst>
                                        </p:cTn>
                                        <p:tgtEl>
                                          <p:spTgt spid="100355">
                                            <p:txEl>
                                              <p:pRg st="2" end="2"/>
                                            </p:txEl>
                                          </p:spTgt>
                                        </p:tgtEl>
                                      </p:cBhvr>
                                      <p:to x="100000" y="100000"/>
                                    </p:animScale>
                                    <p:animScale>
                                      <p:cBhvr>
                                        <p:cTn id="53" dur="26">
                                          <p:stCondLst>
                                            <p:cond delay="1642"/>
                                          </p:stCondLst>
                                        </p:cTn>
                                        <p:tgtEl>
                                          <p:spTgt spid="100355">
                                            <p:txEl>
                                              <p:pRg st="2" end="2"/>
                                            </p:txEl>
                                          </p:spTgt>
                                        </p:tgtEl>
                                      </p:cBhvr>
                                      <p:to x="100000" y="90000"/>
                                    </p:animScale>
                                    <p:animScale>
                                      <p:cBhvr>
                                        <p:cTn id="54" dur="166" decel="50000">
                                          <p:stCondLst>
                                            <p:cond delay="1668"/>
                                          </p:stCondLst>
                                        </p:cTn>
                                        <p:tgtEl>
                                          <p:spTgt spid="100355">
                                            <p:txEl>
                                              <p:pRg st="2" end="2"/>
                                            </p:txEl>
                                          </p:spTgt>
                                        </p:tgtEl>
                                      </p:cBhvr>
                                      <p:to x="100000" y="100000"/>
                                    </p:animScale>
                                    <p:animScale>
                                      <p:cBhvr>
                                        <p:cTn id="55" dur="26">
                                          <p:stCondLst>
                                            <p:cond delay="1808"/>
                                          </p:stCondLst>
                                        </p:cTn>
                                        <p:tgtEl>
                                          <p:spTgt spid="100355">
                                            <p:txEl>
                                              <p:pRg st="2" end="2"/>
                                            </p:txEl>
                                          </p:spTgt>
                                        </p:tgtEl>
                                      </p:cBhvr>
                                      <p:to x="100000" y="95000"/>
                                    </p:animScale>
                                    <p:animScale>
                                      <p:cBhvr>
                                        <p:cTn id="56" dur="166" decel="50000">
                                          <p:stCondLst>
                                            <p:cond delay="1834"/>
                                          </p:stCondLst>
                                        </p:cTn>
                                        <p:tgtEl>
                                          <p:spTgt spid="100355">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00355">
                                            <p:txEl>
                                              <p:pRg st="3" end="3"/>
                                            </p:txEl>
                                          </p:spTgt>
                                        </p:tgtEl>
                                        <p:attrNameLst>
                                          <p:attrName>style.visibility</p:attrName>
                                        </p:attrNameLst>
                                      </p:cBhvr>
                                      <p:to>
                                        <p:strVal val="visible"/>
                                      </p:to>
                                    </p:set>
                                    <p:animEffect transition="in" filter="wipe(down)">
                                      <p:cBhvr>
                                        <p:cTn id="61" dur="580">
                                          <p:stCondLst>
                                            <p:cond delay="0"/>
                                          </p:stCondLst>
                                        </p:cTn>
                                        <p:tgtEl>
                                          <p:spTgt spid="100355">
                                            <p:txEl>
                                              <p:pRg st="3" end="3"/>
                                            </p:txEl>
                                          </p:spTgt>
                                        </p:tgtEl>
                                      </p:cBhvr>
                                    </p:animEffect>
                                    <p:anim calcmode="lin" valueType="num">
                                      <p:cBhvr>
                                        <p:cTn id="62" dur="1822" tmFilter="0,0; 0.14,0.36; 0.43,0.73; 0.71,0.91; 1.0,1.0">
                                          <p:stCondLst>
                                            <p:cond delay="0"/>
                                          </p:stCondLst>
                                        </p:cTn>
                                        <p:tgtEl>
                                          <p:spTgt spid="100355">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00355">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00355">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00355">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00355">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00355">
                                            <p:txEl>
                                              <p:pRg st="3" end="3"/>
                                            </p:txEl>
                                          </p:spTgt>
                                        </p:tgtEl>
                                      </p:cBhvr>
                                      <p:to x="100000" y="60000"/>
                                    </p:animScale>
                                    <p:animScale>
                                      <p:cBhvr>
                                        <p:cTn id="68" dur="166" decel="50000">
                                          <p:stCondLst>
                                            <p:cond delay="676"/>
                                          </p:stCondLst>
                                        </p:cTn>
                                        <p:tgtEl>
                                          <p:spTgt spid="100355">
                                            <p:txEl>
                                              <p:pRg st="3" end="3"/>
                                            </p:txEl>
                                          </p:spTgt>
                                        </p:tgtEl>
                                      </p:cBhvr>
                                      <p:to x="100000" y="100000"/>
                                    </p:animScale>
                                    <p:animScale>
                                      <p:cBhvr>
                                        <p:cTn id="69" dur="26">
                                          <p:stCondLst>
                                            <p:cond delay="1312"/>
                                          </p:stCondLst>
                                        </p:cTn>
                                        <p:tgtEl>
                                          <p:spTgt spid="100355">
                                            <p:txEl>
                                              <p:pRg st="3" end="3"/>
                                            </p:txEl>
                                          </p:spTgt>
                                        </p:tgtEl>
                                      </p:cBhvr>
                                      <p:to x="100000" y="80000"/>
                                    </p:animScale>
                                    <p:animScale>
                                      <p:cBhvr>
                                        <p:cTn id="70" dur="166" decel="50000">
                                          <p:stCondLst>
                                            <p:cond delay="1338"/>
                                          </p:stCondLst>
                                        </p:cTn>
                                        <p:tgtEl>
                                          <p:spTgt spid="100355">
                                            <p:txEl>
                                              <p:pRg st="3" end="3"/>
                                            </p:txEl>
                                          </p:spTgt>
                                        </p:tgtEl>
                                      </p:cBhvr>
                                      <p:to x="100000" y="100000"/>
                                    </p:animScale>
                                    <p:animScale>
                                      <p:cBhvr>
                                        <p:cTn id="71" dur="26">
                                          <p:stCondLst>
                                            <p:cond delay="1642"/>
                                          </p:stCondLst>
                                        </p:cTn>
                                        <p:tgtEl>
                                          <p:spTgt spid="100355">
                                            <p:txEl>
                                              <p:pRg st="3" end="3"/>
                                            </p:txEl>
                                          </p:spTgt>
                                        </p:tgtEl>
                                      </p:cBhvr>
                                      <p:to x="100000" y="90000"/>
                                    </p:animScale>
                                    <p:animScale>
                                      <p:cBhvr>
                                        <p:cTn id="72" dur="166" decel="50000">
                                          <p:stCondLst>
                                            <p:cond delay="1668"/>
                                          </p:stCondLst>
                                        </p:cTn>
                                        <p:tgtEl>
                                          <p:spTgt spid="100355">
                                            <p:txEl>
                                              <p:pRg st="3" end="3"/>
                                            </p:txEl>
                                          </p:spTgt>
                                        </p:tgtEl>
                                      </p:cBhvr>
                                      <p:to x="100000" y="100000"/>
                                    </p:animScale>
                                    <p:animScale>
                                      <p:cBhvr>
                                        <p:cTn id="73" dur="26">
                                          <p:stCondLst>
                                            <p:cond delay="1808"/>
                                          </p:stCondLst>
                                        </p:cTn>
                                        <p:tgtEl>
                                          <p:spTgt spid="100355">
                                            <p:txEl>
                                              <p:pRg st="3" end="3"/>
                                            </p:txEl>
                                          </p:spTgt>
                                        </p:tgtEl>
                                      </p:cBhvr>
                                      <p:to x="100000" y="95000"/>
                                    </p:animScale>
                                    <p:animScale>
                                      <p:cBhvr>
                                        <p:cTn id="74" dur="166" decel="50000">
                                          <p:stCondLst>
                                            <p:cond delay="1834"/>
                                          </p:stCondLst>
                                        </p:cTn>
                                        <p:tgtEl>
                                          <p:spTgt spid="100355">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45" presetClass="entr" presetSubtype="0" fill="hold" grpId="0" nodeType="clickEffect">
                                  <p:stCondLst>
                                    <p:cond delay="0"/>
                                  </p:stCondLst>
                                  <p:childTnLst>
                                    <p:set>
                                      <p:cBhvr>
                                        <p:cTn id="78" dur="1" fill="hold">
                                          <p:stCondLst>
                                            <p:cond delay="0"/>
                                          </p:stCondLst>
                                        </p:cTn>
                                        <p:tgtEl>
                                          <p:spTgt spid="100355">
                                            <p:txEl>
                                              <p:pRg st="4" end="4"/>
                                            </p:txEl>
                                          </p:spTgt>
                                        </p:tgtEl>
                                        <p:attrNameLst>
                                          <p:attrName>style.visibility</p:attrName>
                                        </p:attrNameLst>
                                      </p:cBhvr>
                                      <p:to>
                                        <p:strVal val="visible"/>
                                      </p:to>
                                    </p:set>
                                    <p:animEffect transition="in" filter="fade">
                                      <p:cBhvr>
                                        <p:cTn id="79" dur="2000"/>
                                        <p:tgtEl>
                                          <p:spTgt spid="100355">
                                            <p:txEl>
                                              <p:pRg st="4" end="4"/>
                                            </p:txEl>
                                          </p:spTgt>
                                        </p:tgtEl>
                                      </p:cBhvr>
                                    </p:animEffect>
                                    <p:anim calcmode="lin" valueType="num">
                                      <p:cBhvr>
                                        <p:cTn id="80" dur="2000" fill="hold"/>
                                        <p:tgtEl>
                                          <p:spTgt spid="100355">
                                            <p:txEl>
                                              <p:pRg st="4" end="4"/>
                                            </p:txEl>
                                          </p:spTgt>
                                        </p:tgtEl>
                                        <p:attrNameLst>
                                          <p:attrName>ppt_w</p:attrName>
                                        </p:attrNameLst>
                                      </p:cBhvr>
                                      <p:tavLst>
                                        <p:tav tm="0" fmla="#ppt_w*sin(2.5*pi*$)">
                                          <p:val>
                                            <p:fltVal val="0"/>
                                          </p:val>
                                        </p:tav>
                                        <p:tav tm="100000">
                                          <p:val>
                                            <p:fltVal val="1"/>
                                          </p:val>
                                        </p:tav>
                                      </p:tavLst>
                                    </p:anim>
                                    <p:anim calcmode="lin" valueType="num">
                                      <p:cBhvr>
                                        <p:cTn id="81" dur="2000" fill="hold"/>
                                        <p:tgtEl>
                                          <p:spTgt spid="10035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82" fill="hold">
                      <p:stCondLst>
                        <p:cond delay="indefinite"/>
                      </p:stCondLst>
                      <p:childTnLst>
                        <p:par>
                          <p:cTn id="83" fill="hold">
                            <p:stCondLst>
                              <p:cond delay="0"/>
                            </p:stCondLst>
                            <p:childTnLst>
                              <p:par>
                                <p:cTn id="84" presetID="45" presetClass="entr" presetSubtype="0" fill="hold" grpId="0" nodeType="clickEffect">
                                  <p:stCondLst>
                                    <p:cond delay="0"/>
                                  </p:stCondLst>
                                  <p:childTnLst>
                                    <p:set>
                                      <p:cBhvr>
                                        <p:cTn id="85" dur="1" fill="hold">
                                          <p:stCondLst>
                                            <p:cond delay="0"/>
                                          </p:stCondLst>
                                        </p:cTn>
                                        <p:tgtEl>
                                          <p:spTgt spid="100355">
                                            <p:txEl>
                                              <p:pRg st="5" end="5"/>
                                            </p:txEl>
                                          </p:spTgt>
                                        </p:tgtEl>
                                        <p:attrNameLst>
                                          <p:attrName>style.visibility</p:attrName>
                                        </p:attrNameLst>
                                      </p:cBhvr>
                                      <p:to>
                                        <p:strVal val="visible"/>
                                      </p:to>
                                    </p:set>
                                    <p:animEffect transition="in" filter="fade">
                                      <p:cBhvr>
                                        <p:cTn id="86" dur="2000"/>
                                        <p:tgtEl>
                                          <p:spTgt spid="100355">
                                            <p:txEl>
                                              <p:pRg st="5" end="5"/>
                                            </p:txEl>
                                          </p:spTgt>
                                        </p:tgtEl>
                                      </p:cBhvr>
                                    </p:animEffect>
                                    <p:anim calcmode="lin" valueType="num">
                                      <p:cBhvr>
                                        <p:cTn id="87" dur="2000" fill="hold"/>
                                        <p:tgtEl>
                                          <p:spTgt spid="100355">
                                            <p:txEl>
                                              <p:pRg st="5" end="5"/>
                                            </p:txEl>
                                          </p:spTgt>
                                        </p:tgtEl>
                                        <p:attrNameLst>
                                          <p:attrName>ppt_w</p:attrName>
                                        </p:attrNameLst>
                                      </p:cBhvr>
                                      <p:tavLst>
                                        <p:tav tm="0" fmla="#ppt_w*sin(2.5*pi*$)">
                                          <p:val>
                                            <p:fltVal val="0"/>
                                          </p:val>
                                        </p:tav>
                                        <p:tav tm="100000">
                                          <p:val>
                                            <p:fltVal val="1"/>
                                          </p:val>
                                        </p:tav>
                                      </p:tavLst>
                                    </p:anim>
                                    <p:anim calcmode="lin" valueType="num">
                                      <p:cBhvr>
                                        <p:cTn id="88" dur="2000" fill="hold"/>
                                        <p:tgtEl>
                                          <p:spTgt spid="10035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45" presetClass="entr" presetSubtype="0" fill="hold" grpId="0" nodeType="clickEffect">
                                  <p:stCondLst>
                                    <p:cond delay="0"/>
                                  </p:stCondLst>
                                  <p:childTnLst>
                                    <p:set>
                                      <p:cBhvr>
                                        <p:cTn id="92" dur="1" fill="hold">
                                          <p:stCondLst>
                                            <p:cond delay="0"/>
                                          </p:stCondLst>
                                        </p:cTn>
                                        <p:tgtEl>
                                          <p:spTgt spid="100355">
                                            <p:txEl>
                                              <p:pRg st="6" end="6"/>
                                            </p:txEl>
                                          </p:spTgt>
                                        </p:tgtEl>
                                        <p:attrNameLst>
                                          <p:attrName>style.visibility</p:attrName>
                                        </p:attrNameLst>
                                      </p:cBhvr>
                                      <p:to>
                                        <p:strVal val="visible"/>
                                      </p:to>
                                    </p:set>
                                    <p:animEffect transition="in" filter="fade">
                                      <p:cBhvr>
                                        <p:cTn id="93" dur="2000"/>
                                        <p:tgtEl>
                                          <p:spTgt spid="100355">
                                            <p:txEl>
                                              <p:pRg st="6" end="6"/>
                                            </p:txEl>
                                          </p:spTgt>
                                        </p:tgtEl>
                                      </p:cBhvr>
                                    </p:animEffect>
                                    <p:anim calcmode="lin" valueType="num">
                                      <p:cBhvr>
                                        <p:cTn id="94" dur="2000" fill="hold"/>
                                        <p:tgtEl>
                                          <p:spTgt spid="100355">
                                            <p:txEl>
                                              <p:pRg st="6" end="6"/>
                                            </p:txEl>
                                          </p:spTgt>
                                        </p:tgtEl>
                                        <p:attrNameLst>
                                          <p:attrName>ppt_w</p:attrName>
                                        </p:attrNameLst>
                                      </p:cBhvr>
                                      <p:tavLst>
                                        <p:tav tm="0" fmla="#ppt_w*sin(2.5*pi*$)">
                                          <p:val>
                                            <p:fltVal val="0"/>
                                          </p:val>
                                        </p:tav>
                                        <p:tav tm="100000">
                                          <p:val>
                                            <p:fltVal val="1"/>
                                          </p:val>
                                        </p:tav>
                                      </p:tavLst>
                                    </p:anim>
                                    <p:anim calcmode="lin" valueType="num">
                                      <p:cBhvr>
                                        <p:cTn id="95" dur="2000" fill="hold"/>
                                        <p:tgtEl>
                                          <p:spTgt spid="100355">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96" fill="hold">
                      <p:stCondLst>
                        <p:cond delay="indefinite"/>
                      </p:stCondLst>
                      <p:childTnLst>
                        <p:par>
                          <p:cTn id="97" fill="hold">
                            <p:stCondLst>
                              <p:cond delay="0"/>
                            </p:stCondLst>
                            <p:childTnLst>
                              <p:par>
                                <p:cTn id="98" presetID="45" presetClass="entr" presetSubtype="0" fill="hold" grpId="0" nodeType="clickEffect">
                                  <p:stCondLst>
                                    <p:cond delay="0"/>
                                  </p:stCondLst>
                                  <p:childTnLst>
                                    <p:set>
                                      <p:cBhvr>
                                        <p:cTn id="99" dur="1" fill="hold">
                                          <p:stCondLst>
                                            <p:cond delay="0"/>
                                          </p:stCondLst>
                                        </p:cTn>
                                        <p:tgtEl>
                                          <p:spTgt spid="100355">
                                            <p:txEl>
                                              <p:pRg st="7" end="7"/>
                                            </p:txEl>
                                          </p:spTgt>
                                        </p:tgtEl>
                                        <p:attrNameLst>
                                          <p:attrName>style.visibility</p:attrName>
                                        </p:attrNameLst>
                                      </p:cBhvr>
                                      <p:to>
                                        <p:strVal val="visible"/>
                                      </p:to>
                                    </p:set>
                                    <p:animEffect transition="in" filter="fade">
                                      <p:cBhvr>
                                        <p:cTn id="100" dur="2000"/>
                                        <p:tgtEl>
                                          <p:spTgt spid="100355">
                                            <p:txEl>
                                              <p:pRg st="7" end="7"/>
                                            </p:txEl>
                                          </p:spTgt>
                                        </p:tgtEl>
                                      </p:cBhvr>
                                    </p:animEffect>
                                    <p:anim calcmode="lin" valueType="num">
                                      <p:cBhvr>
                                        <p:cTn id="101" dur="2000" fill="hold"/>
                                        <p:tgtEl>
                                          <p:spTgt spid="100355">
                                            <p:txEl>
                                              <p:pRg st="7" end="7"/>
                                            </p:txEl>
                                          </p:spTgt>
                                        </p:tgtEl>
                                        <p:attrNameLst>
                                          <p:attrName>ppt_w</p:attrName>
                                        </p:attrNameLst>
                                      </p:cBhvr>
                                      <p:tavLst>
                                        <p:tav tm="0" fmla="#ppt_w*sin(2.5*pi*$)">
                                          <p:val>
                                            <p:fltVal val="0"/>
                                          </p:val>
                                        </p:tav>
                                        <p:tav tm="100000">
                                          <p:val>
                                            <p:fltVal val="1"/>
                                          </p:val>
                                        </p:tav>
                                      </p:tavLst>
                                    </p:anim>
                                    <p:anim calcmode="lin" valueType="num">
                                      <p:cBhvr>
                                        <p:cTn id="102" dur="2000" fill="hold"/>
                                        <p:tgtEl>
                                          <p:spTgt spid="100355">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noChangeArrowheads="1"/>
          </p:cNvSpPr>
          <p:nvPr>
            <p:ph type="title"/>
          </p:nvPr>
        </p:nvSpPr>
        <p:spPr>
          <a:xfrm>
            <a:off x="76200" y="76200"/>
            <a:ext cx="8991600" cy="519114"/>
          </a:xfrm>
        </p:spPr>
        <p:txBody>
          <a:bodyPr>
            <a:normAutofit/>
          </a:bodyPr>
          <a:lstStyle/>
          <a:p>
            <a:pPr algn="ctr">
              <a:spcBef>
                <a:spcPts val="750"/>
              </a:spcBef>
            </a:pPr>
            <a:r>
              <a:rPr lang="en-US" altLang="en-US" sz="3600" b="1">
                <a:solidFill>
                  <a:srgbClr val="0070C0"/>
                </a:solidFill>
                <a:ea typeface="+mn-ea"/>
                <a:cs typeface="Times New Roman" panose="02020603050405020304" pitchFamily="18" charset="0"/>
              </a:rPr>
              <a:t>UNIVERSAL AAs</a:t>
            </a:r>
          </a:p>
        </p:txBody>
      </p:sp>
      <p:pic>
        <p:nvPicPr>
          <p:cNvPr id="2150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 y="625475"/>
            <a:ext cx="8991600" cy="5867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508" name="Footer Placeholder 2"/>
          <p:cNvSpPr>
            <a:spLocks noGrp="1"/>
          </p:cNvSpPr>
          <p:nvPr>
            <p:ph type="ftr" sz="quarter" idx="11"/>
          </p:nvPr>
        </p:nvSpPr>
        <p:spPr>
          <a:xfrm>
            <a:off x="3043237" y="6523037"/>
            <a:ext cx="4443413"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2150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9FC76CF-765D-4E9F-9634-201AD48084EE}" type="slidenum">
              <a:rPr lang="en-US" altLang="en-US" sz="1400" smtClean="0"/>
              <a:pPr>
                <a:spcBef>
                  <a:spcPct val="0"/>
                </a:spcBef>
                <a:buFontTx/>
                <a:buNone/>
              </a:pPr>
              <a:t>16</a:t>
            </a:fld>
            <a:endParaRPr lang="en-US" altLang="en-US" sz="1400" smtClean="0"/>
          </a:p>
        </p:txBody>
      </p:sp>
      <p:sp>
        <p:nvSpPr>
          <p:cNvPr id="2" name="Date Placeholder 1"/>
          <p:cNvSpPr>
            <a:spLocks noGrp="1"/>
          </p:cNvSpPr>
          <p:nvPr>
            <p:ph type="dt" sz="half" idx="10"/>
          </p:nvPr>
        </p:nvSpPr>
        <p:spPr/>
        <p:txBody>
          <a:bodyPr/>
          <a:lstStyle/>
          <a:p>
            <a:fld id="{CFD48B82-9841-4A75-AC4F-B7CA76E15AD7}" type="datetime1">
              <a:rPr lang="en-US" smtClean="0"/>
              <a:t>12/22/2020</a:t>
            </a:fld>
            <a:endParaRPr lang="en-US"/>
          </a:p>
        </p:txBody>
      </p:sp>
    </p:spTree>
    <p:extLst>
      <p:ext uri="{BB962C8B-B14F-4D97-AF65-F5344CB8AC3E}">
        <p14:creationId xmlns:p14="http://schemas.microsoft.com/office/powerpoint/2010/main" val="811983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5700" y="3582988"/>
            <a:ext cx="2057400" cy="236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2531" name="Rectangle 3"/>
          <p:cNvSpPr>
            <a:spLocks noGrp="1" noChangeArrowheads="1"/>
          </p:cNvSpPr>
          <p:nvPr>
            <p:ph type="title"/>
          </p:nvPr>
        </p:nvSpPr>
        <p:spPr>
          <a:xfrm>
            <a:off x="152400" y="76200"/>
            <a:ext cx="8763000" cy="762000"/>
          </a:xfrm>
          <a:noFill/>
        </p:spPr>
        <p:txBody>
          <a:bodyPr lIns="90487" tIns="44450" rIns="90487" bIns="44450" anchor="b">
            <a:normAutofit/>
          </a:bodyPr>
          <a:lstStyle/>
          <a:p>
            <a:pPr algn="ctr">
              <a:spcBef>
                <a:spcPts val="750"/>
              </a:spcBef>
            </a:pPr>
            <a:r>
              <a:rPr lang="en-US" altLang="en-US" sz="3600" b="1">
                <a:solidFill>
                  <a:srgbClr val="0070C0"/>
                </a:solidFill>
                <a:ea typeface="+mn-ea"/>
                <a:cs typeface="Times New Roman" panose="02020603050405020304" pitchFamily="18" charset="0"/>
              </a:rPr>
              <a:t>ZWITTERIONS</a:t>
            </a:r>
          </a:p>
        </p:txBody>
      </p:sp>
      <p:sp>
        <p:nvSpPr>
          <p:cNvPr id="12292" name="Rectangle 4"/>
          <p:cNvSpPr>
            <a:spLocks noGrp="1" noChangeArrowheads="1"/>
          </p:cNvSpPr>
          <p:nvPr>
            <p:ph type="body" idx="1"/>
          </p:nvPr>
        </p:nvSpPr>
        <p:spPr>
          <a:xfrm>
            <a:off x="228600" y="914400"/>
            <a:ext cx="8686800" cy="4953000"/>
          </a:xfrm>
          <a:noFill/>
        </p:spPr>
        <p:txBody>
          <a:bodyPr lIns="90487" tIns="44450" rIns="90487" bIns="44450"/>
          <a:lstStyle/>
          <a:p>
            <a:pPr marL="342900" indent="-342900" eaLnBrk="1" hangingPunct="1">
              <a:lnSpc>
                <a:spcPct val="150000"/>
              </a:lnSpc>
            </a:pPr>
            <a:r>
              <a:rPr lang="en-US" altLang="en-US" sz="2800" smtClean="0">
                <a:cs typeface="Times New Roman" panose="02020603050405020304" pitchFamily="18" charset="0"/>
              </a:rPr>
              <a:t>A molecule  where both a </a:t>
            </a:r>
            <a:r>
              <a:rPr lang="en-US" altLang="en-US" sz="2800" smtClean="0">
                <a:solidFill>
                  <a:srgbClr val="FF0000"/>
                </a:solidFill>
                <a:cs typeface="Times New Roman" panose="02020603050405020304" pitchFamily="18" charset="0"/>
              </a:rPr>
              <a:t>positive</a:t>
            </a:r>
            <a:r>
              <a:rPr lang="en-US" altLang="en-US" sz="2800" smtClean="0">
                <a:cs typeface="Times New Roman" panose="02020603050405020304" pitchFamily="18" charset="0"/>
              </a:rPr>
              <a:t> &amp; </a:t>
            </a:r>
            <a:r>
              <a:rPr lang="en-US" altLang="en-US" sz="2800" smtClean="0">
                <a:solidFill>
                  <a:srgbClr val="FF0000"/>
                </a:solidFill>
                <a:cs typeface="Times New Roman" panose="02020603050405020304" pitchFamily="18" charset="0"/>
              </a:rPr>
              <a:t>negative</a:t>
            </a:r>
            <a:r>
              <a:rPr lang="en-US" altLang="en-US" sz="2800" smtClean="0">
                <a:cs typeface="Times New Roman" panose="02020603050405020304" pitchFamily="18" charset="0"/>
              </a:rPr>
              <a:t> charges exists</a:t>
            </a:r>
          </a:p>
          <a:p>
            <a:pPr marL="342900" indent="-342900" eaLnBrk="1" hangingPunct="1">
              <a:lnSpc>
                <a:spcPct val="150000"/>
              </a:lnSpc>
            </a:pPr>
            <a:r>
              <a:rPr lang="en-US" altLang="en-US" sz="2800" smtClean="0">
                <a:cs typeface="Times New Roman" panose="02020603050405020304" pitchFamily="18" charset="0"/>
              </a:rPr>
              <a:t>AAs are </a:t>
            </a:r>
            <a:r>
              <a:rPr lang="en-US" altLang="en-US" sz="2800" smtClean="0">
                <a:solidFill>
                  <a:srgbClr val="FF0000"/>
                </a:solidFill>
                <a:cs typeface="Times New Roman" panose="02020603050405020304" pitchFamily="18" charset="0"/>
              </a:rPr>
              <a:t>Ionic</a:t>
            </a:r>
            <a:r>
              <a:rPr lang="en-US" altLang="en-US" sz="2800" smtClean="0">
                <a:cs typeface="Times New Roman" panose="02020603050405020304" pitchFamily="18" charset="0"/>
              </a:rPr>
              <a:t> compounds</a:t>
            </a:r>
          </a:p>
          <a:p>
            <a:pPr marL="342900" indent="-342900" eaLnBrk="1" hangingPunct="1">
              <a:lnSpc>
                <a:spcPct val="150000"/>
              </a:lnSpc>
            </a:pPr>
            <a:r>
              <a:rPr lang="en-US" altLang="en-US" sz="2800" smtClean="0">
                <a:cs typeface="Times New Roman" panose="02020603050405020304" pitchFamily="18" charset="0"/>
              </a:rPr>
              <a:t>They are </a:t>
            </a:r>
            <a:r>
              <a:rPr lang="en-US" altLang="en-US" sz="2800" smtClean="0">
                <a:solidFill>
                  <a:srgbClr val="FF0000"/>
                </a:solidFill>
                <a:cs typeface="Times New Roman" panose="02020603050405020304" pitchFamily="18" charset="0"/>
              </a:rPr>
              <a:t>Internal</a:t>
            </a:r>
            <a:r>
              <a:rPr lang="en-US" altLang="en-US" sz="2800" smtClean="0">
                <a:cs typeface="Times New Roman" panose="02020603050405020304" pitchFamily="18" charset="0"/>
              </a:rPr>
              <a:t> </a:t>
            </a:r>
            <a:r>
              <a:rPr lang="en-US" altLang="en-US" sz="2800" smtClean="0">
                <a:solidFill>
                  <a:srgbClr val="FF0000"/>
                </a:solidFill>
                <a:cs typeface="Times New Roman" panose="02020603050405020304" pitchFamily="18" charset="0"/>
              </a:rPr>
              <a:t>Salts</a:t>
            </a:r>
          </a:p>
          <a:p>
            <a:pPr marL="342900" indent="-342900" eaLnBrk="1" hangingPunct="1">
              <a:lnSpc>
                <a:spcPct val="150000"/>
              </a:lnSpc>
            </a:pPr>
            <a:r>
              <a:rPr lang="en-US" altLang="en-US" sz="2800" smtClean="0">
                <a:cs typeface="Times New Roman" panose="02020603050405020304" pitchFamily="18" charset="0"/>
              </a:rPr>
              <a:t>In solution their </a:t>
            </a:r>
            <a:r>
              <a:rPr lang="en-US" altLang="en-US" sz="2800" smtClean="0">
                <a:solidFill>
                  <a:srgbClr val="FF0000"/>
                </a:solidFill>
                <a:cs typeface="Times New Roman" panose="02020603050405020304" pitchFamily="18" charset="0"/>
              </a:rPr>
              <a:t>FORM</a:t>
            </a:r>
            <a:r>
              <a:rPr lang="en-US" altLang="en-US" sz="2800" smtClean="0">
                <a:cs typeface="Times New Roman" panose="02020603050405020304" pitchFamily="18" charset="0"/>
              </a:rPr>
              <a:t> changes</a:t>
            </a:r>
            <a:br>
              <a:rPr lang="en-US" altLang="en-US" sz="2800" smtClean="0">
                <a:cs typeface="Times New Roman" panose="02020603050405020304" pitchFamily="18" charset="0"/>
              </a:rPr>
            </a:br>
            <a:r>
              <a:rPr lang="en-US" altLang="en-US" sz="2800" smtClean="0">
                <a:cs typeface="Times New Roman" panose="02020603050405020304" pitchFamily="18" charset="0"/>
              </a:rPr>
              <a:t>depending on the </a:t>
            </a:r>
            <a:r>
              <a:rPr lang="en-US" altLang="en-US" sz="2800" smtClean="0">
                <a:solidFill>
                  <a:srgbClr val="FF0000"/>
                </a:solidFill>
                <a:cs typeface="Times New Roman" panose="02020603050405020304" pitchFamily="18" charset="0"/>
              </a:rPr>
              <a:t>pH</a:t>
            </a:r>
          </a:p>
        </p:txBody>
      </p:sp>
      <p:sp>
        <p:nvSpPr>
          <p:cNvPr id="22533" name="AutoShape 5">
            <a:hlinkClick r:id="" action="ppaction://noaction" highlightClick="1"/>
          </p:cNvPr>
          <p:cNvSpPr>
            <a:spLocks noChangeArrowheads="1"/>
          </p:cNvSpPr>
          <p:nvPr/>
        </p:nvSpPr>
        <p:spPr bwMode="auto">
          <a:xfrm>
            <a:off x="8153400" y="5867400"/>
            <a:ext cx="762000" cy="304800"/>
          </a:xfrm>
          <a:prstGeom prst="actionButtonBlank">
            <a:avLst/>
          </a:prstGeom>
          <a:solidFill>
            <a:srgbClr val="333399"/>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800">
                <a:solidFill>
                  <a:schemeClr val="bg1"/>
                </a:solidFill>
              </a:rPr>
              <a:t>AA’s</a:t>
            </a:r>
            <a:endParaRPr lang="en-US" altLang="en-US">
              <a:solidFill>
                <a:srgbClr val="CF0E30"/>
              </a:solidFill>
            </a:endParaRPr>
          </a:p>
        </p:txBody>
      </p:sp>
      <p:sp>
        <p:nvSpPr>
          <p:cNvPr id="22534" name="Footer Placeholder 2"/>
          <p:cNvSpPr>
            <a:spLocks noGrp="1"/>
          </p:cNvSpPr>
          <p:nvPr>
            <p:ph type="ftr" sz="quarter" idx="11"/>
          </p:nvPr>
        </p:nvSpPr>
        <p:spPr>
          <a:xfrm>
            <a:off x="3028950" y="6356351"/>
            <a:ext cx="474345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225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AA42EA1-26D6-4F57-906D-81694A005931}" type="slidenum">
              <a:rPr lang="en-US" altLang="en-US" sz="1400" smtClean="0"/>
              <a:pPr>
                <a:spcBef>
                  <a:spcPct val="0"/>
                </a:spcBef>
                <a:buFontTx/>
                <a:buNone/>
              </a:pPr>
              <a:t>17</a:t>
            </a:fld>
            <a:endParaRPr lang="en-US" altLang="en-US" sz="1400" smtClean="0"/>
          </a:p>
        </p:txBody>
      </p:sp>
      <p:sp>
        <p:nvSpPr>
          <p:cNvPr id="2" name="Date Placeholder 1"/>
          <p:cNvSpPr>
            <a:spLocks noGrp="1"/>
          </p:cNvSpPr>
          <p:nvPr>
            <p:ph type="dt" sz="half" idx="10"/>
          </p:nvPr>
        </p:nvSpPr>
        <p:spPr/>
        <p:txBody>
          <a:bodyPr/>
          <a:lstStyle/>
          <a:p>
            <a:fld id="{FEA4CE88-144F-405C-95DB-DAD069F27ADC}" type="datetime1">
              <a:rPr lang="en-US" smtClean="0"/>
              <a:t>12/22/2020</a:t>
            </a:fld>
            <a:endParaRPr lang="en-US"/>
          </a:p>
        </p:txBody>
      </p:sp>
    </p:spTree>
    <p:extLst>
      <p:ext uri="{BB962C8B-B14F-4D97-AF65-F5344CB8AC3E}">
        <p14:creationId xmlns:p14="http://schemas.microsoft.com/office/powerpoint/2010/main" val="18199508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wipe(down)">
                                      <p:cBhvr>
                                        <p:cTn id="7" dur="580">
                                          <p:stCondLst>
                                            <p:cond delay="0"/>
                                          </p:stCondLst>
                                        </p:cTn>
                                        <p:tgtEl>
                                          <p:spTgt spid="12292">
                                            <p:txEl>
                                              <p:pRg st="0" end="0"/>
                                            </p:txEl>
                                          </p:spTgt>
                                        </p:tgtEl>
                                      </p:cBhvr>
                                    </p:animEffect>
                                    <p:anim calcmode="lin" valueType="num">
                                      <p:cBhvr>
                                        <p:cTn id="8" dur="1822" tmFilter="0,0; 0.14,0.36; 0.43,0.73; 0.71,0.91; 1.0,1.0">
                                          <p:stCondLst>
                                            <p:cond delay="0"/>
                                          </p:stCondLst>
                                        </p:cTn>
                                        <p:tgtEl>
                                          <p:spTgt spid="1229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29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29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29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29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2292">
                                            <p:txEl>
                                              <p:pRg st="0" end="0"/>
                                            </p:txEl>
                                          </p:spTgt>
                                        </p:tgtEl>
                                      </p:cBhvr>
                                      <p:to x="100000" y="60000"/>
                                    </p:animScale>
                                    <p:animScale>
                                      <p:cBhvr>
                                        <p:cTn id="14" dur="166" decel="50000">
                                          <p:stCondLst>
                                            <p:cond delay="676"/>
                                          </p:stCondLst>
                                        </p:cTn>
                                        <p:tgtEl>
                                          <p:spTgt spid="12292">
                                            <p:txEl>
                                              <p:pRg st="0" end="0"/>
                                            </p:txEl>
                                          </p:spTgt>
                                        </p:tgtEl>
                                      </p:cBhvr>
                                      <p:to x="100000" y="100000"/>
                                    </p:animScale>
                                    <p:animScale>
                                      <p:cBhvr>
                                        <p:cTn id="15" dur="26">
                                          <p:stCondLst>
                                            <p:cond delay="1312"/>
                                          </p:stCondLst>
                                        </p:cTn>
                                        <p:tgtEl>
                                          <p:spTgt spid="12292">
                                            <p:txEl>
                                              <p:pRg st="0" end="0"/>
                                            </p:txEl>
                                          </p:spTgt>
                                        </p:tgtEl>
                                      </p:cBhvr>
                                      <p:to x="100000" y="80000"/>
                                    </p:animScale>
                                    <p:animScale>
                                      <p:cBhvr>
                                        <p:cTn id="16" dur="166" decel="50000">
                                          <p:stCondLst>
                                            <p:cond delay="1338"/>
                                          </p:stCondLst>
                                        </p:cTn>
                                        <p:tgtEl>
                                          <p:spTgt spid="12292">
                                            <p:txEl>
                                              <p:pRg st="0" end="0"/>
                                            </p:txEl>
                                          </p:spTgt>
                                        </p:tgtEl>
                                      </p:cBhvr>
                                      <p:to x="100000" y="100000"/>
                                    </p:animScale>
                                    <p:animScale>
                                      <p:cBhvr>
                                        <p:cTn id="17" dur="26">
                                          <p:stCondLst>
                                            <p:cond delay="1642"/>
                                          </p:stCondLst>
                                        </p:cTn>
                                        <p:tgtEl>
                                          <p:spTgt spid="12292">
                                            <p:txEl>
                                              <p:pRg st="0" end="0"/>
                                            </p:txEl>
                                          </p:spTgt>
                                        </p:tgtEl>
                                      </p:cBhvr>
                                      <p:to x="100000" y="90000"/>
                                    </p:animScale>
                                    <p:animScale>
                                      <p:cBhvr>
                                        <p:cTn id="18" dur="166" decel="50000">
                                          <p:stCondLst>
                                            <p:cond delay="1668"/>
                                          </p:stCondLst>
                                        </p:cTn>
                                        <p:tgtEl>
                                          <p:spTgt spid="12292">
                                            <p:txEl>
                                              <p:pRg st="0" end="0"/>
                                            </p:txEl>
                                          </p:spTgt>
                                        </p:tgtEl>
                                      </p:cBhvr>
                                      <p:to x="100000" y="100000"/>
                                    </p:animScale>
                                    <p:animScale>
                                      <p:cBhvr>
                                        <p:cTn id="19" dur="26">
                                          <p:stCondLst>
                                            <p:cond delay="1808"/>
                                          </p:stCondLst>
                                        </p:cTn>
                                        <p:tgtEl>
                                          <p:spTgt spid="12292">
                                            <p:txEl>
                                              <p:pRg st="0" end="0"/>
                                            </p:txEl>
                                          </p:spTgt>
                                        </p:tgtEl>
                                      </p:cBhvr>
                                      <p:to x="100000" y="95000"/>
                                    </p:animScale>
                                    <p:animScale>
                                      <p:cBhvr>
                                        <p:cTn id="20" dur="166" decel="50000">
                                          <p:stCondLst>
                                            <p:cond delay="1834"/>
                                          </p:stCondLst>
                                        </p:cTn>
                                        <p:tgtEl>
                                          <p:spTgt spid="12292">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2292">
                                            <p:txEl>
                                              <p:pRg st="1" end="1"/>
                                            </p:txEl>
                                          </p:spTgt>
                                        </p:tgtEl>
                                        <p:attrNameLst>
                                          <p:attrName>style.visibility</p:attrName>
                                        </p:attrNameLst>
                                      </p:cBhvr>
                                      <p:to>
                                        <p:strVal val="visible"/>
                                      </p:to>
                                    </p:set>
                                    <p:animEffect transition="in" filter="wipe(down)">
                                      <p:cBhvr>
                                        <p:cTn id="25" dur="580">
                                          <p:stCondLst>
                                            <p:cond delay="0"/>
                                          </p:stCondLst>
                                        </p:cTn>
                                        <p:tgtEl>
                                          <p:spTgt spid="12292">
                                            <p:txEl>
                                              <p:pRg st="1" end="1"/>
                                            </p:txEl>
                                          </p:spTgt>
                                        </p:tgtEl>
                                      </p:cBhvr>
                                    </p:animEffect>
                                    <p:anim calcmode="lin" valueType="num">
                                      <p:cBhvr>
                                        <p:cTn id="26" dur="1822" tmFilter="0,0; 0.14,0.36; 0.43,0.73; 0.71,0.91; 1.0,1.0">
                                          <p:stCondLst>
                                            <p:cond delay="0"/>
                                          </p:stCondLst>
                                        </p:cTn>
                                        <p:tgtEl>
                                          <p:spTgt spid="1229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229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229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229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229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2292">
                                            <p:txEl>
                                              <p:pRg st="1" end="1"/>
                                            </p:txEl>
                                          </p:spTgt>
                                        </p:tgtEl>
                                      </p:cBhvr>
                                      <p:to x="100000" y="60000"/>
                                    </p:animScale>
                                    <p:animScale>
                                      <p:cBhvr>
                                        <p:cTn id="32" dur="166" decel="50000">
                                          <p:stCondLst>
                                            <p:cond delay="676"/>
                                          </p:stCondLst>
                                        </p:cTn>
                                        <p:tgtEl>
                                          <p:spTgt spid="12292">
                                            <p:txEl>
                                              <p:pRg st="1" end="1"/>
                                            </p:txEl>
                                          </p:spTgt>
                                        </p:tgtEl>
                                      </p:cBhvr>
                                      <p:to x="100000" y="100000"/>
                                    </p:animScale>
                                    <p:animScale>
                                      <p:cBhvr>
                                        <p:cTn id="33" dur="26">
                                          <p:stCondLst>
                                            <p:cond delay="1312"/>
                                          </p:stCondLst>
                                        </p:cTn>
                                        <p:tgtEl>
                                          <p:spTgt spid="12292">
                                            <p:txEl>
                                              <p:pRg st="1" end="1"/>
                                            </p:txEl>
                                          </p:spTgt>
                                        </p:tgtEl>
                                      </p:cBhvr>
                                      <p:to x="100000" y="80000"/>
                                    </p:animScale>
                                    <p:animScale>
                                      <p:cBhvr>
                                        <p:cTn id="34" dur="166" decel="50000">
                                          <p:stCondLst>
                                            <p:cond delay="1338"/>
                                          </p:stCondLst>
                                        </p:cTn>
                                        <p:tgtEl>
                                          <p:spTgt spid="12292">
                                            <p:txEl>
                                              <p:pRg st="1" end="1"/>
                                            </p:txEl>
                                          </p:spTgt>
                                        </p:tgtEl>
                                      </p:cBhvr>
                                      <p:to x="100000" y="100000"/>
                                    </p:animScale>
                                    <p:animScale>
                                      <p:cBhvr>
                                        <p:cTn id="35" dur="26">
                                          <p:stCondLst>
                                            <p:cond delay="1642"/>
                                          </p:stCondLst>
                                        </p:cTn>
                                        <p:tgtEl>
                                          <p:spTgt spid="12292">
                                            <p:txEl>
                                              <p:pRg st="1" end="1"/>
                                            </p:txEl>
                                          </p:spTgt>
                                        </p:tgtEl>
                                      </p:cBhvr>
                                      <p:to x="100000" y="90000"/>
                                    </p:animScale>
                                    <p:animScale>
                                      <p:cBhvr>
                                        <p:cTn id="36" dur="166" decel="50000">
                                          <p:stCondLst>
                                            <p:cond delay="1668"/>
                                          </p:stCondLst>
                                        </p:cTn>
                                        <p:tgtEl>
                                          <p:spTgt spid="12292">
                                            <p:txEl>
                                              <p:pRg st="1" end="1"/>
                                            </p:txEl>
                                          </p:spTgt>
                                        </p:tgtEl>
                                      </p:cBhvr>
                                      <p:to x="100000" y="100000"/>
                                    </p:animScale>
                                    <p:animScale>
                                      <p:cBhvr>
                                        <p:cTn id="37" dur="26">
                                          <p:stCondLst>
                                            <p:cond delay="1808"/>
                                          </p:stCondLst>
                                        </p:cTn>
                                        <p:tgtEl>
                                          <p:spTgt spid="12292">
                                            <p:txEl>
                                              <p:pRg st="1" end="1"/>
                                            </p:txEl>
                                          </p:spTgt>
                                        </p:tgtEl>
                                      </p:cBhvr>
                                      <p:to x="100000" y="95000"/>
                                    </p:animScale>
                                    <p:animScale>
                                      <p:cBhvr>
                                        <p:cTn id="38" dur="166" decel="50000">
                                          <p:stCondLst>
                                            <p:cond delay="1834"/>
                                          </p:stCondLst>
                                        </p:cTn>
                                        <p:tgtEl>
                                          <p:spTgt spid="12292">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2292">
                                            <p:txEl>
                                              <p:pRg st="2" end="2"/>
                                            </p:txEl>
                                          </p:spTgt>
                                        </p:tgtEl>
                                        <p:attrNameLst>
                                          <p:attrName>style.visibility</p:attrName>
                                        </p:attrNameLst>
                                      </p:cBhvr>
                                      <p:to>
                                        <p:strVal val="visible"/>
                                      </p:to>
                                    </p:set>
                                    <p:animEffect transition="in" filter="wipe(down)">
                                      <p:cBhvr>
                                        <p:cTn id="43" dur="580">
                                          <p:stCondLst>
                                            <p:cond delay="0"/>
                                          </p:stCondLst>
                                        </p:cTn>
                                        <p:tgtEl>
                                          <p:spTgt spid="12292">
                                            <p:txEl>
                                              <p:pRg st="2" end="2"/>
                                            </p:txEl>
                                          </p:spTgt>
                                        </p:tgtEl>
                                      </p:cBhvr>
                                    </p:animEffect>
                                    <p:anim calcmode="lin" valueType="num">
                                      <p:cBhvr>
                                        <p:cTn id="44" dur="1822" tmFilter="0,0; 0.14,0.36; 0.43,0.73; 0.71,0.91; 1.0,1.0">
                                          <p:stCondLst>
                                            <p:cond delay="0"/>
                                          </p:stCondLst>
                                        </p:cTn>
                                        <p:tgtEl>
                                          <p:spTgt spid="1229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229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229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229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229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2292">
                                            <p:txEl>
                                              <p:pRg st="2" end="2"/>
                                            </p:txEl>
                                          </p:spTgt>
                                        </p:tgtEl>
                                      </p:cBhvr>
                                      <p:to x="100000" y="60000"/>
                                    </p:animScale>
                                    <p:animScale>
                                      <p:cBhvr>
                                        <p:cTn id="50" dur="166" decel="50000">
                                          <p:stCondLst>
                                            <p:cond delay="676"/>
                                          </p:stCondLst>
                                        </p:cTn>
                                        <p:tgtEl>
                                          <p:spTgt spid="12292">
                                            <p:txEl>
                                              <p:pRg st="2" end="2"/>
                                            </p:txEl>
                                          </p:spTgt>
                                        </p:tgtEl>
                                      </p:cBhvr>
                                      <p:to x="100000" y="100000"/>
                                    </p:animScale>
                                    <p:animScale>
                                      <p:cBhvr>
                                        <p:cTn id="51" dur="26">
                                          <p:stCondLst>
                                            <p:cond delay="1312"/>
                                          </p:stCondLst>
                                        </p:cTn>
                                        <p:tgtEl>
                                          <p:spTgt spid="12292">
                                            <p:txEl>
                                              <p:pRg st="2" end="2"/>
                                            </p:txEl>
                                          </p:spTgt>
                                        </p:tgtEl>
                                      </p:cBhvr>
                                      <p:to x="100000" y="80000"/>
                                    </p:animScale>
                                    <p:animScale>
                                      <p:cBhvr>
                                        <p:cTn id="52" dur="166" decel="50000">
                                          <p:stCondLst>
                                            <p:cond delay="1338"/>
                                          </p:stCondLst>
                                        </p:cTn>
                                        <p:tgtEl>
                                          <p:spTgt spid="12292">
                                            <p:txEl>
                                              <p:pRg st="2" end="2"/>
                                            </p:txEl>
                                          </p:spTgt>
                                        </p:tgtEl>
                                      </p:cBhvr>
                                      <p:to x="100000" y="100000"/>
                                    </p:animScale>
                                    <p:animScale>
                                      <p:cBhvr>
                                        <p:cTn id="53" dur="26">
                                          <p:stCondLst>
                                            <p:cond delay="1642"/>
                                          </p:stCondLst>
                                        </p:cTn>
                                        <p:tgtEl>
                                          <p:spTgt spid="12292">
                                            <p:txEl>
                                              <p:pRg st="2" end="2"/>
                                            </p:txEl>
                                          </p:spTgt>
                                        </p:tgtEl>
                                      </p:cBhvr>
                                      <p:to x="100000" y="90000"/>
                                    </p:animScale>
                                    <p:animScale>
                                      <p:cBhvr>
                                        <p:cTn id="54" dur="166" decel="50000">
                                          <p:stCondLst>
                                            <p:cond delay="1668"/>
                                          </p:stCondLst>
                                        </p:cTn>
                                        <p:tgtEl>
                                          <p:spTgt spid="12292">
                                            <p:txEl>
                                              <p:pRg st="2" end="2"/>
                                            </p:txEl>
                                          </p:spTgt>
                                        </p:tgtEl>
                                      </p:cBhvr>
                                      <p:to x="100000" y="100000"/>
                                    </p:animScale>
                                    <p:animScale>
                                      <p:cBhvr>
                                        <p:cTn id="55" dur="26">
                                          <p:stCondLst>
                                            <p:cond delay="1808"/>
                                          </p:stCondLst>
                                        </p:cTn>
                                        <p:tgtEl>
                                          <p:spTgt spid="12292">
                                            <p:txEl>
                                              <p:pRg st="2" end="2"/>
                                            </p:txEl>
                                          </p:spTgt>
                                        </p:tgtEl>
                                      </p:cBhvr>
                                      <p:to x="100000" y="95000"/>
                                    </p:animScale>
                                    <p:animScale>
                                      <p:cBhvr>
                                        <p:cTn id="56" dur="166" decel="50000">
                                          <p:stCondLst>
                                            <p:cond delay="1834"/>
                                          </p:stCondLst>
                                        </p:cTn>
                                        <p:tgtEl>
                                          <p:spTgt spid="12292">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2292">
                                            <p:txEl>
                                              <p:pRg st="3" end="3"/>
                                            </p:txEl>
                                          </p:spTgt>
                                        </p:tgtEl>
                                        <p:attrNameLst>
                                          <p:attrName>style.visibility</p:attrName>
                                        </p:attrNameLst>
                                      </p:cBhvr>
                                      <p:to>
                                        <p:strVal val="visible"/>
                                      </p:to>
                                    </p:set>
                                    <p:animEffect transition="in" filter="wipe(down)">
                                      <p:cBhvr>
                                        <p:cTn id="61" dur="580">
                                          <p:stCondLst>
                                            <p:cond delay="0"/>
                                          </p:stCondLst>
                                        </p:cTn>
                                        <p:tgtEl>
                                          <p:spTgt spid="12292">
                                            <p:txEl>
                                              <p:pRg st="3" end="3"/>
                                            </p:txEl>
                                          </p:spTgt>
                                        </p:tgtEl>
                                      </p:cBhvr>
                                    </p:animEffect>
                                    <p:anim calcmode="lin" valueType="num">
                                      <p:cBhvr>
                                        <p:cTn id="62" dur="1822" tmFilter="0,0; 0.14,0.36; 0.43,0.73; 0.71,0.91; 1.0,1.0">
                                          <p:stCondLst>
                                            <p:cond delay="0"/>
                                          </p:stCondLst>
                                        </p:cTn>
                                        <p:tgtEl>
                                          <p:spTgt spid="1229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229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229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229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229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2292">
                                            <p:txEl>
                                              <p:pRg st="3" end="3"/>
                                            </p:txEl>
                                          </p:spTgt>
                                        </p:tgtEl>
                                      </p:cBhvr>
                                      <p:to x="100000" y="60000"/>
                                    </p:animScale>
                                    <p:animScale>
                                      <p:cBhvr>
                                        <p:cTn id="68" dur="166" decel="50000">
                                          <p:stCondLst>
                                            <p:cond delay="676"/>
                                          </p:stCondLst>
                                        </p:cTn>
                                        <p:tgtEl>
                                          <p:spTgt spid="12292">
                                            <p:txEl>
                                              <p:pRg st="3" end="3"/>
                                            </p:txEl>
                                          </p:spTgt>
                                        </p:tgtEl>
                                      </p:cBhvr>
                                      <p:to x="100000" y="100000"/>
                                    </p:animScale>
                                    <p:animScale>
                                      <p:cBhvr>
                                        <p:cTn id="69" dur="26">
                                          <p:stCondLst>
                                            <p:cond delay="1312"/>
                                          </p:stCondLst>
                                        </p:cTn>
                                        <p:tgtEl>
                                          <p:spTgt spid="12292">
                                            <p:txEl>
                                              <p:pRg st="3" end="3"/>
                                            </p:txEl>
                                          </p:spTgt>
                                        </p:tgtEl>
                                      </p:cBhvr>
                                      <p:to x="100000" y="80000"/>
                                    </p:animScale>
                                    <p:animScale>
                                      <p:cBhvr>
                                        <p:cTn id="70" dur="166" decel="50000">
                                          <p:stCondLst>
                                            <p:cond delay="1338"/>
                                          </p:stCondLst>
                                        </p:cTn>
                                        <p:tgtEl>
                                          <p:spTgt spid="12292">
                                            <p:txEl>
                                              <p:pRg st="3" end="3"/>
                                            </p:txEl>
                                          </p:spTgt>
                                        </p:tgtEl>
                                      </p:cBhvr>
                                      <p:to x="100000" y="100000"/>
                                    </p:animScale>
                                    <p:animScale>
                                      <p:cBhvr>
                                        <p:cTn id="71" dur="26">
                                          <p:stCondLst>
                                            <p:cond delay="1642"/>
                                          </p:stCondLst>
                                        </p:cTn>
                                        <p:tgtEl>
                                          <p:spTgt spid="12292">
                                            <p:txEl>
                                              <p:pRg st="3" end="3"/>
                                            </p:txEl>
                                          </p:spTgt>
                                        </p:tgtEl>
                                      </p:cBhvr>
                                      <p:to x="100000" y="90000"/>
                                    </p:animScale>
                                    <p:animScale>
                                      <p:cBhvr>
                                        <p:cTn id="72" dur="166" decel="50000">
                                          <p:stCondLst>
                                            <p:cond delay="1668"/>
                                          </p:stCondLst>
                                        </p:cTn>
                                        <p:tgtEl>
                                          <p:spTgt spid="12292">
                                            <p:txEl>
                                              <p:pRg st="3" end="3"/>
                                            </p:txEl>
                                          </p:spTgt>
                                        </p:tgtEl>
                                      </p:cBhvr>
                                      <p:to x="100000" y="100000"/>
                                    </p:animScale>
                                    <p:animScale>
                                      <p:cBhvr>
                                        <p:cTn id="73" dur="26">
                                          <p:stCondLst>
                                            <p:cond delay="1808"/>
                                          </p:stCondLst>
                                        </p:cTn>
                                        <p:tgtEl>
                                          <p:spTgt spid="12292">
                                            <p:txEl>
                                              <p:pRg st="3" end="3"/>
                                            </p:txEl>
                                          </p:spTgt>
                                        </p:tgtEl>
                                      </p:cBhvr>
                                      <p:to x="100000" y="95000"/>
                                    </p:animScale>
                                    <p:animScale>
                                      <p:cBhvr>
                                        <p:cTn id="74" dur="166" decel="50000">
                                          <p:stCondLst>
                                            <p:cond delay="1834"/>
                                          </p:stCondLst>
                                        </p:cTn>
                                        <p:tgtEl>
                                          <p:spTgt spid="1229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914400"/>
            <a:ext cx="3886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4579" name="Rectangle 3"/>
          <p:cNvSpPr>
            <a:spLocks noGrp="1" noChangeArrowheads="1"/>
          </p:cNvSpPr>
          <p:nvPr>
            <p:ph type="title"/>
          </p:nvPr>
        </p:nvSpPr>
        <p:spPr>
          <a:xfrm>
            <a:off x="152400" y="0"/>
            <a:ext cx="8839200" cy="685800"/>
          </a:xfrm>
          <a:noFill/>
        </p:spPr>
        <p:txBody>
          <a:bodyPr lIns="90487" tIns="44450" rIns="90487" bIns="44450" anchor="b">
            <a:normAutofit/>
          </a:bodyPr>
          <a:lstStyle/>
          <a:p>
            <a:pPr algn="ctr">
              <a:spcBef>
                <a:spcPts val="750"/>
              </a:spcBef>
            </a:pPr>
            <a:r>
              <a:rPr lang="en-US" altLang="en-US" sz="3600" b="1">
                <a:solidFill>
                  <a:srgbClr val="0070C0"/>
                </a:solidFill>
                <a:ea typeface="+mn-ea"/>
                <a:cs typeface="Times New Roman" panose="02020603050405020304" pitchFamily="18" charset="0"/>
              </a:rPr>
              <a:t>ZWITTERIONS</a:t>
            </a:r>
          </a:p>
        </p:txBody>
      </p:sp>
      <p:sp>
        <p:nvSpPr>
          <p:cNvPr id="11268" name="Rectangle 4"/>
          <p:cNvSpPr>
            <a:spLocks noGrp="1" noChangeArrowheads="1"/>
          </p:cNvSpPr>
          <p:nvPr>
            <p:ph type="body" idx="1"/>
          </p:nvPr>
        </p:nvSpPr>
        <p:spPr>
          <a:xfrm>
            <a:off x="228600" y="914400"/>
            <a:ext cx="8763000" cy="5229225"/>
          </a:xfrm>
          <a:noFill/>
        </p:spPr>
        <p:txBody>
          <a:bodyPr lIns="90487" tIns="44450" rIns="90487" bIns="44450"/>
          <a:lstStyle/>
          <a:p>
            <a:pPr marL="342900" indent="-342900" eaLnBrk="1" hangingPunct="1">
              <a:lnSpc>
                <a:spcPct val="150000"/>
              </a:lnSpc>
            </a:pPr>
            <a:r>
              <a:rPr lang="en-US" altLang="en-US" sz="2800" smtClean="0">
                <a:cs typeface="Times New Roman" panose="02020603050405020304" pitchFamily="18" charset="0"/>
              </a:rPr>
              <a:t>An acid </a:t>
            </a:r>
            <a:r>
              <a:rPr lang="en-US" altLang="en-US" sz="2800" smtClean="0">
                <a:solidFill>
                  <a:srgbClr val="FF0000"/>
                </a:solidFill>
                <a:cs typeface="Times New Roman" panose="02020603050405020304" pitchFamily="18" charset="0"/>
              </a:rPr>
              <a:t>-COOH </a:t>
            </a:r>
            <a:r>
              <a:rPr lang="en-US" altLang="en-US" sz="2800" smtClean="0">
                <a:cs typeface="Times New Roman" panose="02020603050405020304" pitchFamily="18" charset="0"/>
              </a:rPr>
              <a:t>and</a:t>
            </a:r>
            <a:br>
              <a:rPr lang="en-US" altLang="en-US" sz="2800" smtClean="0">
                <a:cs typeface="Times New Roman" panose="02020603050405020304" pitchFamily="18" charset="0"/>
              </a:rPr>
            </a:br>
            <a:r>
              <a:rPr lang="en-US" altLang="en-US" sz="2800" smtClean="0">
                <a:cs typeface="Times New Roman" panose="02020603050405020304" pitchFamily="18" charset="0"/>
              </a:rPr>
              <a:t>an amine </a:t>
            </a:r>
            <a:r>
              <a:rPr lang="en-US" altLang="en-US" sz="2800" smtClean="0">
                <a:solidFill>
                  <a:srgbClr val="FF0000"/>
                </a:solidFill>
                <a:cs typeface="Times New Roman" panose="02020603050405020304" pitchFamily="18" charset="0"/>
              </a:rPr>
              <a:t>-NH</a:t>
            </a:r>
            <a:r>
              <a:rPr lang="en-US" altLang="en-US" sz="2800" baseline="-25000" smtClean="0">
                <a:solidFill>
                  <a:srgbClr val="FF0000"/>
                </a:solidFill>
                <a:cs typeface="Times New Roman" panose="02020603050405020304" pitchFamily="18" charset="0"/>
              </a:rPr>
              <a:t>2</a:t>
            </a:r>
            <a:r>
              <a:rPr lang="en-US" altLang="en-US" sz="2800" smtClean="0">
                <a:solidFill>
                  <a:srgbClr val="FF0000"/>
                </a:solidFill>
                <a:cs typeface="Times New Roman" panose="02020603050405020304" pitchFamily="18" charset="0"/>
              </a:rPr>
              <a:t> </a:t>
            </a:r>
            <a:r>
              <a:rPr lang="en-US" altLang="en-US" sz="2800" smtClean="0">
                <a:cs typeface="Times New Roman" panose="02020603050405020304" pitchFamily="18" charset="0"/>
              </a:rPr>
              <a:t>group</a:t>
            </a:r>
            <a:br>
              <a:rPr lang="en-US" altLang="en-US" sz="2800" smtClean="0">
                <a:cs typeface="Times New Roman" panose="02020603050405020304" pitchFamily="18" charset="0"/>
              </a:rPr>
            </a:br>
            <a:r>
              <a:rPr lang="en-US" altLang="en-US" sz="2800" smtClean="0">
                <a:solidFill>
                  <a:srgbClr val="FF0000"/>
                </a:solidFill>
                <a:cs typeface="Times New Roman" panose="02020603050405020304" pitchFamily="18" charset="0"/>
              </a:rPr>
              <a:t>cannot coexist</a:t>
            </a:r>
          </a:p>
          <a:p>
            <a:pPr marL="342900" indent="-342900" eaLnBrk="1" hangingPunct="1">
              <a:lnSpc>
                <a:spcPct val="150000"/>
              </a:lnSpc>
            </a:pPr>
            <a:r>
              <a:rPr lang="en-US" altLang="en-US" sz="2800" smtClean="0">
                <a:cs typeface="Times New Roman" panose="02020603050405020304" pitchFamily="18" charset="0"/>
              </a:rPr>
              <a:t>The </a:t>
            </a:r>
            <a:r>
              <a:rPr lang="en-US" altLang="en-US" sz="2800" smtClean="0">
                <a:solidFill>
                  <a:srgbClr val="FF0000"/>
                </a:solidFill>
                <a:cs typeface="Times New Roman" panose="02020603050405020304" pitchFamily="18" charset="0"/>
              </a:rPr>
              <a:t>H</a:t>
            </a:r>
            <a:r>
              <a:rPr lang="en-US" altLang="en-US" sz="2800" baseline="30000" smtClean="0">
                <a:solidFill>
                  <a:srgbClr val="FF0000"/>
                </a:solidFill>
                <a:cs typeface="Times New Roman" panose="02020603050405020304" pitchFamily="18" charset="0"/>
              </a:rPr>
              <a:t>+</a:t>
            </a:r>
            <a:r>
              <a:rPr lang="en-US" altLang="en-US" sz="2800" smtClean="0">
                <a:cs typeface="Times New Roman" panose="02020603050405020304" pitchFamily="18" charset="0"/>
              </a:rPr>
              <a:t> migrates to the</a:t>
            </a:r>
            <a:br>
              <a:rPr lang="en-US" altLang="en-US" sz="2800" smtClean="0">
                <a:cs typeface="Times New Roman" panose="02020603050405020304" pitchFamily="18" charset="0"/>
              </a:rPr>
            </a:br>
            <a:r>
              <a:rPr lang="en-US" altLang="en-US" sz="2800" smtClean="0">
                <a:solidFill>
                  <a:srgbClr val="FF0000"/>
                </a:solidFill>
                <a:cs typeface="Times New Roman" panose="02020603050405020304" pitchFamily="18" charset="0"/>
              </a:rPr>
              <a:t>-NH</a:t>
            </a:r>
            <a:r>
              <a:rPr lang="en-US" altLang="en-US" sz="2800" baseline="-25000" smtClean="0">
                <a:solidFill>
                  <a:srgbClr val="FF0000"/>
                </a:solidFill>
                <a:cs typeface="Times New Roman" panose="02020603050405020304" pitchFamily="18" charset="0"/>
              </a:rPr>
              <a:t>2</a:t>
            </a:r>
            <a:r>
              <a:rPr lang="en-US" altLang="en-US" sz="2800" smtClean="0">
                <a:solidFill>
                  <a:srgbClr val="FF0000"/>
                </a:solidFill>
                <a:cs typeface="Times New Roman" panose="02020603050405020304" pitchFamily="18" charset="0"/>
              </a:rPr>
              <a:t> </a:t>
            </a:r>
            <a:r>
              <a:rPr lang="en-US" altLang="en-US" sz="2800" smtClean="0">
                <a:cs typeface="Times New Roman" panose="02020603050405020304" pitchFamily="18" charset="0"/>
              </a:rPr>
              <a:t>group</a:t>
            </a:r>
          </a:p>
          <a:p>
            <a:pPr marL="342900" indent="-342900" eaLnBrk="1" hangingPunct="1">
              <a:lnSpc>
                <a:spcPct val="150000"/>
              </a:lnSpc>
            </a:pPr>
            <a:r>
              <a:rPr lang="en-US" altLang="en-US" sz="2800" smtClean="0">
                <a:solidFill>
                  <a:srgbClr val="FF0000"/>
                </a:solidFill>
                <a:cs typeface="Times New Roman" panose="02020603050405020304" pitchFamily="18" charset="0"/>
              </a:rPr>
              <a:t>COO</a:t>
            </a:r>
            <a:r>
              <a:rPr lang="en-US" altLang="en-US" sz="2800" baseline="30000" smtClean="0">
                <a:solidFill>
                  <a:srgbClr val="FF0000"/>
                </a:solidFill>
                <a:cs typeface="Times New Roman" panose="02020603050405020304" pitchFamily="18" charset="0"/>
              </a:rPr>
              <a:t>-</a:t>
            </a:r>
            <a:r>
              <a:rPr lang="en-US" altLang="en-US" sz="2800" smtClean="0">
                <a:solidFill>
                  <a:srgbClr val="FF0000"/>
                </a:solidFill>
                <a:cs typeface="Times New Roman" panose="02020603050405020304" pitchFamily="18" charset="0"/>
              </a:rPr>
              <a:t> </a:t>
            </a:r>
            <a:r>
              <a:rPr lang="en-US" altLang="en-US" sz="2800" smtClean="0">
                <a:cs typeface="Times New Roman" panose="02020603050405020304" pitchFamily="18" charset="0"/>
              </a:rPr>
              <a:t> and </a:t>
            </a:r>
            <a:r>
              <a:rPr lang="en-US" altLang="en-US" sz="2800" smtClean="0">
                <a:solidFill>
                  <a:srgbClr val="FF0000"/>
                </a:solidFill>
                <a:cs typeface="Times New Roman" panose="02020603050405020304" pitchFamily="18" charset="0"/>
              </a:rPr>
              <a:t>NH</a:t>
            </a:r>
            <a:r>
              <a:rPr lang="en-US" altLang="en-US" sz="2800" baseline="-25000" smtClean="0">
                <a:solidFill>
                  <a:srgbClr val="FF0000"/>
                </a:solidFill>
                <a:cs typeface="Times New Roman" panose="02020603050405020304" pitchFamily="18" charset="0"/>
              </a:rPr>
              <a:t>3</a:t>
            </a:r>
            <a:r>
              <a:rPr lang="en-US" altLang="en-US" sz="2800" baseline="30000" smtClean="0">
                <a:solidFill>
                  <a:srgbClr val="FF0000"/>
                </a:solidFill>
                <a:cs typeface="Times New Roman" panose="02020603050405020304" pitchFamily="18" charset="0"/>
              </a:rPr>
              <a:t>+</a:t>
            </a:r>
            <a:r>
              <a:rPr lang="en-US" altLang="en-US" sz="2800" smtClean="0">
                <a:cs typeface="Times New Roman" panose="02020603050405020304" pitchFamily="18" charset="0"/>
              </a:rPr>
              <a:t> are </a:t>
            </a:r>
            <a:br>
              <a:rPr lang="en-US" altLang="en-US" sz="2800" smtClean="0">
                <a:cs typeface="Times New Roman" panose="02020603050405020304" pitchFamily="18" charset="0"/>
              </a:rPr>
            </a:br>
            <a:r>
              <a:rPr lang="en-US" altLang="en-US" sz="2800" smtClean="0">
                <a:cs typeface="Times New Roman" panose="02020603050405020304" pitchFamily="18" charset="0"/>
              </a:rPr>
              <a:t>actually present, called</a:t>
            </a:r>
            <a:br>
              <a:rPr lang="en-US" altLang="en-US" sz="2800" smtClean="0">
                <a:cs typeface="Times New Roman" panose="02020603050405020304" pitchFamily="18" charset="0"/>
              </a:rPr>
            </a:br>
            <a:r>
              <a:rPr lang="en-US" altLang="en-US" sz="2800" smtClean="0">
                <a:cs typeface="Times New Roman" panose="02020603050405020304" pitchFamily="18" charset="0"/>
              </a:rPr>
              <a:t>a “</a:t>
            </a:r>
            <a:r>
              <a:rPr lang="en-US" altLang="en-US" sz="2800" smtClean="0">
                <a:solidFill>
                  <a:srgbClr val="FF0000"/>
                </a:solidFill>
                <a:cs typeface="Times New Roman" panose="02020603050405020304" pitchFamily="18" charset="0"/>
              </a:rPr>
              <a:t>Zwitterion</a:t>
            </a:r>
            <a:r>
              <a:rPr lang="en-US" altLang="en-US" sz="2800" smtClean="0">
                <a:cs typeface="Times New Roman" panose="02020603050405020304" pitchFamily="18" charset="0"/>
              </a:rPr>
              <a:t>”</a:t>
            </a:r>
          </a:p>
        </p:txBody>
      </p:sp>
      <p:sp>
        <p:nvSpPr>
          <p:cNvPr id="24581" name="Footer Placeholder 2"/>
          <p:cNvSpPr>
            <a:spLocks noGrp="1"/>
          </p:cNvSpPr>
          <p:nvPr>
            <p:ph type="ftr" sz="quarter" idx="11"/>
          </p:nvPr>
        </p:nvSpPr>
        <p:spPr>
          <a:xfrm>
            <a:off x="3086100" y="6416675"/>
            <a:ext cx="4557713"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245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8CBAEF-F8D7-44DB-8263-182F6B32D81D}" type="slidenum">
              <a:rPr lang="en-US" altLang="en-US" sz="1400" smtClean="0"/>
              <a:pPr>
                <a:spcBef>
                  <a:spcPct val="0"/>
                </a:spcBef>
                <a:buFontTx/>
                <a:buNone/>
              </a:pPr>
              <a:t>18</a:t>
            </a:fld>
            <a:endParaRPr lang="en-US" altLang="en-US" sz="1400" smtClean="0"/>
          </a:p>
        </p:txBody>
      </p:sp>
      <p:sp>
        <p:nvSpPr>
          <p:cNvPr id="2" name="Date Placeholder 1"/>
          <p:cNvSpPr>
            <a:spLocks noGrp="1"/>
          </p:cNvSpPr>
          <p:nvPr>
            <p:ph type="dt" sz="half" idx="10"/>
          </p:nvPr>
        </p:nvSpPr>
        <p:spPr/>
        <p:txBody>
          <a:bodyPr/>
          <a:lstStyle/>
          <a:p>
            <a:fld id="{046671AF-67F6-4CC2-A9E0-A4E523204AF7}" type="datetime1">
              <a:rPr lang="en-US" smtClean="0"/>
              <a:t>12/22/2020</a:t>
            </a:fld>
            <a:endParaRPr lang="en-US"/>
          </a:p>
        </p:txBody>
      </p:sp>
    </p:spTree>
    <p:extLst>
      <p:ext uri="{BB962C8B-B14F-4D97-AF65-F5344CB8AC3E}">
        <p14:creationId xmlns:p14="http://schemas.microsoft.com/office/powerpoint/2010/main" val="42577744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wipe(down)">
                                      <p:cBhvr>
                                        <p:cTn id="7" dur="580">
                                          <p:stCondLst>
                                            <p:cond delay="0"/>
                                          </p:stCondLst>
                                        </p:cTn>
                                        <p:tgtEl>
                                          <p:spTgt spid="11268">
                                            <p:txEl>
                                              <p:pRg st="0" end="0"/>
                                            </p:txEl>
                                          </p:spTgt>
                                        </p:tgtEl>
                                      </p:cBhvr>
                                    </p:animEffect>
                                    <p:anim calcmode="lin" valueType="num">
                                      <p:cBhvr>
                                        <p:cTn id="8" dur="1822" tmFilter="0,0; 0.14,0.36; 0.43,0.73; 0.71,0.91; 1.0,1.0">
                                          <p:stCondLst>
                                            <p:cond delay="0"/>
                                          </p:stCondLst>
                                        </p:cTn>
                                        <p:tgtEl>
                                          <p:spTgt spid="11268">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268">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268">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268">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268">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1268">
                                            <p:txEl>
                                              <p:pRg st="0" end="0"/>
                                            </p:txEl>
                                          </p:spTgt>
                                        </p:tgtEl>
                                      </p:cBhvr>
                                      <p:to x="100000" y="60000"/>
                                    </p:animScale>
                                    <p:animScale>
                                      <p:cBhvr>
                                        <p:cTn id="14" dur="166" decel="50000">
                                          <p:stCondLst>
                                            <p:cond delay="676"/>
                                          </p:stCondLst>
                                        </p:cTn>
                                        <p:tgtEl>
                                          <p:spTgt spid="11268">
                                            <p:txEl>
                                              <p:pRg st="0" end="0"/>
                                            </p:txEl>
                                          </p:spTgt>
                                        </p:tgtEl>
                                      </p:cBhvr>
                                      <p:to x="100000" y="100000"/>
                                    </p:animScale>
                                    <p:animScale>
                                      <p:cBhvr>
                                        <p:cTn id="15" dur="26">
                                          <p:stCondLst>
                                            <p:cond delay="1312"/>
                                          </p:stCondLst>
                                        </p:cTn>
                                        <p:tgtEl>
                                          <p:spTgt spid="11268">
                                            <p:txEl>
                                              <p:pRg st="0" end="0"/>
                                            </p:txEl>
                                          </p:spTgt>
                                        </p:tgtEl>
                                      </p:cBhvr>
                                      <p:to x="100000" y="80000"/>
                                    </p:animScale>
                                    <p:animScale>
                                      <p:cBhvr>
                                        <p:cTn id="16" dur="166" decel="50000">
                                          <p:stCondLst>
                                            <p:cond delay="1338"/>
                                          </p:stCondLst>
                                        </p:cTn>
                                        <p:tgtEl>
                                          <p:spTgt spid="11268">
                                            <p:txEl>
                                              <p:pRg st="0" end="0"/>
                                            </p:txEl>
                                          </p:spTgt>
                                        </p:tgtEl>
                                      </p:cBhvr>
                                      <p:to x="100000" y="100000"/>
                                    </p:animScale>
                                    <p:animScale>
                                      <p:cBhvr>
                                        <p:cTn id="17" dur="26">
                                          <p:stCondLst>
                                            <p:cond delay="1642"/>
                                          </p:stCondLst>
                                        </p:cTn>
                                        <p:tgtEl>
                                          <p:spTgt spid="11268">
                                            <p:txEl>
                                              <p:pRg st="0" end="0"/>
                                            </p:txEl>
                                          </p:spTgt>
                                        </p:tgtEl>
                                      </p:cBhvr>
                                      <p:to x="100000" y="90000"/>
                                    </p:animScale>
                                    <p:animScale>
                                      <p:cBhvr>
                                        <p:cTn id="18" dur="166" decel="50000">
                                          <p:stCondLst>
                                            <p:cond delay="1668"/>
                                          </p:stCondLst>
                                        </p:cTn>
                                        <p:tgtEl>
                                          <p:spTgt spid="11268">
                                            <p:txEl>
                                              <p:pRg st="0" end="0"/>
                                            </p:txEl>
                                          </p:spTgt>
                                        </p:tgtEl>
                                      </p:cBhvr>
                                      <p:to x="100000" y="100000"/>
                                    </p:animScale>
                                    <p:animScale>
                                      <p:cBhvr>
                                        <p:cTn id="19" dur="26">
                                          <p:stCondLst>
                                            <p:cond delay="1808"/>
                                          </p:stCondLst>
                                        </p:cTn>
                                        <p:tgtEl>
                                          <p:spTgt spid="11268">
                                            <p:txEl>
                                              <p:pRg st="0" end="0"/>
                                            </p:txEl>
                                          </p:spTgt>
                                        </p:tgtEl>
                                      </p:cBhvr>
                                      <p:to x="100000" y="95000"/>
                                    </p:animScale>
                                    <p:animScale>
                                      <p:cBhvr>
                                        <p:cTn id="20" dur="166" decel="50000">
                                          <p:stCondLst>
                                            <p:cond delay="1834"/>
                                          </p:stCondLst>
                                        </p:cTn>
                                        <p:tgtEl>
                                          <p:spTgt spid="11268">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268">
                                            <p:txEl>
                                              <p:pRg st="1" end="1"/>
                                            </p:txEl>
                                          </p:spTgt>
                                        </p:tgtEl>
                                        <p:attrNameLst>
                                          <p:attrName>style.visibility</p:attrName>
                                        </p:attrNameLst>
                                      </p:cBhvr>
                                      <p:to>
                                        <p:strVal val="visible"/>
                                      </p:to>
                                    </p:set>
                                    <p:animEffect transition="in" filter="wipe(down)">
                                      <p:cBhvr>
                                        <p:cTn id="25" dur="580">
                                          <p:stCondLst>
                                            <p:cond delay="0"/>
                                          </p:stCondLst>
                                        </p:cTn>
                                        <p:tgtEl>
                                          <p:spTgt spid="11268">
                                            <p:txEl>
                                              <p:pRg st="1" end="1"/>
                                            </p:txEl>
                                          </p:spTgt>
                                        </p:tgtEl>
                                      </p:cBhvr>
                                    </p:animEffect>
                                    <p:anim calcmode="lin" valueType="num">
                                      <p:cBhvr>
                                        <p:cTn id="26" dur="1822" tmFilter="0,0; 0.14,0.36; 0.43,0.73; 0.71,0.91; 1.0,1.0">
                                          <p:stCondLst>
                                            <p:cond delay="0"/>
                                          </p:stCondLst>
                                        </p:cTn>
                                        <p:tgtEl>
                                          <p:spTgt spid="11268">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268">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268">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268">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268">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1268">
                                            <p:txEl>
                                              <p:pRg st="1" end="1"/>
                                            </p:txEl>
                                          </p:spTgt>
                                        </p:tgtEl>
                                      </p:cBhvr>
                                      <p:to x="100000" y="60000"/>
                                    </p:animScale>
                                    <p:animScale>
                                      <p:cBhvr>
                                        <p:cTn id="32" dur="166" decel="50000">
                                          <p:stCondLst>
                                            <p:cond delay="676"/>
                                          </p:stCondLst>
                                        </p:cTn>
                                        <p:tgtEl>
                                          <p:spTgt spid="11268">
                                            <p:txEl>
                                              <p:pRg st="1" end="1"/>
                                            </p:txEl>
                                          </p:spTgt>
                                        </p:tgtEl>
                                      </p:cBhvr>
                                      <p:to x="100000" y="100000"/>
                                    </p:animScale>
                                    <p:animScale>
                                      <p:cBhvr>
                                        <p:cTn id="33" dur="26">
                                          <p:stCondLst>
                                            <p:cond delay="1312"/>
                                          </p:stCondLst>
                                        </p:cTn>
                                        <p:tgtEl>
                                          <p:spTgt spid="11268">
                                            <p:txEl>
                                              <p:pRg st="1" end="1"/>
                                            </p:txEl>
                                          </p:spTgt>
                                        </p:tgtEl>
                                      </p:cBhvr>
                                      <p:to x="100000" y="80000"/>
                                    </p:animScale>
                                    <p:animScale>
                                      <p:cBhvr>
                                        <p:cTn id="34" dur="166" decel="50000">
                                          <p:stCondLst>
                                            <p:cond delay="1338"/>
                                          </p:stCondLst>
                                        </p:cTn>
                                        <p:tgtEl>
                                          <p:spTgt spid="11268">
                                            <p:txEl>
                                              <p:pRg st="1" end="1"/>
                                            </p:txEl>
                                          </p:spTgt>
                                        </p:tgtEl>
                                      </p:cBhvr>
                                      <p:to x="100000" y="100000"/>
                                    </p:animScale>
                                    <p:animScale>
                                      <p:cBhvr>
                                        <p:cTn id="35" dur="26">
                                          <p:stCondLst>
                                            <p:cond delay="1642"/>
                                          </p:stCondLst>
                                        </p:cTn>
                                        <p:tgtEl>
                                          <p:spTgt spid="11268">
                                            <p:txEl>
                                              <p:pRg st="1" end="1"/>
                                            </p:txEl>
                                          </p:spTgt>
                                        </p:tgtEl>
                                      </p:cBhvr>
                                      <p:to x="100000" y="90000"/>
                                    </p:animScale>
                                    <p:animScale>
                                      <p:cBhvr>
                                        <p:cTn id="36" dur="166" decel="50000">
                                          <p:stCondLst>
                                            <p:cond delay="1668"/>
                                          </p:stCondLst>
                                        </p:cTn>
                                        <p:tgtEl>
                                          <p:spTgt spid="11268">
                                            <p:txEl>
                                              <p:pRg st="1" end="1"/>
                                            </p:txEl>
                                          </p:spTgt>
                                        </p:tgtEl>
                                      </p:cBhvr>
                                      <p:to x="100000" y="100000"/>
                                    </p:animScale>
                                    <p:animScale>
                                      <p:cBhvr>
                                        <p:cTn id="37" dur="26">
                                          <p:stCondLst>
                                            <p:cond delay="1808"/>
                                          </p:stCondLst>
                                        </p:cTn>
                                        <p:tgtEl>
                                          <p:spTgt spid="11268">
                                            <p:txEl>
                                              <p:pRg st="1" end="1"/>
                                            </p:txEl>
                                          </p:spTgt>
                                        </p:tgtEl>
                                      </p:cBhvr>
                                      <p:to x="100000" y="95000"/>
                                    </p:animScale>
                                    <p:animScale>
                                      <p:cBhvr>
                                        <p:cTn id="38" dur="166" decel="50000">
                                          <p:stCondLst>
                                            <p:cond delay="1834"/>
                                          </p:stCondLst>
                                        </p:cTn>
                                        <p:tgtEl>
                                          <p:spTgt spid="11268">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1268">
                                            <p:txEl>
                                              <p:pRg st="2" end="2"/>
                                            </p:txEl>
                                          </p:spTgt>
                                        </p:tgtEl>
                                        <p:attrNameLst>
                                          <p:attrName>style.visibility</p:attrName>
                                        </p:attrNameLst>
                                      </p:cBhvr>
                                      <p:to>
                                        <p:strVal val="visible"/>
                                      </p:to>
                                    </p:set>
                                    <p:animEffect transition="in" filter="wipe(down)">
                                      <p:cBhvr>
                                        <p:cTn id="43" dur="580">
                                          <p:stCondLst>
                                            <p:cond delay="0"/>
                                          </p:stCondLst>
                                        </p:cTn>
                                        <p:tgtEl>
                                          <p:spTgt spid="11268">
                                            <p:txEl>
                                              <p:pRg st="2" end="2"/>
                                            </p:txEl>
                                          </p:spTgt>
                                        </p:tgtEl>
                                      </p:cBhvr>
                                    </p:animEffect>
                                    <p:anim calcmode="lin" valueType="num">
                                      <p:cBhvr>
                                        <p:cTn id="44" dur="1822" tmFilter="0,0; 0.14,0.36; 0.43,0.73; 0.71,0.91; 1.0,1.0">
                                          <p:stCondLst>
                                            <p:cond delay="0"/>
                                          </p:stCondLst>
                                        </p:cTn>
                                        <p:tgtEl>
                                          <p:spTgt spid="11268">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1268">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1268">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1268">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1268">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1268">
                                            <p:txEl>
                                              <p:pRg st="2" end="2"/>
                                            </p:txEl>
                                          </p:spTgt>
                                        </p:tgtEl>
                                      </p:cBhvr>
                                      <p:to x="100000" y="60000"/>
                                    </p:animScale>
                                    <p:animScale>
                                      <p:cBhvr>
                                        <p:cTn id="50" dur="166" decel="50000">
                                          <p:stCondLst>
                                            <p:cond delay="676"/>
                                          </p:stCondLst>
                                        </p:cTn>
                                        <p:tgtEl>
                                          <p:spTgt spid="11268">
                                            <p:txEl>
                                              <p:pRg st="2" end="2"/>
                                            </p:txEl>
                                          </p:spTgt>
                                        </p:tgtEl>
                                      </p:cBhvr>
                                      <p:to x="100000" y="100000"/>
                                    </p:animScale>
                                    <p:animScale>
                                      <p:cBhvr>
                                        <p:cTn id="51" dur="26">
                                          <p:stCondLst>
                                            <p:cond delay="1312"/>
                                          </p:stCondLst>
                                        </p:cTn>
                                        <p:tgtEl>
                                          <p:spTgt spid="11268">
                                            <p:txEl>
                                              <p:pRg st="2" end="2"/>
                                            </p:txEl>
                                          </p:spTgt>
                                        </p:tgtEl>
                                      </p:cBhvr>
                                      <p:to x="100000" y="80000"/>
                                    </p:animScale>
                                    <p:animScale>
                                      <p:cBhvr>
                                        <p:cTn id="52" dur="166" decel="50000">
                                          <p:stCondLst>
                                            <p:cond delay="1338"/>
                                          </p:stCondLst>
                                        </p:cTn>
                                        <p:tgtEl>
                                          <p:spTgt spid="11268">
                                            <p:txEl>
                                              <p:pRg st="2" end="2"/>
                                            </p:txEl>
                                          </p:spTgt>
                                        </p:tgtEl>
                                      </p:cBhvr>
                                      <p:to x="100000" y="100000"/>
                                    </p:animScale>
                                    <p:animScale>
                                      <p:cBhvr>
                                        <p:cTn id="53" dur="26">
                                          <p:stCondLst>
                                            <p:cond delay="1642"/>
                                          </p:stCondLst>
                                        </p:cTn>
                                        <p:tgtEl>
                                          <p:spTgt spid="11268">
                                            <p:txEl>
                                              <p:pRg st="2" end="2"/>
                                            </p:txEl>
                                          </p:spTgt>
                                        </p:tgtEl>
                                      </p:cBhvr>
                                      <p:to x="100000" y="90000"/>
                                    </p:animScale>
                                    <p:animScale>
                                      <p:cBhvr>
                                        <p:cTn id="54" dur="166" decel="50000">
                                          <p:stCondLst>
                                            <p:cond delay="1668"/>
                                          </p:stCondLst>
                                        </p:cTn>
                                        <p:tgtEl>
                                          <p:spTgt spid="11268">
                                            <p:txEl>
                                              <p:pRg st="2" end="2"/>
                                            </p:txEl>
                                          </p:spTgt>
                                        </p:tgtEl>
                                      </p:cBhvr>
                                      <p:to x="100000" y="100000"/>
                                    </p:animScale>
                                    <p:animScale>
                                      <p:cBhvr>
                                        <p:cTn id="55" dur="26">
                                          <p:stCondLst>
                                            <p:cond delay="1808"/>
                                          </p:stCondLst>
                                        </p:cTn>
                                        <p:tgtEl>
                                          <p:spTgt spid="11268">
                                            <p:txEl>
                                              <p:pRg st="2" end="2"/>
                                            </p:txEl>
                                          </p:spTgt>
                                        </p:tgtEl>
                                      </p:cBhvr>
                                      <p:to x="100000" y="95000"/>
                                    </p:animScale>
                                    <p:animScale>
                                      <p:cBhvr>
                                        <p:cTn id="56" dur="166" decel="50000">
                                          <p:stCondLst>
                                            <p:cond delay="1834"/>
                                          </p:stCondLst>
                                        </p:cTn>
                                        <p:tgtEl>
                                          <p:spTgt spid="11268">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2400" y="152400"/>
            <a:ext cx="8763000" cy="609600"/>
          </a:xfrm>
          <a:noFill/>
        </p:spPr>
        <p:txBody>
          <a:bodyPr lIns="90487" tIns="44450" rIns="90487" bIns="44450" anchor="b">
            <a:normAutofit/>
          </a:bodyPr>
          <a:lstStyle/>
          <a:p>
            <a:pPr algn="ctr">
              <a:spcBef>
                <a:spcPts val="750"/>
              </a:spcBef>
            </a:pPr>
            <a:r>
              <a:rPr lang="en-US" altLang="en-US" sz="3600" b="1">
                <a:solidFill>
                  <a:srgbClr val="0070C0"/>
                </a:solidFill>
                <a:ea typeface="+mn-ea"/>
                <a:cs typeface="Times New Roman" panose="02020603050405020304" pitchFamily="18" charset="0"/>
              </a:rPr>
              <a:t>ZWITTERIONS</a:t>
            </a:r>
          </a:p>
        </p:txBody>
      </p:sp>
      <p:grpSp>
        <p:nvGrpSpPr>
          <p:cNvPr id="13315" name="Group 3"/>
          <p:cNvGrpSpPr>
            <a:grpSpLocks/>
          </p:cNvGrpSpPr>
          <p:nvPr/>
        </p:nvGrpSpPr>
        <p:grpSpPr bwMode="auto">
          <a:xfrm>
            <a:off x="69850" y="3279775"/>
            <a:ext cx="3405188" cy="2724150"/>
            <a:chOff x="243" y="2600"/>
            <a:chExt cx="1765" cy="1272"/>
          </a:xfrm>
        </p:grpSpPr>
        <p:pic>
          <p:nvPicPr>
            <p:cNvPr id="26653"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 y="2600"/>
              <a:ext cx="1765" cy="1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6654" name="Oval 5"/>
            <p:cNvSpPr>
              <a:spLocks noChangeArrowheads="1"/>
            </p:cNvSpPr>
            <p:nvPr/>
          </p:nvSpPr>
          <p:spPr bwMode="auto">
            <a:xfrm>
              <a:off x="1532" y="3012"/>
              <a:ext cx="384" cy="384"/>
            </a:xfrm>
            <a:prstGeom prst="ellipse">
              <a:avLst/>
            </a:pr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6655" name="Oval 6"/>
            <p:cNvSpPr>
              <a:spLocks noChangeArrowheads="1"/>
            </p:cNvSpPr>
            <p:nvPr/>
          </p:nvSpPr>
          <p:spPr bwMode="auto">
            <a:xfrm>
              <a:off x="900" y="3460"/>
              <a:ext cx="384" cy="384"/>
            </a:xfrm>
            <a:prstGeom prst="ellipse">
              <a:avLst/>
            </a:pr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13316" name="Group 7"/>
          <p:cNvGrpSpPr>
            <a:grpSpLocks/>
          </p:cNvGrpSpPr>
          <p:nvPr/>
        </p:nvGrpSpPr>
        <p:grpSpPr bwMode="auto">
          <a:xfrm>
            <a:off x="3581400" y="4349750"/>
            <a:ext cx="2393950" cy="1822450"/>
            <a:chOff x="2092" y="2728"/>
            <a:chExt cx="1508" cy="1004"/>
          </a:xfrm>
        </p:grpSpPr>
        <p:pic>
          <p:nvPicPr>
            <p:cNvPr id="26650" name="Picture 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2" y="2728"/>
              <a:ext cx="1508" cy="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6651" name="Oval 9"/>
            <p:cNvSpPr>
              <a:spLocks noChangeArrowheads="1"/>
            </p:cNvSpPr>
            <p:nvPr/>
          </p:nvSpPr>
          <p:spPr bwMode="auto">
            <a:xfrm>
              <a:off x="3116" y="3012"/>
              <a:ext cx="384" cy="384"/>
            </a:xfrm>
            <a:prstGeom prst="ellipse">
              <a:avLst/>
            </a:prstGeom>
            <a:noFill/>
            <a:ln w="127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6652" name="Oval 10"/>
            <p:cNvSpPr>
              <a:spLocks noChangeArrowheads="1"/>
            </p:cNvSpPr>
            <p:nvPr/>
          </p:nvSpPr>
          <p:spPr bwMode="auto">
            <a:xfrm>
              <a:off x="2732" y="3348"/>
              <a:ext cx="384" cy="384"/>
            </a:xfrm>
            <a:prstGeom prst="ellipse">
              <a:avLst/>
            </a:prstGeom>
            <a:noFill/>
            <a:ln w="127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6629" name="Oval 11"/>
          <p:cNvSpPr>
            <a:spLocks noChangeArrowheads="1"/>
          </p:cNvSpPr>
          <p:nvPr/>
        </p:nvSpPr>
        <p:spPr bwMode="auto">
          <a:xfrm>
            <a:off x="10636250" y="4768850"/>
            <a:ext cx="609600" cy="609600"/>
          </a:xfrm>
          <a:prstGeom prst="ellipse">
            <a:avLst/>
          </a:prstGeom>
          <a:noFill/>
          <a:ln w="127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3318" name="Group 12"/>
          <p:cNvGrpSpPr>
            <a:grpSpLocks/>
          </p:cNvGrpSpPr>
          <p:nvPr/>
        </p:nvGrpSpPr>
        <p:grpSpPr bwMode="auto">
          <a:xfrm>
            <a:off x="5943600" y="3665538"/>
            <a:ext cx="2971800" cy="2482850"/>
            <a:chOff x="3805" y="2626"/>
            <a:chExt cx="1711" cy="1250"/>
          </a:xfrm>
        </p:grpSpPr>
        <p:pic>
          <p:nvPicPr>
            <p:cNvPr id="26647" name="Picture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5" y="2626"/>
              <a:ext cx="1711" cy="1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6648" name="Oval 14"/>
            <p:cNvSpPr>
              <a:spLocks noChangeArrowheads="1"/>
            </p:cNvSpPr>
            <p:nvPr/>
          </p:nvSpPr>
          <p:spPr bwMode="auto">
            <a:xfrm>
              <a:off x="5012" y="3028"/>
              <a:ext cx="384" cy="384"/>
            </a:xfrm>
            <a:prstGeom prst="ellipse">
              <a:avLst/>
            </a:prstGeom>
            <a:noFill/>
            <a:ln w="12700">
              <a:solidFill>
                <a:srgbClr val="00279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6649" name="Oval 15"/>
            <p:cNvSpPr>
              <a:spLocks noChangeArrowheads="1"/>
            </p:cNvSpPr>
            <p:nvPr/>
          </p:nvSpPr>
          <p:spPr bwMode="auto">
            <a:xfrm>
              <a:off x="4460" y="3492"/>
              <a:ext cx="384" cy="384"/>
            </a:xfrm>
            <a:prstGeom prst="ellipse">
              <a:avLst/>
            </a:prstGeom>
            <a:noFill/>
            <a:ln w="12700">
              <a:solidFill>
                <a:srgbClr val="00279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13319" name="Group 16"/>
          <p:cNvGrpSpPr>
            <a:grpSpLocks/>
          </p:cNvGrpSpPr>
          <p:nvPr/>
        </p:nvGrpSpPr>
        <p:grpSpPr bwMode="auto">
          <a:xfrm>
            <a:off x="228600" y="1012825"/>
            <a:ext cx="8686800" cy="1741488"/>
            <a:chOff x="435" y="1064"/>
            <a:chExt cx="4801" cy="1097"/>
          </a:xfrm>
        </p:grpSpPr>
        <p:sp>
          <p:nvSpPr>
            <p:cNvPr id="26636" name="Rectangle 17"/>
            <p:cNvSpPr>
              <a:spLocks noChangeArrowheads="1"/>
            </p:cNvSpPr>
            <p:nvPr/>
          </p:nvSpPr>
          <p:spPr bwMode="auto">
            <a:xfrm>
              <a:off x="1379" y="1064"/>
              <a:ext cx="70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solidFill>
                    <a:srgbClr val="CF0E30"/>
                  </a:solidFill>
                  <a:latin typeface="Times" panose="02020603050405020304" pitchFamily="18" charset="0"/>
                </a:rPr>
                <a:t>pH = 1 - 5</a:t>
              </a:r>
            </a:p>
          </p:txBody>
        </p:sp>
        <p:sp>
          <p:nvSpPr>
            <p:cNvPr id="26637" name="Rectangle 18"/>
            <p:cNvSpPr>
              <a:spLocks noChangeArrowheads="1"/>
            </p:cNvSpPr>
            <p:nvPr/>
          </p:nvSpPr>
          <p:spPr bwMode="auto">
            <a:xfrm>
              <a:off x="435" y="1833"/>
              <a:ext cx="995"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CF0E30"/>
                  </a:solidFill>
                </a:rPr>
                <a:t>excess H</a:t>
              </a:r>
              <a:r>
                <a:rPr lang="en-US" altLang="en-US" sz="2800" baseline="30000">
                  <a:solidFill>
                    <a:srgbClr val="CF0E30"/>
                  </a:solidFill>
                </a:rPr>
                <a:t>+</a:t>
              </a:r>
            </a:p>
          </p:txBody>
        </p:sp>
        <p:sp>
          <p:nvSpPr>
            <p:cNvPr id="26638" name="Rectangle 19"/>
            <p:cNvSpPr>
              <a:spLocks noChangeArrowheads="1"/>
            </p:cNvSpPr>
            <p:nvPr/>
          </p:nvSpPr>
          <p:spPr bwMode="auto">
            <a:xfrm>
              <a:off x="3747" y="1833"/>
              <a:ext cx="1116"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a:solidFill>
                    <a:srgbClr val="00279F"/>
                  </a:solidFill>
                </a:rPr>
                <a:t>excess OH</a:t>
              </a:r>
              <a:r>
                <a:rPr lang="en-US" altLang="en-US" sz="2800" baseline="30000">
                  <a:solidFill>
                    <a:srgbClr val="00279F"/>
                  </a:solidFill>
                </a:rPr>
                <a:t>-</a:t>
              </a:r>
            </a:p>
          </p:txBody>
        </p:sp>
        <p:sp>
          <p:nvSpPr>
            <p:cNvPr id="26639" name="Rectangle 20"/>
            <p:cNvSpPr>
              <a:spLocks noChangeArrowheads="1"/>
            </p:cNvSpPr>
            <p:nvPr/>
          </p:nvSpPr>
          <p:spPr bwMode="auto">
            <a:xfrm>
              <a:off x="3971" y="1072"/>
              <a:ext cx="85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solidFill>
                    <a:srgbClr val="00279F"/>
                  </a:solidFill>
                  <a:latin typeface="Times" panose="02020603050405020304" pitchFamily="18" charset="0"/>
                </a:rPr>
                <a:t>pH = 10 - 14</a:t>
              </a:r>
            </a:p>
          </p:txBody>
        </p:sp>
        <p:grpSp>
          <p:nvGrpSpPr>
            <p:cNvPr id="26640" name="Group 21"/>
            <p:cNvGrpSpPr>
              <a:grpSpLocks/>
            </p:cNvGrpSpPr>
            <p:nvPr/>
          </p:nvGrpSpPr>
          <p:grpSpPr bwMode="auto">
            <a:xfrm>
              <a:off x="688" y="1220"/>
              <a:ext cx="4548" cy="632"/>
              <a:chOff x="688" y="1220"/>
              <a:chExt cx="4548" cy="632"/>
            </a:xfrm>
          </p:grpSpPr>
          <p:grpSp>
            <p:nvGrpSpPr>
              <p:cNvPr id="26641" name="Group 22"/>
              <p:cNvGrpSpPr>
                <a:grpSpLocks/>
              </p:cNvGrpSpPr>
              <p:nvPr/>
            </p:nvGrpSpPr>
            <p:grpSpPr bwMode="auto">
              <a:xfrm>
                <a:off x="688" y="1220"/>
                <a:ext cx="4548" cy="632"/>
                <a:chOff x="688" y="1220"/>
                <a:chExt cx="4548" cy="632"/>
              </a:xfrm>
            </p:grpSpPr>
            <p:sp>
              <p:nvSpPr>
                <p:cNvPr id="26644" name="AutoShape 23"/>
                <p:cNvSpPr>
                  <a:spLocks noChangeArrowheads="1"/>
                </p:cNvSpPr>
                <p:nvPr/>
              </p:nvSpPr>
              <p:spPr bwMode="auto">
                <a:xfrm flipH="1">
                  <a:off x="688" y="1224"/>
                  <a:ext cx="4092" cy="624"/>
                </a:xfrm>
                <a:prstGeom prst="rightArrow">
                  <a:avLst>
                    <a:gd name="adj1" fmla="val 50000"/>
                    <a:gd name="adj2" fmla="val 81273"/>
                  </a:avLst>
                </a:prstGeom>
                <a:solidFill>
                  <a:srgbClr val="FDE4F3"/>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6645" name="AutoShape 24"/>
                <p:cNvSpPr>
                  <a:spLocks noChangeArrowheads="1"/>
                </p:cNvSpPr>
                <p:nvPr/>
              </p:nvSpPr>
              <p:spPr bwMode="auto">
                <a:xfrm>
                  <a:off x="4516" y="1220"/>
                  <a:ext cx="720" cy="632"/>
                </a:xfrm>
                <a:prstGeom prst="rightArrow">
                  <a:avLst>
                    <a:gd name="adj1" fmla="val 50000"/>
                    <a:gd name="adj2" fmla="val 56967"/>
                  </a:avLst>
                </a:prstGeom>
                <a:solidFill>
                  <a:srgbClr val="E6EBFF"/>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6646" name="Rectangle 25"/>
                <p:cNvSpPr>
                  <a:spLocks noChangeArrowheads="1"/>
                </p:cNvSpPr>
                <p:nvPr/>
              </p:nvSpPr>
              <p:spPr bwMode="auto">
                <a:xfrm>
                  <a:off x="3816" y="1384"/>
                  <a:ext cx="784" cy="304"/>
                </a:xfrm>
                <a:prstGeom prst="rect">
                  <a:avLst/>
                </a:prstGeom>
                <a:solidFill>
                  <a:srgbClr val="E6EB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6642" name="Rectangle 26"/>
              <p:cNvSpPr>
                <a:spLocks noChangeArrowheads="1"/>
              </p:cNvSpPr>
              <p:nvPr/>
            </p:nvSpPr>
            <p:spPr bwMode="auto">
              <a:xfrm>
                <a:off x="3779" y="1346"/>
                <a:ext cx="1366"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a:solidFill>
                      <a:srgbClr val="00279F"/>
                    </a:solidFill>
                  </a:rPr>
                  <a:t>more basic</a:t>
                </a:r>
              </a:p>
            </p:txBody>
          </p:sp>
          <p:sp>
            <p:nvSpPr>
              <p:cNvPr id="26643" name="Rectangle 27"/>
              <p:cNvSpPr>
                <a:spLocks noChangeArrowheads="1"/>
              </p:cNvSpPr>
              <p:nvPr/>
            </p:nvSpPr>
            <p:spPr bwMode="auto">
              <a:xfrm>
                <a:off x="1010" y="1353"/>
                <a:ext cx="1423"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a:solidFill>
                      <a:srgbClr val="CF0E30"/>
                    </a:solidFill>
                  </a:rPr>
                  <a:t>more acidic</a:t>
                </a:r>
              </a:p>
            </p:txBody>
          </p:sp>
        </p:grpSp>
      </p:grpSp>
      <p:sp>
        <p:nvSpPr>
          <p:cNvPr id="26632" name="AutoShape 28">
            <a:hlinkClick r:id="" action="ppaction://noaction" highlightClick="1"/>
          </p:cNvPr>
          <p:cNvSpPr>
            <a:spLocks noChangeArrowheads="1"/>
          </p:cNvSpPr>
          <p:nvPr/>
        </p:nvSpPr>
        <p:spPr bwMode="auto">
          <a:xfrm>
            <a:off x="8153400" y="5867400"/>
            <a:ext cx="762000" cy="304800"/>
          </a:xfrm>
          <a:prstGeom prst="actionButtonBlank">
            <a:avLst/>
          </a:prstGeom>
          <a:solidFill>
            <a:srgbClr val="333399"/>
          </a:solidFill>
          <a:ln w="1270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800">
                <a:solidFill>
                  <a:schemeClr val="bg1"/>
                </a:solidFill>
              </a:rPr>
              <a:t>AA’s</a:t>
            </a:r>
            <a:endParaRPr lang="en-US" altLang="en-US">
              <a:solidFill>
                <a:srgbClr val="CF0E30"/>
              </a:solidFill>
            </a:endParaRPr>
          </a:p>
        </p:txBody>
      </p:sp>
      <p:sp>
        <p:nvSpPr>
          <p:cNvPr id="2" name="Rectangle 1"/>
          <p:cNvSpPr>
            <a:spLocks noChangeArrowheads="1"/>
          </p:cNvSpPr>
          <p:nvPr/>
        </p:nvSpPr>
        <p:spPr bwMode="auto">
          <a:xfrm>
            <a:off x="3494088" y="3292475"/>
            <a:ext cx="23431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000" b="1">
                <a:solidFill>
                  <a:srgbClr val="FF0000"/>
                </a:solidFill>
                <a:latin typeface="Times New Roman" panose="02020603050405020304" pitchFamily="18" charset="0"/>
                <a:cs typeface="Times New Roman" panose="02020603050405020304" pitchFamily="18" charset="0"/>
              </a:rPr>
              <a:t>at pI </a:t>
            </a:r>
          </a:p>
          <a:p>
            <a:pPr algn="ctr">
              <a:spcBef>
                <a:spcPct val="0"/>
              </a:spcBef>
              <a:buFontTx/>
              <a:buNone/>
            </a:pPr>
            <a:r>
              <a:rPr lang="en-US" altLang="en-US" sz="2000" b="1">
                <a:solidFill>
                  <a:srgbClr val="FF0000"/>
                </a:solidFill>
                <a:latin typeface="Times New Roman" panose="02020603050405020304" pitchFamily="18" charset="0"/>
                <a:cs typeface="Times New Roman" panose="02020603050405020304" pitchFamily="18" charset="0"/>
              </a:rPr>
              <a:t>(isoelectric point)</a:t>
            </a:r>
          </a:p>
          <a:p>
            <a:pPr algn="ctr">
              <a:spcBef>
                <a:spcPct val="0"/>
              </a:spcBef>
              <a:buFontTx/>
              <a:buNone/>
            </a:pPr>
            <a:r>
              <a:rPr lang="en-US" altLang="en-US" sz="2000" b="1">
                <a:solidFill>
                  <a:srgbClr val="FF0000"/>
                </a:solidFill>
                <a:latin typeface="Times New Roman" panose="02020603050405020304" pitchFamily="18" charset="0"/>
                <a:cs typeface="Times New Roman" panose="02020603050405020304" pitchFamily="18" charset="0"/>
              </a:rPr>
              <a:t>charge = 0</a:t>
            </a:r>
          </a:p>
        </p:txBody>
      </p:sp>
      <p:sp>
        <p:nvSpPr>
          <p:cNvPr id="26634" name="Footer Placeholder 3"/>
          <p:cNvSpPr>
            <a:spLocks noGrp="1"/>
          </p:cNvSpPr>
          <p:nvPr>
            <p:ph type="ftr" sz="quarter" idx="11"/>
          </p:nvPr>
        </p:nvSpPr>
        <p:spPr>
          <a:xfrm>
            <a:off x="3028950" y="6425847"/>
            <a:ext cx="4719268"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2663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C5DC33E-099D-4F4C-B5FC-BF1DFBB0A32C}" type="slidenum">
              <a:rPr lang="en-US" altLang="en-US" sz="1400" smtClean="0"/>
              <a:pPr>
                <a:spcBef>
                  <a:spcPct val="0"/>
                </a:spcBef>
                <a:buFontTx/>
                <a:buNone/>
              </a:pPr>
              <a:t>19</a:t>
            </a:fld>
            <a:endParaRPr lang="en-US" altLang="en-US" sz="1400" smtClean="0"/>
          </a:p>
        </p:txBody>
      </p:sp>
      <p:sp>
        <p:nvSpPr>
          <p:cNvPr id="3" name="Date Placeholder 2"/>
          <p:cNvSpPr>
            <a:spLocks noGrp="1"/>
          </p:cNvSpPr>
          <p:nvPr>
            <p:ph type="dt" sz="half" idx="10"/>
          </p:nvPr>
        </p:nvSpPr>
        <p:spPr/>
        <p:txBody>
          <a:bodyPr/>
          <a:lstStyle/>
          <a:p>
            <a:fld id="{96769D00-7338-4A96-B3E2-F8EE713A663E}" type="datetime1">
              <a:rPr lang="en-US" smtClean="0"/>
              <a:t>12/22/2020</a:t>
            </a:fld>
            <a:endParaRPr lang="en-US"/>
          </a:p>
        </p:txBody>
      </p:sp>
    </p:spTree>
    <p:extLst>
      <p:ext uri="{BB962C8B-B14F-4D97-AF65-F5344CB8AC3E}">
        <p14:creationId xmlns:p14="http://schemas.microsoft.com/office/powerpoint/2010/main" val="39761611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wipe(down)">
                                      <p:cBhvr>
                                        <p:cTn id="7" dur="580">
                                          <p:stCondLst>
                                            <p:cond delay="0"/>
                                          </p:stCondLst>
                                        </p:cTn>
                                        <p:tgtEl>
                                          <p:spTgt spid="13319"/>
                                        </p:tgtEl>
                                      </p:cBhvr>
                                    </p:animEffect>
                                    <p:anim calcmode="lin" valueType="num">
                                      <p:cBhvr>
                                        <p:cTn id="8" dur="1822" tmFilter="0,0; 0.14,0.36; 0.43,0.73; 0.71,0.91; 1.0,1.0">
                                          <p:stCondLst>
                                            <p:cond delay="0"/>
                                          </p:stCondLst>
                                        </p:cTn>
                                        <p:tgtEl>
                                          <p:spTgt spid="1331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31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31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31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319"/>
                                        </p:tgtEl>
                                        <p:attrNameLst>
                                          <p:attrName>ppt_y</p:attrName>
                                        </p:attrNameLst>
                                      </p:cBhvr>
                                      <p:tavLst>
                                        <p:tav tm="0" fmla="#ppt_y-sin(pi*$)/81">
                                          <p:val>
                                            <p:fltVal val="0"/>
                                          </p:val>
                                        </p:tav>
                                        <p:tav tm="100000">
                                          <p:val>
                                            <p:fltVal val="1"/>
                                          </p:val>
                                        </p:tav>
                                      </p:tavLst>
                                    </p:anim>
                                    <p:animScale>
                                      <p:cBhvr>
                                        <p:cTn id="13" dur="26">
                                          <p:stCondLst>
                                            <p:cond delay="650"/>
                                          </p:stCondLst>
                                        </p:cTn>
                                        <p:tgtEl>
                                          <p:spTgt spid="13319"/>
                                        </p:tgtEl>
                                      </p:cBhvr>
                                      <p:to x="100000" y="60000"/>
                                    </p:animScale>
                                    <p:animScale>
                                      <p:cBhvr>
                                        <p:cTn id="14" dur="166" decel="50000">
                                          <p:stCondLst>
                                            <p:cond delay="676"/>
                                          </p:stCondLst>
                                        </p:cTn>
                                        <p:tgtEl>
                                          <p:spTgt spid="13319"/>
                                        </p:tgtEl>
                                      </p:cBhvr>
                                      <p:to x="100000" y="100000"/>
                                    </p:animScale>
                                    <p:animScale>
                                      <p:cBhvr>
                                        <p:cTn id="15" dur="26">
                                          <p:stCondLst>
                                            <p:cond delay="1312"/>
                                          </p:stCondLst>
                                        </p:cTn>
                                        <p:tgtEl>
                                          <p:spTgt spid="13319"/>
                                        </p:tgtEl>
                                      </p:cBhvr>
                                      <p:to x="100000" y="80000"/>
                                    </p:animScale>
                                    <p:animScale>
                                      <p:cBhvr>
                                        <p:cTn id="16" dur="166" decel="50000">
                                          <p:stCondLst>
                                            <p:cond delay="1338"/>
                                          </p:stCondLst>
                                        </p:cTn>
                                        <p:tgtEl>
                                          <p:spTgt spid="13319"/>
                                        </p:tgtEl>
                                      </p:cBhvr>
                                      <p:to x="100000" y="100000"/>
                                    </p:animScale>
                                    <p:animScale>
                                      <p:cBhvr>
                                        <p:cTn id="17" dur="26">
                                          <p:stCondLst>
                                            <p:cond delay="1642"/>
                                          </p:stCondLst>
                                        </p:cTn>
                                        <p:tgtEl>
                                          <p:spTgt spid="13319"/>
                                        </p:tgtEl>
                                      </p:cBhvr>
                                      <p:to x="100000" y="90000"/>
                                    </p:animScale>
                                    <p:animScale>
                                      <p:cBhvr>
                                        <p:cTn id="18" dur="166" decel="50000">
                                          <p:stCondLst>
                                            <p:cond delay="1668"/>
                                          </p:stCondLst>
                                        </p:cTn>
                                        <p:tgtEl>
                                          <p:spTgt spid="13319"/>
                                        </p:tgtEl>
                                      </p:cBhvr>
                                      <p:to x="100000" y="100000"/>
                                    </p:animScale>
                                    <p:animScale>
                                      <p:cBhvr>
                                        <p:cTn id="19" dur="26">
                                          <p:stCondLst>
                                            <p:cond delay="1808"/>
                                          </p:stCondLst>
                                        </p:cTn>
                                        <p:tgtEl>
                                          <p:spTgt spid="13319"/>
                                        </p:tgtEl>
                                      </p:cBhvr>
                                      <p:to x="100000" y="95000"/>
                                    </p:animScale>
                                    <p:animScale>
                                      <p:cBhvr>
                                        <p:cTn id="20" dur="166" decel="50000">
                                          <p:stCondLst>
                                            <p:cond delay="1834"/>
                                          </p:stCondLst>
                                        </p:cTn>
                                        <p:tgtEl>
                                          <p:spTgt spid="13319"/>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13315"/>
                                        </p:tgtEl>
                                        <p:attrNameLst>
                                          <p:attrName>style.visibility</p:attrName>
                                        </p:attrNameLst>
                                      </p:cBhvr>
                                      <p:to>
                                        <p:strVal val="visible"/>
                                      </p:to>
                                    </p:set>
                                    <p:animEffect transition="in" filter="wipe(down)">
                                      <p:cBhvr>
                                        <p:cTn id="25" dur="580">
                                          <p:stCondLst>
                                            <p:cond delay="0"/>
                                          </p:stCondLst>
                                        </p:cTn>
                                        <p:tgtEl>
                                          <p:spTgt spid="13315"/>
                                        </p:tgtEl>
                                      </p:cBhvr>
                                    </p:animEffect>
                                    <p:anim calcmode="lin" valueType="num">
                                      <p:cBhvr>
                                        <p:cTn id="26" dur="1822" tmFilter="0,0; 0.14,0.36; 0.43,0.73; 0.71,0.91; 1.0,1.0">
                                          <p:stCondLst>
                                            <p:cond delay="0"/>
                                          </p:stCondLst>
                                        </p:cTn>
                                        <p:tgtEl>
                                          <p:spTgt spid="1331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31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31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31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315"/>
                                        </p:tgtEl>
                                        <p:attrNameLst>
                                          <p:attrName>ppt_y</p:attrName>
                                        </p:attrNameLst>
                                      </p:cBhvr>
                                      <p:tavLst>
                                        <p:tav tm="0" fmla="#ppt_y-sin(pi*$)/81">
                                          <p:val>
                                            <p:fltVal val="0"/>
                                          </p:val>
                                        </p:tav>
                                        <p:tav tm="100000">
                                          <p:val>
                                            <p:fltVal val="1"/>
                                          </p:val>
                                        </p:tav>
                                      </p:tavLst>
                                    </p:anim>
                                    <p:animScale>
                                      <p:cBhvr>
                                        <p:cTn id="31" dur="26">
                                          <p:stCondLst>
                                            <p:cond delay="650"/>
                                          </p:stCondLst>
                                        </p:cTn>
                                        <p:tgtEl>
                                          <p:spTgt spid="13315"/>
                                        </p:tgtEl>
                                      </p:cBhvr>
                                      <p:to x="100000" y="60000"/>
                                    </p:animScale>
                                    <p:animScale>
                                      <p:cBhvr>
                                        <p:cTn id="32" dur="166" decel="50000">
                                          <p:stCondLst>
                                            <p:cond delay="676"/>
                                          </p:stCondLst>
                                        </p:cTn>
                                        <p:tgtEl>
                                          <p:spTgt spid="13315"/>
                                        </p:tgtEl>
                                      </p:cBhvr>
                                      <p:to x="100000" y="100000"/>
                                    </p:animScale>
                                    <p:animScale>
                                      <p:cBhvr>
                                        <p:cTn id="33" dur="26">
                                          <p:stCondLst>
                                            <p:cond delay="1312"/>
                                          </p:stCondLst>
                                        </p:cTn>
                                        <p:tgtEl>
                                          <p:spTgt spid="13315"/>
                                        </p:tgtEl>
                                      </p:cBhvr>
                                      <p:to x="100000" y="80000"/>
                                    </p:animScale>
                                    <p:animScale>
                                      <p:cBhvr>
                                        <p:cTn id="34" dur="166" decel="50000">
                                          <p:stCondLst>
                                            <p:cond delay="1338"/>
                                          </p:stCondLst>
                                        </p:cTn>
                                        <p:tgtEl>
                                          <p:spTgt spid="13315"/>
                                        </p:tgtEl>
                                      </p:cBhvr>
                                      <p:to x="100000" y="100000"/>
                                    </p:animScale>
                                    <p:animScale>
                                      <p:cBhvr>
                                        <p:cTn id="35" dur="26">
                                          <p:stCondLst>
                                            <p:cond delay="1642"/>
                                          </p:stCondLst>
                                        </p:cTn>
                                        <p:tgtEl>
                                          <p:spTgt spid="13315"/>
                                        </p:tgtEl>
                                      </p:cBhvr>
                                      <p:to x="100000" y="90000"/>
                                    </p:animScale>
                                    <p:animScale>
                                      <p:cBhvr>
                                        <p:cTn id="36" dur="166" decel="50000">
                                          <p:stCondLst>
                                            <p:cond delay="1668"/>
                                          </p:stCondLst>
                                        </p:cTn>
                                        <p:tgtEl>
                                          <p:spTgt spid="13315"/>
                                        </p:tgtEl>
                                      </p:cBhvr>
                                      <p:to x="100000" y="100000"/>
                                    </p:animScale>
                                    <p:animScale>
                                      <p:cBhvr>
                                        <p:cTn id="37" dur="26">
                                          <p:stCondLst>
                                            <p:cond delay="1808"/>
                                          </p:stCondLst>
                                        </p:cTn>
                                        <p:tgtEl>
                                          <p:spTgt spid="13315"/>
                                        </p:tgtEl>
                                      </p:cBhvr>
                                      <p:to x="100000" y="95000"/>
                                    </p:animScale>
                                    <p:animScale>
                                      <p:cBhvr>
                                        <p:cTn id="38" dur="166" decel="50000">
                                          <p:stCondLst>
                                            <p:cond delay="1834"/>
                                          </p:stCondLst>
                                        </p:cTn>
                                        <p:tgtEl>
                                          <p:spTgt spid="13315"/>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nodeType="clickEffect">
                                  <p:stCondLst>
                                    <p:cond delay="0"/>
                                  </p:stCondLst>
                                  <p:childTnLst>
                                    <p:set>
                                      <p:cBhvr>
                                        <p:cTn id="42" dur="1" fill="hold">
                                          <p:stCondLst>
                                            <p:cond delay="0"/>
                                          </p:stCondLst>
                                        </p:cTn>
                                        <p:tgtEl>
                                          <p:spTgt spid="13318"/>
                                        </p:tgtEl>
                                        <p:attrNameLst>
                                          <p:attrName>style.visibility</p:attrName>
                                        </p:attrNameLst>
                                      </p:cBhvr>
                                      <p:to>
                                        <p:strVal val="visible"/>
                                      </p:to>
                                    </p:set>
                                    <p:animEffect transition="in" filter="wipe(down)">
                                      <p:cBhvr>
                                        <p:cTn id="43" dur="580">
                                          <p:stCondLst>
                                            <p:cond delay="0"/>
                                          </p:stCondLst>
                                        </p:cTn>
                                        <p:tgtEl>
                                          <p:spTgt spid="13318"/>
                                        </p:tgtEl>
                                      </p:cBhvr>
                                    </p:animEffect>
                                    <p:anim calcmode="lin" valueType="num">
                                      <p:cBhvr>
                                        <p:cTn id="44" dur="1822" tmFilter="0,0; 0.14,0.36; 0.43,0.73; 0.71,0.91; 1.0,1.0">
                                          <p:stCondLst>
                                            <p:cond delay="0"/>
                                          </p:stCondLst>
                                        </p:cTn>
                                        <p:tgtEl>
                                          <p:spTgt spid="13318"/>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3318"/>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3318"/>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3318"/>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3318"/>
                                        </p:tgtEl>
                                        <p:attrNameLst>
                                          <p:attrName>ppt_y</p:attrName>
                                        </p:attrNameLst>
                                      </p:cBhvr>
                                      <p:tavLst>
                                        <p:tav tm="0" fmla="#ppt_y-sin(pi*$)/81">
                                          <p:val>
                                            <p:fltVal val="0"/>
                                          </p:val>
                                        </p:tav>
                                        <p:tav tm="100000">
                                          <p:val>
                                            <p:fltVal val="1"/>
                                          </p:val>
                                        </p:tav>
                                      </p:tavLst>
                                    </p:anim>
                                    <p:animScale>
                                      <p:cBhvr>
                                        <p:cTn id="49" dur="26">
                                          <p:stCondLst>
                                            <p:cond delay="650"/>
                                          </p:stCondLst>
                                        </p:cTn>
                                        <p:tgtEl>
                                          <p:spTgt spid="13318"/>
                                        </p:tgtEl>
                                      </p:cBhvr>
                                      <p:to x="100000" y="60000"/>
                                    </p:animScale>
                                    <p:animScale>
                                      <p:cBhvr>
                                        <p:cTn id="50" dur="166" decel="50000">
                                          <p:stCondLst>
                                            <p:cond delay="676"/>
                                          </p:stCondLst>
                                        </p:cTn>
                                        <p:tgtEl>
                                          <p:spTgt spid="13318"/>
                                        </p:tgtEl>
                                      </p:cBhvr>
                                      <p:to x="100000" y="100000"/>
                                    </p:animScale>
                                    <p:animScale>
                                      <p:cBhvr>
                                        <p:cTn id="51" dur="26">
                                          <p:stCondLst>
                                            <p:cond delay="1312"/>
                                          </p:stCondLst>
                                        </p:cTn>
                                        <p:tgtEl>
                                          <p:spTgt spid="13318"/>
                                        </p:tgtEl>
                                      </p:cBhvr>
                                      <p:to x="100000" y="80000"/>
                                    </p:animScale>
                                    <p:animScale>
                                      <p:cBhvr>
                                        <p:cTn id="52" dur="166" decel="50000">
                                          <p:stCondLst>
                                            <p:cond delay="1338"/>
                                          </p:stCondLst>
                                        </p:cTn>
                                        <p:tgtEl>
                                          <p:spTgt spid="13318"/>
                                        </p:tgtEl>
                                      </p:cBhvr>
                                      <p:to x="100000" y="100000"/>
                                    </p:animScale>
                                    <p:animScale>
                                      <p:cBhvr>
                                        <p:cTn id="53" dur="26">
                                          <p:stCondLst>
                                            <p:cond delay="1642"/>
                                          </p:stCondLst>
                                        </p:cTn>
                                        <p:tgtEl>
                                          <p:spTgt spid="13318"/>
                                        </p:tgtEl>
                                      </p:cBhvr>
                                      <p:to x="100000" y="90000"/>
                                    </p:animScale>
                                    <p:animScale>
                                      <p:cBhvr>
                                        <p:cTn id="54" dur="166" decel="50000">
                                          <p:stCondLst>
                                            <p:cond delay="1668"/>
                                          </p:stCondLst>
                                        </p:cTn>
                                        <p:tgtEl>
                                          <p:spTgt spid="13318"/>
                                        </p:tgtEl>
                                      </p:cBhvr>
                                      <p:to x="100000" y="100000"/>
                                    </p:animScale>
                                    <p:animScale>
                                      <p:cBhvr>
                                        <p:cTn id="55" dur="26">
                                          <p:stCondLst>
                                            <p:cond delay="1808"/>
                                          </p:stCondLst>
                                        </p:cTn>
                                        <p:tgtEl>
                                          <p:spTgt spid="13318"/>
                                        </p:tgtEl>
                                      </p:cBhvr>
                                      <p:to x="100000" y="95000"/>
                                    </p:animScale>
                                    <p:animScale>
                                      <p:cBhvr>
                                        <p:cTn id="56" dur="166" decel="50000">
                                          <p:stCondLst>
                                            <p:cond delay="1834"/>
                                          </p:stCondLst>
                                        </p:cTn>
                                        <p:tgtEl>
                                          <p:spTgt spid="13318"/>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nodeType="clickEffect">
                                  <p:stCondLst>
                                    <p:cond delay="0"/>
                                  </p:stCondLst>
                                  <p:childTnLst>
                                    <p:set>
                                      <p:cBhvr>
                                        <p:cTn id="60" dur="1" fill="hold">
                                          <p:stCondLst>
                                            <p:cond delay="0"/>
                                          </p:stCondLst>
                                        </p:cTn>
                                        <p:tgtEl>
                                          <p:spTgt spid="13316"/>
                                        </p:tgtEl>
                                        <p:attrNameLst>
                                          <p:attrName>style.visibility</p:attrName>
                                        </p:attrNameLst>
                                      </p:cBhvr>
                                      <p:to>
                                        <p:strVal val="visible"/>
                                      </p:to>
                                    </p:set>
                                    <p:animEffect transition="in" filter="wipe(down)">
                                      <p:cBhvr>
                                        <p:cTn id="61" dur="580">
                                          <p:stCondLst>
                                            <p:cond delay="0"/>
                                          </p:stCondLst>
                                        </p:cTn>
                                        <p:tgtEl>
                                          <p:spTgt spid="13316"/>
                                        </p:tgtEl>
                                      </p:cBhvr>
                                    </p:animEffect>
                                    <p:anim calcmode="lin" valueType="num">
                                      <p:cBhvr>
                                        <p:cTn id="62" dur="1822" tmFilter="0,0; 0.14,0.36; 0.43,0.73; 0.71,0.91; 1.0,1.0">
                                          <p:stCondLst>
                                            <p:cond delay="0"/>
                                          </p:stCondLst>
                                        </p:cTn>
                                        <p:tgtEl>
                                          <p:spTgt spid="1331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331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331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331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3316"/>
                                        </p:tgtEl>
                                        <p:attrNameLst>
                                          <p:attrName>ppt_y</p:attrName>
                                        </p:attrNameLst>
                                      </p:cBhvr>
                                      <p:tavLst>
                                        <p:tav tm="0" fmla="#ppt_y-sin(pi*$)/81">
                                          <p:val>
                                            <p:fltVal val="0"/>
                                          </p:val>
                                        </p:tav>
                                        <p:tav tm="100000">
                                          <p:val>
                                            <p:fltVal val="1"/>
                                          </p:val>
                                        </p:tav>
                                      </p:tavLst>
                                    </p:anim>
                                    <p:animScale>
                                      <p:cBhvr>
                                        <p:cTn id="67" dur="26">
                                          <p:stCondLst>
                                            <p:cond delay="650"/>
                                          </p:stCondLst>
                                        </p:cTn>
                                        <p:tgtEl>
                                          <p:spTgt spid="13316"/>
                                        </p:tgtEl>
                                      </p:cBhvr>
                                      <p:to x="100000" y="60000"/>
                                    </p:animScale>
                                    <p:animScale>
                                      <p:cBhvr>
                                        <p:cTn id="68" dur="166" decel="50000">
                                          <p:stCondLst>
                                            <p:cond delay="676"/>
                                          </p:stCondLst>
                                        </p:cTn>
                                        <p:tgtEl>
                                          <p:spTgt spid="13316"/>
                                        </p:tgtEl>
                                      </p:cBhvr>
                                      <p:to x="100000" y="100000"/>
                                    </p:animScale>
                                    <p:animScale>
                                      <p:cBhvr>
                                        <p:cTn id="69" dur="26">
                                          <p:stCondLst>
                                            <p:cond delay="1312"/>
                                          </p:stCondLst>
                                        </p:cTn>
                                        <p:tgtEl>
                                          <p:spTgt spid="13316"/>
                                        </p:tgtEl>
                                      </p:cBhvr>
                                      <p:to x="100000" y="80000"/>
                                    </p:animScale>
                                    <p:animScale>
                                      <p:cBhvr>
                                        <p:cTn id="70" dur="166" decel="50000">
                                          <p:stCondLst>
                                            <p:cond delay="1338"/>
                                          </p:stCondLst>
                                        </p:cTn>
                                        <p:tgtEl>
                                          <p:spTgt spid="13316"/>
                                        </p:tgtEl>
                                      </p:cBhvr>
                                      <p:to x="100000" y="100000"/>
                                    </p:animScale>
                                    <p:animScale>
                                      <p:cBhvr>
                                        <p:cTn id="71" dur="26">
                                          <p:stCondLst>
                                            <p:cond delay="1642"/>
                                          </p:stCondLst>
                                        </p:cTn>
                                        <p:tgtEl>
                                          <p:spTgt spid="13316"/>
                                        </p:tgtEl>
                                      </p:cBhvr>
                                      <p:to x="100000" y="90000"/>
                                    </p:animScale>
                                    <p:animScale>
                                      <p:cBhvr>
                                        <p:cTn id="72" dur="166" decel="50000">
                                          <p:stCondLst>
                                            <p:cond delay="1668"/>
                                          </p:stCondLst>
                                        </p:cTn>
                                        <p:tgtEl>
                                          <p:spTgt spid="13316"/>
                                        </p:tgtEl>
                                      </p:cBhvr>
                                      <p:to x="100000" y="100000"/>
                                    </p:animScale>
                                    <p:animScale>
                                      <p:cBhvr>
                                        <p:cTn id="73" dur="26">
                                          <p:stCondLst>
                                            <p:cond delay="1808"/>
                                          </p:stCondLst>
                                        </p:cTn>
                                        <p:tgtEl>
                                          <p:spTgt spid="13316"/>
                                        </p:tgtEl>
                                      </p:cBhvr>
                                      <p:to x="100000" y="95000"/>
                                    </p:animScale>
                                    <p:animScale>
                                      <p:cBhvr>
                                        <p:cTn id="74" dur="166" decel="50000">
                                          <p:stCondLst>
                                            <p:cond delay="1834"/>
                                          </p:stCondLst>
                                        </p:cTn>
                                        <p:tgtEl>
                                          <p:spTgt spid="13316"/>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wipe(down)">
                                      <p:cBhvr>
                                        <p:cTn id="79" dur="580">
                                          <p:stCondLst>
                                            <p:cond delay="0"/>
                                          </p:stCondLst>
                                        </p:cTn>
                                        <p:tgtEl>
                                          <p:spTgt spid="2"/>
                                        </p:tgtEl>
                                      </p:cBhvr>
                                    </p:animEffect>
                                    <p:anim calcmode="lin" valueType="num">
                                      <p:cBhvr>
                                        <p:cTn id="8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gtEl>
                                      </p:cBhvr>
                                      <p:to x="100000" y="60000"/>
                                    </p:animScale>
                                    <p:animScale>
                                      <p:cBhvr>
                                        <p:cTn id="86" dur="166" decel="50000">
                                          <p:stCondLst>
                                            <p:cond delay="676"/>
                                          </p:stCondLst>
                                        </p:cTn>
                                        <p:tgtEl>
                                          <p:spTgt spid="2"/>
                                        </p:tgtEl>
                                      </p:cBhvr>
                                      <p:to x="100000" y="100000"/>
                                    </p:animScale>
                                    <p:animScale>
                                      <p:cBhvr>
                                        <p:cTn id="87" dur="26">
                                          <p:stCondLst>
                                            <p:cond delay="1312"/>
                                          </p:stCondLst>
                                        </p:cTn>
                                        <p:tgtEl>
                                          <p:spTgt spid="2"/>
                                        </p:tgtEl>
                                      </p:cBhvr>
                                      <p:to x="100000" y="80000"/>
                                    </p:animScale>
                                    <p:animScale>
                                      <p:cBhvr>
                                        <p:cTn id="88" dur="166" decel="50000">
                                          <p:stCondLst>
                                            <p:cond delay="1338"/>
                                          </p:stCondLst>
                                        </p:cTn>
                                        <p:tgtEl>
                                          <p:spTgt spid="2"/>
                                        </p:tgtEl>
                                      </p:cBhvr>
                                      <p:to x="100000" y="100000"/>
                                    </p:animScale>
                                    <p:animScale>
                                      <p:cBhvr>
                                        <p:cTn id="89" dur="26">
                                          <p:stCondLst>
                                            <p:cond delay="1642"/>
                                          </p:stCondLst>
                                        </p:cTn>
                                        <p:tgtEl>
                                          <p:spTgt spid="2"/>
                                        </p:tgtEl>
                                      </p:cBhvr>
                                      <p:to x="100000" y="90000"/>
                                    </p:animScale>
                                    <p:animScale>
                                      <p:cBhvr>
                                        <p:cTn id="90" dur="166" decel="50000">
                                          <p:stCondLst>
                                            <p:cond delay="1668"/>
                                          </p:stCondLst>
                                        </p:cTn>
                                        <p:tgtEl>
                                          <p:spTgt spid="2"/>
                                        </p:tgtEl>
                                      </p:cBhvr>
                                      <p:to x="100000" y="100000"/>
                                    </p:animScale>
                                    <p:animScale>
                                      <p:cBhvr>
                                        <p:cTn id="91" dur="26">
                                          <p:stCondLst>
                                            <p:cond delay="1808"/>
                                          </p:stCondLst>
                                        </p:cTn>
                                        <p:tgtEl>
                                          <p:spTgt spid="2"/>
                                        </p:tgtEl>
                                      </p:cBhvr>
                                      <p:to x="100000" y="95000"/>
                                    </p:animScale>
                                    <p:animScale>
                                      <p:cBhvr>
                                        <p:cTn id="92"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331" y="24539"/>
            <a:ext cx="8850313" cy="1153928"/>
          </a:xfrm>
        </p:spPr>
        <p:txBody>
          <a:bodyPr/>
          <a:lstStyle/>
          <a:p>
            <a:pPr algn="ctr"/>
            <a:r>
              <a:rPr lang="en-US" altLang="en-US" sz="3600" b="1" dirty="0" smtClean="0">
                <a:solidFill>
                  <a:srgbClr val="0070C0"/>
                </a:solidFill>
                <a:latin typeface="Calibri" panose="020F0502020204030204" pitchFamily="34" charset="0"/>
                <a:cs typeface="Calibri" panose="020F0502020204030204" pitchFamily="34" charset="0"/>
              </a:rPr>
              <a:t>FST- 311. FOOD BIOCHEMISTRY </a:t>
            </a:r>
            <a:r>
              <a:rPr lang="en-US" altLang="en-US" sz="3600" b="1" smtClean="0">
                <a:solidFill>
                  <a:srgbClr val="0070C0"/>
                </a:solidFill>
                <a:latin typeface="Calibri" panose="020F0502020204030204" pitchFamily="34" charset="0"/>
                <a:cs typeface="Calibri" panose="020F0502020204030204" pitchFamily="34" charset="0"/>
              </a:rPr>
              <a:t>3(2-1)</a:t>
            </a:r>
            <a:br>
              <a:rPr lang="en-US" altLang="en-US" sz="3600" b="1" smtClean="0">
                <a:solidFill>
                  <a:srgbClr val="0070C0"/>
                </a:solidFill>
                <a:latin typeface="Calibri" panose="020F0502020204030204" pitchFamily="34" charset="0"/>
                <a:cs typeface="Calibri" panose="020F0502020204030204" pitchFamily="34" charset="0"/>
              </a:rPr>
            </a:br>
            <a:r>
              <a:rPr lang="en-US" altLang="en-US" sz="3600" b="1" smtClean="0">
                <a:solidFill>
                  <a:srgbClr val="0070C0"/>
                </a:solidFill>
                <a:latin typeface="Calibri" panose="020F0502020204030204" pitchFamily="34" charset="0"/>
                <a:cs typeface="Calibri" panose="020F0502020204030204" pitchFamily="34" charset="0"/>
              </a:rPr>
              <a:t>FINAL TERM</a:t>
            </a:r>
            <a:endParaRPr lang="en-US" altLang="en-US" sz="3400" dirty="0" smtClean="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76225" y="5027613"/>
            <a:ext cx="8674100" cy="1060450"/>
          </a:xfrm>
        </p:spPr>
        <p:txBody>
          <a:bodyPr/>
          <a:lstStyle/>
          <a:p>
            <a:pPr algn="ctr">
              <a:lnSpc>
                <a:spcPct val="120000"/>
              </a:lnSpc>
              <a:spcBef>
                <a:spcPct val="0"/>
              </a:spcBef>
              <a:buFontTx/>
              <a:buNone/>
            </a:pPr>
            <a:r>
              <a:rPr lang="en-US" altLang="en-US" sz="2400" b="1" dirty="0" smtClean="0">
                <a:solidFill>
                  <a:srgbClr val="0070C0"/>
                </a:solidFill>
                <a:latin typeface="Calibri" panose="020F0502020204030204" pitchFamily="34" charset="0"/>
                <a:cs typeface="Calibri" panose="020F0502020204030204" pitchFamily="34" charset="0"/>
              </a:rPr>
              <a:t>INSTITUTE OF FOOD SCIENCE AND NUTRITION (IFSN)</a:t>
            </a:r>
          </a:p>
          <a:p>
            <a:pPr algn="ctr">
              <a:lnSpc>
                <a:spcPct val="120000"/>
              </a:lnSpc>
              <a:spcBef>
                <a:spcPct val="0"/>
              </a:spcBef>
              <a:buFontTx/>
              <a:buNone/>
            </a:pPr>
            <a:r>
              <a:rPr lang="en-US" altLang="en-US" sz="2400" b="1" dirty="0" smtClean="0">
                <a:solidFill>
                  <a:srgbClr val="0070C0"/>
                </a:solidFill>
                <a:latin typeface="Calibri" panose="020F0502020204030204" pitchFamily="34" charset="0"/>
                <a:cs typeface="Calibri" panose="020F0502020204030204" pitchFamily="34" charset="0"/>
              </a:rPr>
              <a:t>UNIVERSITY OF SARGODHA, SARGODHA-PAKISTA</a:t>
            </a:r>
            <a:r>
              <a:rPr lang="en-US" altLang="en-US" sz="2400" b="1" dirty="0" smtClean="0">
                <a:solidFill>
                  <a:srgbClr val="0070C0"/>
                </a:solidFill>
                <a:cs typeface="Calibri" panose="020F0502020204030204" pitchFamily="34" charset="0"/>
              </a:rPr>
              <a:t>N</a:t>
            </a:r>
          </a:p>
          <a:p>
            <a:pPr algn="ctr">
              <a:buFontTx/>
              <a:buNone/>
            </a:pPr>
            <a:endParaRPr lang="en-US" altLang="en-US" sz="2400" dirty="0" smtClean="0">
              <a:cs typeface="Calibri" panose="020F0502020204030204" pitchFamily="34" charset="0"/>
            </a:endParaRPr>
          </a:p>
        </p:txBody>
      </p:sp>
      <p:sp>
        <p:nvSpPr>
          <p:cNvPr id="7173" name="Footer Placeholder 5"/>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5pPr>
            <a:lvl6pPr marL="18859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6pPr>
            <a:lvl7pPr marL="22288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7pPr>
            <a:lvl8pPr marL="25717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8pPr>
            <a:lvl9pPr marL="29146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n-US" altLang="en-US" sz="1050" smtClean="0">
                <a:latin typeface="Arial" panose="020B0604020202020204" pitchFamily="34" charset="0"/>
                <a:cs typeface="Arial" panose="020B0604020202020204" pitchFamily="34" charset="0"/>
              </a:rPr>
              <a:t>FST-311. V (R+SS) - Dr. Shahid Mahmood Rana</a:t>
            </a:r>
            <a:endParaRPr lang="en-US" altLang="en-US" sz="1050">
              <a:latin typeface="Arial" panose="020B0604020202020204" pitchFamily="34" charset="0"/>
              <a:cs typeface="Arial" panose="020B0604020202020204" pitchFamily="34" charset="0"/>
            </a:endParaRPr>
          </a:p>
        </p:txBody>
      </p:sp>
      <p:sp>
        <p:nvSpPr>
          <p:cNvPr id="7174"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57213" indent="-214313">
              <a:lnSpc>
                <a:spcPct val="90000"/>
              </a:lnSpc>
              <a:spcBef>
                <a:spcPts val="375"/>
              </a:spcBef>
              <a:buFont typeface="Arial" panose="020B0604020202020204" pitchFamily="34" charset="0"/>
              <a:buChar char="•"/>
              <a:defRPr sz="1800">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5pPr>
            <a:lvl6pPr marL="18859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6pPr>
            <a:lvl7pPr marL="22288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7pPr>
            <a:lvl8pPr marL="25717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8pPr>
            <a:lvl9pPr marL="29146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fld id="{0BEABD00-83F7-4BD1-A058-3292A3ED3513}" type="slidenum">
              <a:rPr lang="en-US" altLang="en-US" sz="1050">
                <a:latin typeface="Arial" panose="020B0604020202020204" pitchFamily="34" charset="0"/>
                <a:cs typeface="Arial" panose="020B0604020202020204" pitchFamily="34" charset="0"/>
              </a:rPr>
              <a:pPr>
                <a:lnSpc>
                  <a:spcPct val="100000"/>
                </a:lnSpc>
                <a:spcBef>
                  <a:spcPct val="0"/>
                </a:spcBef>
                <a:buFontTx/>
                <a:buNone/>
                <a:defRPr/>
              </a:pPr>
              <a:t>2</a:t>
            </a:fld>
            <a:endParaRPr lang="en-US" altLang="en-US" sz="1050">
              <a:latin typeface="Arial" panose="020B0604020202020204" pitchFamily="34" charset="0"/>
              <a:cs typeface="Arial" panose="020B0604020202020204" pitchFamily="34" charset="0"/>
            </a:endParaRPr>
          </a:p>
        </p:txBody>
      </p:sp>
      <p:sp>
        <p:nvSpPr>
          <p:cNvPr id="6150" name="Date Placeholder 3"/>
          <p:cNvSpPr>
            <a:spLocks noGrp="1"/>
          </p:cNvSpPr>
          <p:nvPr>
            <p:ph type="dt" sz="quarter" idx="10"/>
          </p:nvPr>
        </p:nvSpPr>
        <p:spPr>
          <a:xfrm>
            <a:off x="0" y="6169025"/>
            <a:ext cx="2057400" cy="255588"/>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A2F4EAB-FBE0-423E-B6E8-086B7EEA980D}" type="datetime1">
              <a:rPr lang="en-US" altLang="en-US" sz="1400" smtClean="0"/>
              <a:t>12/22/2020</a:t>
            </a:fld>
            <a:endParaRPr lang="en-US" altLang="en-US" sz="1400" smtClean="0"/>
          </a:p>
        </p:txBody>
      </p:sp>
      <p:pic>
        <p:nvPicPr>
          <p:cNvPr id="6151" name="Picture 6" descr="D:\WDD-2018\UoS Logo.jpeg"/>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108575"/>
            <a:ext cx="838200"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Rectangle 4"/>
          <p:cNvSpPr>
            <a:spLocks noChangeArrowheads="1"/>
          </p:cNvSpPr>
          <p:nvPr/>
        </p:nvSpPr>
        <p:spPr bwMode="auto">
          <a:xfrm>
            <a:off x="276225" y="1259429"/>
            <a:ext cx="8736013"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i="1" dirty="0">
                <a:latin typeface="Calibri" panose="020F0502020204030204" pitchFamily="34" charset="0"/>
                <a:cs typeface="Calibri" panose="020F0502020204030204" pitchFamily="34" charset="0"/>
              </a:rPr>
              <a:t>Program</a:t>
            </a:r>
            <a:r>
              <a:rPr lang="en-US" altLang="en-US" sz="2400" b="1" dirty="0">
                <a:latin typeface="Calibri" panose="020F0502020204030204" pitchFamily="34" charset="0"/>
                <a:cs typeface="Calibri" panose="020F0502020204030204" pitchFamily="34" charset="0"/>
              </a:rPr>
              <a:t>: 		B. Sc. (Hons). Food Science and Technology</a:t>
            </a:r>
          </a:p>
          <a:p>
            <a:pPr eaLnBrk="1" hangingPunct="1">
              <a:spcBef>
                <a:spcPct val="0"/>
              </a:spcBef>
              <a:buFontTx/>
              <a:buNone/>
            </a:pPr>
            <a:r>
              <a:rPr lang="en-US" altLang="en-US" sz="2400" b="1" i="1" dirty="0">
                <a:latin typeface="Calibri" panose="020F0502020204030204" pitchFamily="34" charset="0"/>
                <a:cs typeface="Calibri" panose="020F0502020204030204" pitchFamily="34" charset="0"/>
              </a:rPr>
              <a:t>Semester</a:t>
            </a:r>
            <a:r>
              <a:rPr lang="en-US" altLang="en-US" sz="2400" b="1" dirty="0">
                <a:latin typeface="Calibri" panose="020F0502020204030204" pitchFamily="34" charset="0"/>
                <a:cs typeface="Calibri" panose="020F0502020204030204" pitchFamily="34" charset="0"/>
              </a:rPr>
              <a:t>: 		V  (R + SS)</a:t>
            </a:r>
          </a:p>
          <a:p>
            <a:pPr eaLnBrk="1" hangingPunct="1">
              <a:spcBef>
                <a:spcPct val="0"/>
              </a:spcBef>
              <a:buFontTx/>
              <a:buNone/>
            </a:pPr>
            <a:r>
              <a:rPr lang="en-US" altLang="en-US" sz="2400" b="1" i="1" dirty="0">
                <a:latin typeface="Calibri" panose="020F0502020204030204" pitchFamily="34" charset="0"/>
                <a:cs typeface="Calibri" panose="020F0502020204030204" pitchFamily="34" charset="0"/>
              </a:rPr>
              <a:t>Academic Year</a:t>
            </a:r>
            <a:r>
              <a:rPr lang="en-US" altLang="en-US" sz="2400" b="1" dirty="0">
                <a:latin typeface="Calibri" panose="020F0502020204030204" pitchFamily="34" charset="0"/>
                <a:cs typeface="Calibri" panose="020F0502020204030204" pitchFamily="34" charset="0"/>
              </a:rPr>
              <a:t>: 	Fall -2020</a:t>
            </a:r>
          </a:p>
          <a:p>
            <a:pPr eaLnBrk="1" hangingPunct="1">
              <a:spcBef>
                <a:spcPct val="0"/>
              </a:spcBef>
              <a:buFontTx/>
              <a:buNone/>
            </a:pPr>
            <a:r>
              <a:rPr lang="en-US" altLang="en-US" sz="2400" b="1" i="1" dirty="0">
                <a:latin typeface="Calibri" panose="020F0502020204030204" pitchFamily="34" charset="0"/>
                <a:cs typeface="Calibri" panose="020F0502020204030204" pitchFamily="34" charset="0"/>
              </a:rPr>
              <a:t>Session</a:t>
            </a:r>
            <a:r>
              <a:rPr lang="en-US" altLang="en-US" sz="2400" b="1" dirty="0">
                <a:latin typeface="Calibri" panose="020F0502020204030204" pitchFamily="34" charset="0"/>
                <a:cs typeface="Calibri" panose="020F0502020204030204" pitchFamily="34" charset="0"/>
              </a:rPr>
              <a:t>: 		2018-2022</a:t>
            </a:r>
          </a:p>
        </p:txBody>
      </p:sp>
      <p:pic>
        <p:nvPicPr>
          <p:cNvPr id="6153" name="Picture 2" descr="C:\Users\Admin\Desktop\IFSN-LOGO.jpeg"/>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5027613"/>
            <a:ext cx="1006475"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Rectangle 3"/>
          <p:cNvSpPr>
            <a:spLocks noChangeArrowheads="1"/>
          </p:cNvSpPr>
          <p:nvPr/>
        </p:nvSpPr>
        <p:spPr bwMode="auto">
          <a:xfrm>
            <a:off x="276225" y="2873646"/>
            <a:ext cx="83883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i="1" dirty="0">
                <a:latin typeface="Calibri" panose="020F0502020204030204" pitchFamily="34" charset="0"/>
                <a:cs typeface="Calibri" panose="020F0502020204030204" pitchFamily="34" charset="0"/>
              </a:rPr>
              <a:t>Course Teacher:</a:t>
            </a:r>
          </a:p>
          <a:p>
            <a:pPr eaLnBrk="1" hangingPunct="1">
              <a:spcBef>
                <a:spcPct val="0"/>
              </a:spcBef>
              <a:buFontTx/>
              <a:buNone/>
            </a:pPr>
            <a:r>
              <a:rPr lang="en-US" altLang="en-US" sz="2800" b="1" dirty="0">
                <a:solidFill>
                  <a:srgbClr val="FF0000"/>
                </a:solidFill>
                <a:latin typeface="Calibri" panose="020F0502020204030204" pitchFamily="34" charset="0"/>
                <a:cs typeface="Calibri" panose="020F0502020204030204" pitchFamily="34" charset="0"/>
              </a:rPr>
              <a:t>			Dr. Shahid Mahmood Rana</a:t>
            </a:r>
          </a:p>
          <a:p>
            <a:pPr eaLnBrk="1" hangingPunct="1">
              <a:spcBef>
                <a:spcPct val="0"/>
              </a:spcBef>
              <a:buFontTx/>
              <a:buNone/>
            </a:pPr>
            <a:r>
              <a:rPr lang="en-US" altLang="en-US" sz="2800" b="1" dirty="0">
                <a:solidFill>
                  <a:srgbClr val="FF0000"/>
                </a:solidFill>
                <a:latin typeface="Calibri" panose="020F0502020204030204" pitchFamily="34" charset="0"/>
                <a:cs typeface="Calibri" panose="020F0502020204030204" pitchFamily="34" charset="0"/>
              </a:rPr>
              <a:t>			Associate  Professor</a:t>
            </a:r>
          </a:p>
        </p:txBody>
      </p:sp>
    </p:spTree>
    <p:extLst>
      <p:ext uri="{BB962C8B-B14F-4D97-AF65-F5344CB8AC3E}">
        <p14:creationId xmlns:p14="http://schemas.microsoft.com/office/powerpoint/2010/main" val="32312223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mph" presetSubtype="0" fill="hold" nodeType="clickEffect">
                                  <p:stCondLst>
                                    <p:cond delay="0"/>
                                  </p:stCondLst>
                                  <p:childTnLst>
                                    <p:animRot by="21600000">
                                      <p:cBhvr>
                                        <p:cTn id="10" dur="2000" fill="hold"/>
                                        <p:tgtEl>
                                          <p:spTgt spid="3">
                                            <p:txEl>
                                              <p:pRg st="0" end="0"/>
                                            </p:txEl>
                                          </p:spTgt>
                                        </p:tgtEl>
                                        <p:attrNameLst>
                                          <p:attrName>r</p:attrName>
                                        </p:attrNameLst>
                                      </p:cBhvr>
                                    </p:animRot>
                                  </p:childTnLst>
                                </p:cTn>
                              </p:par>
                              <p:par>
                                <p:cTn id="11" presetID="8" presetClass="emph" presetSubtype="0" fill="hold" nodeType="withEffect">
                                  <p:stCondLst>
                                    <p:cond delay="0"/>
                                  </p:stCondLst>
                                  <p:childTnLst>
                                    <p:animRot by="21600000">
                                      <p:cBhvr>
                                        <p:cTn id="12" dur="2000" fill="hold"/>
                                        <p:tgtEl>
                                          <p:spTgt spid="3">
                                            <p:txEl>
                                              <p:pRg st="1" end="1"/>
                                            </p:txEl>
                                          </p:spTgt>
                                        </p:tgtEl>
                                        <p:attrNameLst>
                                          <p:attrName>r</p:attrName>
                                        </p:attrNameLst>
                                      </p:cBhvr>
                                    </p:animRo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081">
                                            <p:txEl>
                                              <p:pRg st="0" end="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081">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8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303588"/>
            <a:ext cx="3276600" cy="332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8675" name="Rectangle 3"/>
          <p:cNvSpPr>
            <a:spLocks noGrp="1" noChangeArrowheads="1"/>
          </p:cNvSpPr>
          <p:nvPr>
            <p:ph type="title"/>
          </p:nvPr>
        </p:nvSpPr>
        <p:spPr>
          <a:xfrm>
            <a:off x="152400" y="152400"/>
            <a:ext cx="8763000" cy="685800"/>
          </a:xfrm>
          <a:noFill/>
        </p:spPr>
        <p:txBody>
          <a:bodyPr lIns="90487" tIns="44450" rIns="90487" bIns="44450" anchor="b">
            <a:normAutofit/>
          </a:bodyPr>
          <a:lstStyle/>
          <a:p>
            <a:pPr algn="ctr">
              <a:spcBef>
                <a:spcPts val="750"/>
              </a:spcBef>
            </a:pPr>
            <a:r>
              <a:rPr lang="en-US" altLang="en-US" sz="3600" b="1">
                <a:solidFill>
                  <a:srgbClr val="0070C0"/>
                </a:solidFill>
                <a:ea typeface="+mn-ea"/>
                <a:cs typeface="Times New Roman" panose="02020603050405020304" pitchFamily="18" charset="0"/>
              </a:rPr>
              <a:t>ISOELECTRIC POINT (pI)</a:t>
            </a:r>
          </a:p>
        </p:txBody>
      </p:sp>
      <p:sp>
        <p:nvSpPr>
          <p:cNvPr id="15364" name="Rectangle 4"/>
          <p:cNvSpPr>
            <a:spLocks noGrp="1" noChangeArrowheads="1"/>
          </p:cNvSpPr>
          <p:nvPr>
            <p:ph type="body" idx="1"/>
          </p:nvPr>
        </p:nvSpPr>
        <p:spPr>
          <a:xfrm>
            <a:off x="152400" y="838200"/>
            <a:ext cx="8763000" cy="5638800"/>
          </a:xfrm>
          <a:noFill/>
        </p:spPr>
        <p:txBody>
          <a:bodyPr lIns="90487" tIns="44450" rIns="90487" bIns="44450"/>
          <a:lstStyle/>
          <a:p>
            <a:pPr marL="342900" indent="-342900" eaLnBrk="1" hangingPunct="1">
              <a:lnSpc>
                <a:spcPct val="150000"/>
              </a:lnSpc>
            </a:pPr>
            <a:r>
              <a:rPr lang="en-US" altLang="en-US" sz="2800" smtClean="0">
                <a:cs typeface="Times New Roman" panose="02020603050405020304" pitchFamily="18" charset="0"/>
              </a:rPr>
              <a:t>The </a:t>
            </a:r>
            <a:r>
              <a:rPr lang="en-US" altLang="en-US" sz="2800" smtClean="0">
                <a:solidFill>
                  <a:srgbClr val="FF0000"/>
                </a:solidFill>
                <a:cs typeface="Times New Roman" panose="02020603050405020304" pitchFamily="18" charset="0"/>
              </a:rPr>
              <a:t>pI</a:t>
            </a:r>
            <a:r>
              <a:rPr lang="en-US" altLang="en-US" sz="2800" smtClean="0">
                <a:cs typeface="Times New Roman" panose="02020603050405020304" pitchFamily="18" charset="0"/>
              </a:rPr>
              <a:t> is the “</a:t>
            </a:r>
            <a:r>
              <a:rPr lang="en-US" altLang="en-US" sz="2800" smtClean="0">
                <a:solidFill>
                  <a:srgbClr val="FF0000"/>
                </a:solidFill>
                <a:cs typeface="Times New Roman" panose="02020603050405020304" pitchFamily="18" charset="0"/>
              </a:rPr>
              <a:t>isoelectric point</a:t>
            </a:r>
            <a:r>
              <a:rPr lang="en-US" altLang="en-US" sz="2800" smtClean="0">
                <a:cs typeface="Times New Roman" panose="02020603050405020304" pitchFamily="18" charset="0"/>
              </a:rPr>
              <a:t>”</a:t>
            </a:r>
          </a:p>
          <a:p>
            <a:pPr marL="342900" indent="-342900" eaLnBrk="1" hangingPunct="1">
              <a:lnSpc>
                <a:spcPct val="150000"/>
              </a:lnSpc>
            </a:pPr>
            <a:r>
              <a:rPr lang="en-US" altLang="en-US" sz="2800" smtClean="0">
                <a:cs typeface="Times New Roman" panose="02020603050405020304" pitchFamily="18" charset="0"/>
              </a:rPr>
              <a:t>The </a:t>
            </a:r>
            <a:r>
              <a:rPr lang="en-US" altLang="en-US" sz="2800" smtClean="0">
                <a:solidFill>
                  <a:srgbClr val="FF0000"/>
                </a:solidFill>
                <a:cs typeface="Times New Roman" panose="02020603050405020304" pitchFamily="18" charset="0"/>
              </a:rPr>
              <a:t>pI</a:t>
            </a:r>
            <a:r>
              <a:rPr lang="en-US" altLang="en-US" sz="2800" smtClean="0">
                <a:cs typeface="Times New Roman" panose="02020603050405020304" pitchFamily="18" charset="0"/>
              </a:rPr>
              <a:t> is the </a:t>
            </a:r>
            <a:r>
              <a:rPr lang="en-US" altLang="en-US" sz="2800" smtClean="0">
                <a:solidFill>
                  <a:srgbClr val="FF0000"/>
                </a:solidFill>
                <a:cs typeface="Times New Roman" panose="02020603050405020304" pitchFamily="18" charset="0"/>
              </a:rPr>
              <a:t>pH</a:t>
            </a:r>
            <a:r>
              <a:rPr lang="en-US" altLang="en-US" sz="2800" smtClean="0">
                <a:cs typeface="Times New Roman" panose="02020603050405020304" pitchFamily="18" charset="0"/>
              </a:rPr>
              <a:t> where </a:t>
            </a:r>
            <a:r>
              <a:rPr lang="en-US" altLang="en-US" sz="2800" smtClean="0">
                <a:solidFill>
                  <a:srgbClr val="FF0000"/>
                </a:solidFill>
                <a:cs typeface="Times New Roman" panose="02020603050405020304" pitchFamily="18" charset="0"/>
              </a:rPr>
              <a:t>NO charge (net) </a:t>
            </a:r>
            <a:r>
              <a:rPr lang="en-US" altLang="en-US" sz="2800" smtClean="0">
                <a:cs typeface="Times New Roman" panose="02020603050405020304" pitchFamily="18" charset="0"/>
              </a:rPr>
              <a:t>is on the AA</a:t>
            </a:r>
          </a:p>
          <a:p>
            <a:pPr marL="342900" indent="-342900" eaLnBrk="1" hangingPunct="1">
              <a:lnSpc>
                <a:spcPct val="150000"/>
              </a:lnSpc>
            </a:pPr>
            <a:r>
              <a:rPr lang="en-US" altLang="en-US" sz="2800" smtClean="0">
                <a:solidFill>
                  <a:srgbClr val="FF0000"/>
                </a:solidFill>
                <a:cs typeface="Times New Roman" panose="02020603050405020304" pitchFamily="18" charset="0"/>
              </a:rPr>
              <a:t>Not necessarily </a:t>
            </a:r>
            <a:r>
              <a:rPr lang="en-US" altLang="en-US" sz="2800" smtClean="0">
                <a:cs typeface="Times New Roman" panose="02020603050405020304" pitchFamily="18" charset="0"/>
              </a:rPr>
              <a:t>at a </a:t>
            </a:r>
            <a:r>
              <a:rPr lang="en-US" altLang="en-US" sz="2800" smtClean="0">
                <a:solidFill>
                  <a:srgbClr val="FF0000"/>
                </a:solidFill>
                <a:cs typeface="Times New Roman" panose="02020603050405020304" pitchFamily="18" charset="0"/>
              </a:rPr>
              <a:t>neutral pH</a:t>
            </a:r>
          </a:p>
          <a:p>
            <a:pPr eaLnBrk="1" hangingPunct="1">
              <a:lnSpc>
                <a:spcPct val="150000"/>
              </a:lnSpc>
            </a:pPr>
            <a:endParaRPr lang="en-US" altLang="en-US" sz="2800" smtClean="0">
              <a:latin typeface="Times New Roman" panose="02020603050405020304" pitchFamily="18" charset="0"/>
              <a:cs typeface="Times New Roman" panose="02020603050405020304" pitchFamily="18" charset="0"/>
            </a:endParaRPr>
          </a:p>
        </p:txBody>
      </p:sp>
      <p:grpSp>
        <p:nvGrpSpPr>
          <p:cNvPr id="15365" name="Group 5"/>
          <p:cNvGrpSpPr>
            <a:grpSpLocks/>
          </p:cNvGrpSpPr>
          <p:nvPr/>
        </p:nvGrpSpPr>
        <p:grpSpPr bwMode="auto">
          <a:xfrm>
            <a:off x="5410200" y="3303588"/>
            <a:ext cx="3267075" cy="3043237"/>
            <a:chOff x="2411" y="2032"/>
            <a:chExt cx="1158" cy="1689"/>
          </a:xfrm>
        </p:grpSpPr>
        <p:grpSp>
          <p:nvGrpSpPr>
            <p:cNvPr id="28680" name="Group 6"/>
            <p:cNvGrpSpPr>
              <a:grpSpLocks/>
            </p:cNvGrpSpPr>
            <p:nvPr/>
          </p:nvGrpSpPr>
          <p:grpSpPr bwMode="auto">
            <a:xfrm>
              <a:off x="2519" y="2440"/>
              <a:ext cx="975" cy="1281"/>
              <a:chOff x="2519" y="2440"/>
              <a:chExt cx="975" cy="1281"/>
            </a:xfrm>
          </p:grpSpPr>
          <p:pic>
            <p:nvPicPr>
              <p:cNvPr id="28683"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9" y="2440"/>
                <a:ext cx="975"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8684" name="Oval 8"/>
              <p:cNvSpPr>
                <a:spLocks noChangeArrowheads="1"/>
              </p:cNvSpPr>
              <p:nvPr/>
            </p:nvSpPr>
            <p:spPr bwMode="auto">
              <a:xfrm>
                <a:off x="3201" y="3170"/>
                <a:ext cx="293" cy="293"/>
              </a:xfrm>
              <a:prstGeom prst="ellipse">
                <a:avLst/>
              </a:prstGeom>
              <a:noFill/>
              <a:ln w="127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8685" name="Oval 9"/>
              <p:cNvSpPr>
                <a:spLocks noChangeArrowheads="1"/>
              </p:cNvSpPr>
              <p:nvPr/>
            </p:nvSpPr>
            <p:spPr bwMode="auto">
              <a:xfrm>
                <a:off x="2906" y="3428"/>
                <a:ext cx="293" cy="293"/>
              </a:xfrm>
              <a:prstGeom prst="ellipse">
                <a:avLst/>
              </a:prstGeom>
              <a:noFill/>
              <a:ln w="127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8681" name="Rectangle 10"/>
            <p:cNvSpPr>
              <a:spLocks noChangeArrowheads="1"/>
            </p:cNvSpPr>
            <p:nvPr/>
          </p:nvSpPr>
          <p:spPr bwMode="auto">
            <a:xfrm>
              <a:off x="2550" y="2121"/>
              <a:ext cx="861"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a:solidFill>
                    <a:srgbClr val="FF0000"/>
                  </a:solidFill>
                  <a:latin typeface="Times New Roman" panose="02020603050405020304" pitchFamily="18" charset="0"/>
                  <a:cs typeface="Times New Roman" panose="02020603050405020304" pitchFamily="18" charset="0"/>
                </a:rPr>
                <a:t>at pI charge = 0</a:t>
              </a:r>
            </a:p>
          </p:txBody>
        </p:sp>
        <p:sp>
          <p:nvSpPr>
            <p:cNvPr id="28682" name="Rectangle 11"/>
            <p:cNvSpPr>
              <a:spLocks noChangeArrowheads="1"/>
            </p:cNvSpPr>
            <p:nvPr/>
          </p:nvSpPr>
          <p:spPr bwMode="auto">
            <a:xfrm>
              <a:off x="2411" y="2032"/>
              <a:ext cx="1158" cy="1656"/>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8678" name="Footer Placeholder 2"/>
          <p:cNvSpPr>
            <a:spLocks noGrp="1"/>
          </p:cNvSpPr>
          <p:nvPr>
            <p:ph type="ftr" sz="quarter" idx="11"/>
          </p:nvPr>
        </p:nvSpPr>
        <p:spPr>
          <a:xfrm>
            <a:off x="2818326" y="6446564"/>
            <a:ext cx="4271963"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286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5768036-878F-41D5-876C-300B9DD52487}" type="slidenum">
              <a:rPr lang="en-US" altLang="en-US" sz="1400" smtClean="0"/>
              <a:pPr>
                <a:spcBef>
                  <a:spcPct val="0"/>
                </a:spcBef>
                <a:buFontTx/>
                <a:buNone/>
              </a:pPr>
              <a:t>20</a:t>
            </a:fld>
            <a:endParaRPr lang="en-US" altLang="en-US" sz="1400" smtClean="0"/>
          </a:p>
        </p:txBody>
      </p:sp>
      <p:sp>
        <p:nvSpPr>
          <p:cNvPr id="2" name="Date Placeholder 1"/>
          <p:cNvSpPr>
            <a:spLocks noGrp="1"/>
          </p:cNvSpPr>
          <p:nvPr>
            <p:ph type="dt" sz="half" idx="10"/>
          </p:nvPr>
        </p:nvSpPr>
        <p:spPr/>
        <p:txBody>
          <a:bodyPr/>
          <a:lstStyle/>
          <a:p>
            <a:fld id="{22C25FCD-8784-4F55-91B9-02472DAEDC7C}" type="datetime1">
              <a:rPr lang="en-US" smtClean="0"/>
              <a:t>12/22/2020</a:t>
            </a:fld>
            <a:endParaRPr lang="en-US"/>
          </a:p>
        </p:txBody>
      </p:sp>
    </p:spTree>
    <p:extLst>
      <p:ext uri="{BB962C8B-B14F-4D97-AF65-F5344CB8AC3E}">
        <p14:creationId xmlns:p14="http://schemas.microsoft.com/office/powerpoint/2010/main" val="35992326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Effect transition="in" filter="wipe(down)">
                                      <p:cBhvr>
                                        <p:cTn id="7" dur="580">
                                          <p:stCondLst>
                                            <p:cond delay="0"/>
                                          </p:stCondLst>
                                        </p:cTn>
                                        <p:tgtEl>
                                          <p:spTgt spid="15364">
                                            <p:txEl>
                                              <p:pRg st="0" end="0"/>
                                            </p:txEl>
                                          </p:spTgt>
                                        </p:tgtEl>
                                      </p:cBhvr>
                                    </p:animEffect>
                                    <p:anim calcmode="lin" valueType="num">
                                      <p:cBhvr>
                                        <p:cTn id="8" dur="1822" tmFilter="0,0; 0.14,0.36; 0.43,0.73; 0.71,0.91; 1.0,1.0">
                                          <p:stCondLst>
                                            <p:cond delay="0"/>
                                          </p:stCondLst>
                                        </p:cTn>
                                        <p:tgtEl>
                                          <p:spTgt spid="1536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36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36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36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36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5364">
                                            <p:txEl>
                                              <p:pRg st="0" end="0"/>
                                            </p:txEl>
                                          </p:spTgt>
                                        </p:tgtEl>
                                      </p:cBhvr>
                                      <p:to x="100000" y="60000"/>
                                    </p:animScale>
                                    <p:animScale>
                                      <p:cBhvr>
                                        <p:cTn id="14" dur="166" decel="50000">
                                          <p:stCondLst>
                                            <p:cond delay="676"/>
                                          </p:stCondLst>
                                        </p:cTn>
                                        <p:tgtEl>
                                          <p:spTgt spid="15364">
                                            <p:txEl>
                                              <p:pRg st="0" end="0"/>
                                            </p:txEl>
                                          </p:spTgt>
                                        </p:tgtEl>
                                      </p:cBhvr>
                                      <p:to x="100000" y="100000"/>
                                    </p:animScale>
                                    <p:animScale>
                                      <p:cBhvr>
                                        <p:cTn id="15" dur="26">
                                          <p:stCondLst>
                                            <p:cond delay="1312"/>
                                          </p:stCondLst>
                                        </p:cTn>
                                        <p:tgtEl>
                                          <p:spTgt spid="15364">
                                            <p:txEl>
                                              <p:pRg st="0" end="0"/>
                                            </p:txEl>
                                          </p:spTgt>
                                        </p:tgtEl>
                                      </p:cBhvr>
                                      <p:to x="100000" y="80000"/>
                                    </p:animScale>
                                    <p:animScale>
                                      <p:cBhvr>
                                        <p:cTn id="16" dur="166" decel="50000">
                                          <p:stCondLst>
                                            <p:cond delay="1338"/>
                                          </p:stCondLst>
                                        </p:cTn>
                                        <p:tgtEl>
                                          <p:spTgt spid="15364">
                                            <p:txEl>
                                              <p:pRg st="0" end="0"/>
                                            </p:txEl>
                                          </p:spTgt>
                                        </p:tgtEl>
                                      </p:cBhvr>
                                      <p:to x="100000" y="100000"/>
                                    </p:animScale>
                                    <p:animScale>
                                      <p:cBhvr>
                                        <p:cTn id="17" dur="26">
                                          <p:stCondLst>
                                            <p:cond delay="1642"/>
                                          </p:stCondLst>
                                        </p:cTn>
                                        <p:tgtEl>
                                          <p:spTgt spid="15364">
                                            <p:txEl>
                                              <p:pRg st="0" end="0"/>
                                            </p:txEl>
                                          </p:spTgt>
                                        </p:tgtEl>
                                      </p:cBhvr>
                                      <p:to x="100000" y="90000"/>
                                    </p:animScale>
                                    <p:animScale>
                                      <p:cBhvr>
                                        <p:cTn id="18" dur="166" decel="50000">
                                          <p:stCondLst>
                                            <p:cond delay="1668"/>
                                          </p:stCondLst>
                                        </p:cTn>
                                        <p:tgtEl>
                                          <p:spTgt spid="15364">
                                            <p:txEl>
                                              <p:pRg st="0" end="0"/>
                                            </p:txEl>
                                          </p:spTgt>
                                        </p:tgtEl>
                                      </p:cBhvr>
                                      <p:to x="100000" y="100000"/>
                                    </p:animScale>
                                    <p:animScale>
                                      <p:cBhvr>
                                        <p:cTn id="19" dur="26">
                                          <p:stCondLst>
                                            <p:cond delay="1808"/>
                                          </p:stCondLst>
                                        </p:cTn>
                                        <p:tgtEl>
                                          <p:spTgt spid="15364">
                                            <p:txEl>
                                              <p:pRg st="0" end="0"/>
                                            </p:txEl>
                                          </p:spTgt>
                                        </p:tgtEl>
                                      </p:cBhvr>
                                      <p:to x="100000" y="95000"/>
                                    </p:animScale>
                                    <p:animScale>
                                      <p:cBhvr>
                                        <p:cTn id="20" dur="166" decel="50000">
                                          <p:stCondLst>
                                            <p:cond delay="1834"/>
                                          </p:stCondLst>
                                        </p:cTn>
                                        <p:tgtEl>
                                          <p:spTgt spid="15364">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5364">
                                            <p:txEl>
                                              <p:pRg st="1" end="1"/>
                                            </p:txEl>
                                          </p:spTgt>
                                        </p:tgtEl>
                                        <p:attrNameLst>
                                          <p:attrName>style.visibility</p:attrName>
                                        </p:attrNameLst>
                                      </p:cBhvr>
                                      <p:to>
                                        <p:strVal val="visible"/>
                                      </p:to>
                                    </p:set>
                                    <p:animEffect transition="in" filter="wipe(down)">
                                      <p:cBhvr>
                                        <p:cTn id="25" dur="580">
                                          <p:stCondLst>
                                            <p:cond delay="0"/>
                                          </p:stCondLst>
                                        </p:cTn>
                                        <p:tgtEl>
                                          <p:spTgt spid="15364">
                                            <p:txEl>
                                              <p:pRg st="1" end="1"/>
                                            </p:txEl>
                                          </p:spTgt>
                                        </p:tgtEl>
                                      </p:cBhvr>
                                    </p:animEffect>
                                    <p:anim calcmode="lin" valueType="num">
                                      <p:cBhvr>
                                        <p:cTn id="26" dur="1822" tmFilter="0,0; 0.14,0.36; 0.43,0.73; 0.71,0.91; 1.0,1.0">
                                          <p:stCondLst>
                                            <p:cond delay="0"/>
                                          </p:stCondLst>
                                        </p:cTn>
                                        <p:tgtEl>
                                          <p:spTgt spid="15364">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5364">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5364">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5364">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5364">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5364">
                                            <p:txEl>
                                              <p:pRg st="1" end="1"/>
                                            </p:txEl>
                                          </p:spTgt>
                                        </p:tgtEl>
                                      </p:cBhvr>
                                      <p:to x="100000" y="60000"/>
                                    </p:animScale>
                                    <p:animScale>
                                      <p:cBhvr>
                                        <p:cTn id="32" dur="166" decel="50000">
                                          <p:stCondLst>
                                            <p:cond delay="676"/>
                                          </p:stCondLst>
                                        </p:cTn>
                                        <p:tgtEl>
                                          <p:spTgt spid="15364">
                                            <p:txEl>
                                              <p:pRg st="1" end="1"/>
                                            </p:txEl>
                                          </p:spTgt>
                                        </p:tgtEl>
                                      </p:cBhvr>
                                      <p:to x="100000" y="100000"/>
                                    </p:animScale>
                                    <p:animScale>
                                      <p:cBhvr>
                                        <p:cTn id="33" dur="26">
                                          <p:stCondLst>
                                            <p:cond delay="1312"/>
                                          </p:stCondLst>
                                        </p:cTn>
                                        <p:tgtEl>
                                          <p:spTgt spid="15364">
                                            <p:txEl>
                                              <p:pRg st="1" end="1"/>
                                            </p:txEl>
                                          </p:spTgt>
                                        </p:tgtEl>
                                      </p:cBhvr>
                                      <p:to x="100000" y="80000"/>
                                    </p:animScale>
                                    <p:animScale>
                                      <p:cBhvr>
                                        <p:cTn id="34" dur="166" decel="50000">
                                          <p:stCondLst>
                                            <p:cond delay="1338"/>
                                          </p:stCondLst>
                                        </p:cTn>
                                        <p:tgtEl>
                                          <p:spTgt spid="15364">
                                            <p:txEl>
                                              <p:pRg st="1" end="1"/>
                                            </p:txEl>
                                          </p:spTgt>
                                        </p:tgtEl>
                                      </p:cBhvr>
                                      <p:to x="100000" y="100000"/>
                                    </p:animScale>
                                    <p:animScale>
                                      <p:cBhvr>
                                        <p:cTn id="35" dur="26">
                                          <p:stCondLst>
                                            <p:cond delay="1642"/>
                                          </p:stCondLst>
                                        </p:cTn>
                                        <p:tgtEl>
                                          <p:spTgt spid="15364">
                                            <p:txEl>
                                              <p:pRg st="1" end="1"/>
                                            </p:txEl>
                                          </p:spTgt>
                                        </p:tgtEl>
                                      </p:cBhvr>
                                      <p:to x="100000" y="90000"/>
                                    </p:animScale>
                                    <p:animScale>
                                      <p:cBhvr>
                                        <p:cTn id="36" dur="166" decel="50000">
                                          <p:stCondLst>
                                            <p:cond delay="1668"/>
                                          </p:stCondLst>
                                        </p:cTn>
                                        <p:tgtEl>
                                          <p:spTgt spid="15364">
                                            <p:txEl>
                                              <p:pRg st="1" end="1"/>
                                            </p:txEl>
                                          </p:spTgt>
                                        </p:tgtEl>
                                      </p:cBhvr>
                                      <p:to x="100000" y="100000"/>
                                    </p:animScale>
                                    <p:animScale>
                                      <p:cBhvr>
                                        <p:cTn id="37" dur="26">
                                          <p:stCondLst>
                                            <p:cond delay="1808"/>
                                          </p:stCondLst>
                                        </p:cTn>
                                        <p:tgtEl>
                                          <p:spTgt spid="15364">
                                            <p:txEl>
                                              <p:pRg st="1" end="1"/>
                                            </p:txEl>
                                          </p:spTgt>
                                        </p:tgtEl>
                                      </p:cBhvr>
                                      <p:to x="100000" y="95000"/>
                                    </p:animScale>
                                    <p:animScale>
                                      <p:cBhvr>
                                        <p:cTn id="38" dur="166" decel="50000">
                                          <p:stCondLst>
                                            <p:cond delay="1834"/>
                                          </p:stCondLst>
                                        </p:cTn>
                                        <p:tgtEl>
                                          <p:spTgt spid="15364">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5364">
                                            <p:txEl>
                                              <p:pRg st="2" end="2"/>
                                            </p:txEl>
                                          </p:spTgt>
                                        </p:tgtEl>
                                        <p:attrNameLst>
                                          <p:attrName>style.visibility</p:attrName>
                                        </p:attrNameLst>
                                      </p:cBhvr>
                                      <p:to>
                                        <p:strVal val="visible"/>
                                      </p:to>
                                    </p:set>
                                    <p:animEffect transition="in" filter="wipe(down)">
                                      <p:cBhvr>
                                        <p:cTn id="43" dur="580">
                                          <p:stCondLst>
                                            <p:cond delay="0"/>
                                          </p:stCondLst>
                                        </p:cTn>
                                        <p:tgtEl>
                                          <p:spTgt spid="15364">
                                            <p:txEl>
                                              <p:pRg st="2" end="2"/>
                                            </p:txEl>
                                          </p:spTgt>
                                        </p:tgtEl>
                                      </p:cBhvr>
                                    </p:animEffect>
                                    <p:anim calcmode="lin" valueType="num">
                                      <p:cBhvr>
                                        <p:cTn id="44" dur="1822" tmFilter="0,0; 0.14,0.36; 0.43,0.73; 0.71,0.91; 1.0,1.0">
                                          <p:stCondLst>
                                            <p:cond delay="0"/>
                                          </p:stCondLst>
                                        </p:cTn>
                                        <p:tgtEl>
                                          <p:spTgt spid="15364">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5364">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5364">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5364">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5364">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5364">
                                            <p:txEl>
                                              <p:pRg st="2" end="2"/>
                                            </p:txEl>
                                          </p:spTgt>
                                        </p:tgtEl>
                                      </p:cBhvr>
                                      <p:to x="100000" y="60000"/>
                                    </p:animScale>
                                    <p:animScale>
                                      <p:cBhvr>
                                        <p:cTn id="50" dur="166" decel="50000">
                                          <p:stCondLst>
                                            <p:cond delay="676"/>
                                          </p:stCondLst>
                                        </p:cTn>
                                        <p:tgtEl>
                                          <p:spTgt spid="15364">
                                            <p:txEl>
                                              <p:pRg st="2" end="2"/>
                                            </p:txEl>
                                          </p:spTgt>
                                        </p:tgtEl>
                                      </p:cBhvr>
                                      <p:to x="100000" y="100000"/>
                                    </p:animScale>
                                    <p:animScale>
                                      <p:cBhvr>
                                        <p:cTn id="51" dur="26">
                                          <p:stCondLst>
                                            <p:cond delay="1312"/>
                                          </p:stCondLst>
                                        </p:cTn>
                                        <p:tgtEl>
                                          <p:spTgt spid="15364">
                                            <p:txEl>
                                              <p:pRg st="2" end="2"/>
                                            </p:txEl>
                                          </p:spTgt>
                                        </p:tgtEl>
                                      </p:cBhvr>
                                      <p:to x="100000" y="80000"/>
                                    </p:animScale>
                                    <p:animScale>
                                      <p:cBhvr>
                                        <p:cTn id="52" dur="166" decel="50000">
                                          <p:stCondLst>
                                            <p:cond delay="1338"/>
                                          </p:stCondLst>
                                        </p:cTn>
                                        <p:tgtEl>
                                          <p:spTgt spid="15364">
                                            <p:txEl>
                                              <p:pRg st="2" end="2"/>
                                            </p:txEl>
                                          </p:spTgt>
                                        </p:tgtEl>
                                      </p:cBhvr>
                                      <p:to x="100000" y="100000"/>
                                    </p:animScale>
                                    <p:animScale>
                                      <p:cBhvr>
                                        <p:cTn id="53" dur="26">
                                          <p:stCondLst>
                                            <p:cond delay="1642"/>
                                          </p:stCondLst>
                                        </p:cTn>
                                        <p:tgtEl>
                                          <p:spTgt spid="15364">
                                            <p:txEl>
                                              <p:pRg st="2" end="2"/>
                                            </p:txEl>
                                          </p:spTgt>
                                        </p:tgtEl>
                                      </p:cBhvr>
                                      <p:to x="100000" y="90000"/>
                                    </p:animScale>
                                    <p:animScale>
                                      <p:cBhvr>
                                        <p:cTn id="54" dur="166" decel="50000">
                                          <p:stCondLst>
                                            <p:cond delay="1668"/>
                                          </p:stCondLst>
                                        </p:cTn>
                                        <p:tgtEl>
                                          <p:spTgt spid="15364">
                                            <p:txEl>
                                              <p:pRg st="2" end="2"/>
                                            </p:txEl>
                                          </p:spTgt>
                                        </p:tgtEl>
                                      </p:cBhvr>
                                      <p:to x="100000" y="100000"/>
                                    </p:animScale>
                                    <p:animScale>
                                      <p:cBhvr>
                                        <p:cTn id="55" dur="26">
                                          <p:stCondLst>
                                            <p:cond delay="1808"/>
                                          </p:stCondLst>
                                        </p:cTn>
                                        <p:tgtEl>
                                          <p:spTgt spid="15364">
                                            <p:txEl>
                                              <p:pRg st="2" end="2"/>
                                            </p:txEl>
                                          </p:spTgt>
                                        </p:tgtEl>
                                      </p:cBhvr>
                                      <p:to x="100000" y="95000"/>
                                    </p:animScale>
                                    <p:animScale>
                                      <p:cBhvr>
                                        <p:cTn id="56" dur="166" decel="50000">
                                          <p:stCondLst>
                                            <p:cond delay="1834"/>
                                          </p:stCondLst>
                                        </p:cTn>
                                        <p:tgtEl>
                                          <p:spTgt spid="15364">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nodeType="clickEffect">
                                  <p:stCondLst>
                                    <p:cond delay="0"/>
                                  </p:stCondLst>
                                  <p:childTnLst>
                                    <p:set>
                                      <p:cBhvr>
                                        <p:cTn id="60" dur="1" fill="hold">
                                          <p:stCondLst>
                                            <p:cond delay="0"/>
                                          </p:stCondLst>
                                        </p:cTn>
                                        <p:tgtEl>
                                          <p:spTgt spid="15362"/>
                                        </p:tgtEl>
                                        <p:attrNameLst>
                                          <p:attrName>style.visibility</p:attrName>
                                        </p:attrNameLst>
                                      </p:cBhvr>
                                      <p:to>
                                        <p:strVal val="visible"/>
                                      </p:to>
                                    </p:set>
                                    <p:animEffect transition="in" filter="wipe(down)">
                                      <p:cBhvr>
                                        <p:cTn id="61" dur="580">
                                          <p:stCondLst>
                                            <p:cond delay="0"/>
                                          </p:stCondLst>
                                        </p:cTn>
                                        <p:tgtEl>
                                          <p:spTgt spid="15362"/>
                                        </p:tgtEl>
                                      </p:cBhvr>
                                    </p:animEffect>
                                    <p:anim calcmode="lin" valueType="num">
                                      <p:cBhvr>
                                        <p:cTn id="62" dur="1822" tmFilter="0,0; 0.14,0.36; 0.43,0.73; 0.71,0.91; 1.0,1.0">
                                          <p:stCondLst>
                                            <p:cond delay="0"/>
                                          </p:stCondLst>
                                        </p:cTn>
                                        <p:tgtEl>
                                          <p:spTgt spid="15362"/>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5362"/>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5362"/>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5362"/>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5362"/>
                                        </p:tgtEl>
                                        <p:attrNameLst>
                                          <p:attrName>ppt_y</p:attrName>
                                        </p:attrNameLst>
                                      </p:cBhvr>
                                      <p:tavLst>
                                        <p:tav tm="0" fmla="#ppt_y-sin(pi*$)/81">
                                          <p:val>
                                            <p:fltVal val="0"/>
                                          </p:val>
                                        </p:tav>
                                        <p:tav tm="100000">
                                          <p:val>
                                            <p:fltVal val="1"/>
                                          </p:val>
                                        </p:tav>
                                      </p:tavLst>
                                    </p:anim>
                                    <p:animScale>
                                      <p:cBhvr>
                                        <p:cTn id="67" dur="26">
                                          <p:stCondLst>
                                            <p:cond delay="650"/>
                                          </p:stCondLst>
                                        </p:cTn>
                                        <p:tgtEl>
                                          <p:spTgt spid="15362"/>
                                        </p:tgtEl>
                                      </p:cBhvr>
                                      <p:to x="100000" y="60000"/>
                                    </p:animScale>
                                    <p:animScale>
                                      <p:cBhvr>
                                        <p:cTn id="68" dur="166" decel="50000">
                                          <p:stCondLst>
                                            <p:cond delay="676"/>
                                          </p:stCondLst>
                                        </p:cTn>
                                        <p:tgtEl>
                                          <p:spTgt spid="15362"/>
                                        </p:tgtEl>
                                      </p:cBhvr>
                                      <p:to x="100000" y="100000"/>
                                    </p:animScale>
                                    <p:animScale>
                                      <p:cBhvr>
                                        <p:cTn id="69" dur="26">
                                          <p:stCondLst>
                                            <p:cond delay="1312"/>
                                          </p:stCondLst>
                                        </p:cTn>
                                        <p:tgtEl>
                                          <p:spTgt spid="15362"/>
                                        </p:tgtEl>
                                      </p:cBhvr>
                                      <p:to x="100000" y="80000"/>
                                    </p:animScale>
                                    <p:animScale>
                                      <p:cBhvr>
                                        <p:cTn id="70" dur="166" decel="50000">
                                          <p:stCondLst>
                                            <p:cond delay="1338"/>
                                          </p:stCondLst>
                                        </p:cTn>
                                        <p:tgtEl>
                                          <p:spTgt spid="15362"/>
                                        </p:tgtEl>
                                      </p:cBhvr>
                                      <p:to x="100000" y="100000"/>
                                    </p:animScale>
                                    <p:animScale>
                                      <p:cBhvr>
                                        <p:cTn id="71" dur="26">
                                          <p:stCondLst>
                                            <p:cond delay="1642"/>
                                          </p:stCondLst>
                                        </p:cTn>
                                        <p:tgtEl>
                                          <p:spTgt spid="15362"/>
                                        </p:tgtEl>
                                      </p:cBhvr>
                                      <p:to x="100000" y="90000"/>
                                    </p:animScale>
                                    <p:animScale>
                                      <p:cBhvr>
                                        <p:cTn id="72" dur="166" decel="50000">
                                          <p:stCondLst>
                                            <p:cond delay="1668"/>
                                          </p:stCondLst>
                                        </p:cTn>
                                        <p:tgtEl>
                                          <p:spTgt spid="15362"/>
                                        </p:tgtEl>
                                      </p:cBhvr>
                                      <p:to x="100000" y="100000"/>
                                    </p:animScale>
                                    <p:animScale>
                                      <p:cBhvr>
                                        <p:cTn id="73" dur="26">
                                          <p:stCondLst>
                                            <p:cond delay="1808"/>
                                          </p:stCondLst>
                                        </p:cTn>
                                        <p:tgtEl>
                                          <p:spTgt spid="15362"/>
                                        </p:tgtEl>
                                      </p:cBhvr>
                                      <p:to x="100000" y="95000"/>
                                    </p:animScale>
                                    <p:animScale>
                                      <p:cBhvr>
                                        <p:cTn id="74" dur="166" decel="50000">
                                          <p:stCondLst>
                                            <p:cond delay="1834"/>
                                          </p:stCondLst>
                                        </p:cTn>
                                        <p:tgtEl>
                                          <p:spTgt spid="15362"/>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45" presetClass="entr" presetSubtype="0" fill="hold" nodeType="clickEffect">
                                  <p:stCondLst>
                                    <p:cond delay="0"/>
                                  </p:stCondLst>
                                  <p:childTnLst>
                                    <p:set>
                                      <p:cBhvr>
                                        <p:cTn id="78" dur="1" fill="hold">
                                          <p:stCondLst>
                                            <p:cond delay="0"/>
                                          </p:stCondLst>
                                        </p:cTn>
                                        <p:tgtEl>
                                          <p:spTgt spid="15365"/>
                                        </p:tgtEl>
                                        <p:attrNameLst>
                                          <p:attrName>style.visibility</p:attrName>
                                        </p:attrNameLst>
                                      </p:cBhvr>
                                      <p:to>
                                        <p:strVal val="visible"/>
                                      </p:to>
                                    </p:set>
                                    <p:animEffect transition="in" filter="fade">
                                      <p:cBhvr>
                                        <p:cTn id="79" dur="2000"/>
                                        <p:tgtEl>
                                          <p:spTgt spid="15365"/>
                                        </p:tgtEl>
                                      </p:cBhvr>
                                    </p:animEffect>
                                    <p:anim calcmode="lin" valueType="num">
                                      <p:cBhvr>
                                        <p:cTn id="80" dur="2000" fill="hold"/>
                                        <p:tgtEl>
                                          <p:spTgt spid="15365"/>
                                        </p:tgtEl>
                                        <p:attrNameLst>
                                          <p:attrName>ppt_w</p:attrName>
                                        </p:attrNameLst>
                                      </p:cBhvr>
                                      <p:tavLst>
                                        <p:tav tm="0" fmla="#ppt_w*sin(2.5*pi*$)">
                                          <p:val>
                                            <p:fltVal val="0"/>
                                          </p:val>
                                        </p:tav>
                                        <p:tav tm="100000">
                                          <p:val>
                                            <p:fltVal val="1"/>
                                          </p:val>
                                        </p:tav>
                                      </p:tavLst>
                                    </p:anim>
                                    <p:anim calcmode="lin" valueType="num">
                                      <p:cBhvr>
                                        <p:cTn id="81" dur="2000" fill="hold"/>
                                        <p:tgtEl>
                                          <p:spTgt spid="1536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41325"/>
          </a:xfrm>
        </p:spPr>
        <p:txBody>
          <a:bodyPr>
            <a:normAutofit/>
          </a:bodyPr>
          <a:lstStyle/>
          <a:p>
            <a:pPr algn="ctr"/>
            <a:r>
              <a:rPr lang="en-US" sz="3600" b="1" dirty="0" smtClean="0">
                <a:solidFill>
                  <a:srgbClr val="00B0F0"/>
                </a:solidFill>
                <a:cs typeface="Times New Roman" pitchFamily="18" charset="0"/>
              </a:rPr>
              <a:t>CONTENTS: THEORY </a:t>
            </a:r>
            <a:endParaRPr lang="en-US" sz="3600" b="1" dirty="0">
              <a:solidFill>
                <a:srgbClr val="00B0F0"/>
              </a:solidFill>
              <a:cs typeface="Times New Roman" pitchFamily="18" charset="0"/>
            </a:endParaRPr>
          </a:p>
        </p:txBody>
      </p:sp>
      <p:sp>
        <p:nvSpPr>
          <p:cNvPr id="3" name="Content Placeholder 2"/>
          <p:cNvSpPr>
            <a:spLocks noGrp="1"/>
          </p:cNvSpPr>
          <p:nvPr>
            <p:ph idx="1"/>
          </p:nvPr>
        </p:nvSpPr>
        <p:spPr>
          <a:xfrm>
            <a:off x="228600" y="517525"/>
            <a:ext cx="8686800" cy="5883275"/>
          </a:xfrm>
        </p:spPr>
        <p:txBody>
          <a:bodyPr>
            <a:normAutofit fontScale="85000" lnSpcReduction="20000"/>
          </a:bodyPr>
          <a:lstStyle/>
          <a:p>
            <a:pPr marL="0" lvl="0" indent="0">
              <a:buNone/>
            </a:pPr>
            <a:r>
              <a:rPr lang="en-US" sz="2800" b="1" smtClean="0">
                <a:solidFill>
                  <a:srgbClr val="FF0000"/>
                </a:solidFill>
                <a:latin typeface="+mj-lt"/>
                <a:cs typeface="Times New Roman" pitchFamily="18" charset="0"/>
              </a:rPr>
              <a:t>Mid Term</a:t>
            </a:r>
          </a:p>
          <a:p>
            <a:pPr marL="514350" lvl="0" indent="-514350">
              <a:buFont typeface="+mj-lt"/>
              <a:buAutoNum type="arabicPeriod"/>
            </a:pPr>
            <a:r>
              <a:rPr lang="en-US" sz="2800" b="1" smtClean="0">
                <a:latin typeface="+mj-lt"/>
                <a:cs typeface="Times New Roman" pitchFamily="18" charset="0"/>
              </a:rPr>
              <a:t>Water</a:t>
            </a:r>
            <a:r>
              <a:rPr lang="en-US" sz="2800" smtClean="0">
                <a:latin typeface="+mj-lt"/>
                <a:cs typeface="Times New Roman" pitchFamily="18" charset="0"/>
              </a:rPr>
              <a:t> </a:t>
            </a:r>
            <a:r>
              <a:rPr lang="en-US" sz="2800" dirty="0">
                <a:latin typeface="+mj-lt"/>
                <a:cs typeface="Times New Roman" pitchFamily="18" charset="0"/>
              </a:rPr>
              <a:t>and its </a:t>
            </a:r>
            <a:r>
              <a:rPr lang="en-US" sz="2800" b="1" dirty="0" smtClean="0">
                <a:latin typeface="+mj-lt"/>
                <a:cs typeface="Times New Roman" pitchFamily="18" charset="0"/>
              </a:rPr>
              <a:t>Relation</a:t>
            </a:r>
            <a:r>
              <a:rPr lang="en-US" sz="2800" dirty="0" smtClean="0">
                <a:latin typeface="+mj-lt"/>
                <a:cs typeface="Times New Roman" pitchFamily="18" charset="0"/>
              </a:rPr>
              <a:t> to Food</a:t>
            </a:r>
            <a:endParaRPr lang="en-US" sz="2800" dirty="0">
              <a:latin typeface="+mj-lt"/>
              <a:cs typeface="Times New Roman" pitchFamily="18" charset="0"/>
            </a:endParaRPr>
          </a:p>
          <a:p>
            <a:pPr marL="514350" lvl="0" indent="-514350">
              <a:buFont typeface="+mj-lt"/>
              <a:buAutoNum type="arabicPeriod"/>
            </a:pPr>
            <a:r>
              <a:rPr lang="en-US" sz="2800" b="1" dirty="0">
                <a:latin typeface="+mj-lt"/>
                <a:cs typeface="Times New Roman" pitchFamily="18" charset="0"/>
              </a:rPr>
              <a:t>Carbohydrates</a:t>
            </a:r>
            <a:r>
              <a:rPr lang="en-US" sz="2800" dirty="0">
                <a:latin typeface="+mj-lt"/>
                <a:cs typeface="Times New Roman" pitchFamily="18" charset="0"/>
              </a:rPr>
              <a:t>: structure and functions, classification, monosaccharide, disaccharides, polysaccharides,</a:t>
            </a:r>
            <a:r>
              <a:rPr lang="en-US" sz="2800" b="1" dirty="0">
                <a:latin typeface="+mj-lt"/>
                <a:cs typeface="Times New Roman" pitchFamily="18" charset="0"/>
              </a:rPr>
              <a:t> caramelisation</a:t>
            </a:r>
            <a:r>
              <a:rPr lang="en-US" sz="2800" dirty="0">
                <a:latin typeface="+mj-lt"/>
                <a:cs typeface="Times New Roman" pitchFamily="18" charset="0"/>
              </a:rPr>
              <a:t>.</a:t>
            </a:r>
          </a:p>
          <a:p>
            <a:pPr marL="514350" lvl="0" indent="-514350">
              <a:buFont typeface="+mj-lt"/>
              <a:buAutoNum type="arabicPeriod"/>
            </a:pPr>
            <a:r>
              <a:rPr lang="en-US" sz="2800" b="1" smtClean="0">
                <a:latin typeface="+mj-lt"/>
                <a:cs typeface="Times New Roman" pitchFamily="18" charset="0"/>
              </a:rPr>
              <a:t>Enzymes</a:t>
            </a:r>
            <a:r>
              <a:rPr lang="en-US" sz="2800" smtClean="0">
                <a:latin typeface="+mj-lt"/>
                <a:cs typeface="Times New Roman" pitchFamily="18" charset="0"/>
              </a:rPr>
              <a:t>: </a:t>
            </a:r>
            <a:r>
              <a:rPr lang="en-US" sz="2800" b="1" smtClean="0">
                <a:latin typeface="+mj-lt"/>
                <a:cs typeface="Times New Roman" pitchFamily="18" charset="0"/>
              </a:rPr>
              <a:t>function, kinetics, classification and nomenclature of enzymes, enzymatic reactions</a:t>
            </a:r>
            <a:r>
              <a:rPr lang="en-US" sz="2800" smtClean="0">
                <a:latin typeface="+mj-lt"/>
                <a:cs typeface="Times New Roman" pitchFamily="18" charset="0"/>
              </a:rPr>
              <a:t>.</a:t>
            </a:r>
          </a:p>
          <a:p>
            <a:pPr marL="514350" lvl="0" indent="-514350">
              <a:buFont typeface="+mj-lt"/>
              <a:buAutoNum type="arabicPeriod"/>
            </a:pPr>
            <a:r>
              <a:rPr lang="en-US" sz="2800" b="1" smtClean="0">
                <a:latin typeface="+mj-lt"/>
                <a:cs typeface="Times New Roman" pitchFamily="18" charset="0"/>
              </a:rPr>
              <a:t>Flavor</a:t>
            </a:r>
            <a:r>
              <a:rPr lang="en-US" sz="2800" smtClean="0">
                <a:latin typeface="+mj-lt"/>
                <a:cs typeface="Times New Roman" pitchFamily="18" charset="0"/>
              </a:rPr>
              <a:t> Compounds in Foods.</a:t>
            </a:r>
          </a:p>
          <a:p>
            <a:pPr marL="514350" lvl="0" indent="-514350">
              <a:buFont typeface="+mj-lt"/>
              <a:buAutoNum type="arabicPeriod"/>
            </a:pPr>
            <a:r>
              <a:rPr lang="en-GB" sz="2800" smtClean="0">
                <a:latin typeface="+mj-lt"/>
                <a:cs typeface="Times New Roman" pitchFamily="18" charset="0"/>
              </a:rPr>
              <a:t>Food </a:t>
            </a:r>
            <a:r>
              <a:rPr lang="en-GB" sz="2800" b="1" smtClean="0">
                <a:latin typeface="+mj-lt"/>
                <a:cs typeface="Times New Roman" pitchFamily="18" charset="0"/>
              </a:rPr>
              <a:t>Safety</a:t>
            </a:r>
          </a:p>
          <a:p>
            <a:pPr marL="0" lvl="0" indent="0">
              <a:buNone/>
            </a:pPr>
            <a:r>
              <a:rPr lang="en-GB" sz="2800" b="1" smtClean="0">
                <a:solidFill>
                  <a:srgbClr val="FF0000"/>
                </a:solidFill>
                <a:latin typeface="+mj-lt"/>
                <a:cs typeface="Times New Roman" pitchFamily="18" charset="0"/>
              </a:rPr>
              <a:t>Final</a:t>
            </a:r>
            <a:r>
              <a:rPr lang="en-GB" sz="2800" b="1" smtClean="0">
                <a:latin typeface="+mj-lt"/>
                <a:cs typeface="Times New Roman" pitchFamily="18" charset="0"/>
              </a:rPr>
              <a:t> </a:t>
            </a:r>
            <a:r>
              <a:rPr lang="en-GB" sz="2800" b="1" smtClean="0">
                <a:solidFill>
                  <a:srgbClr val="FF0000"/>
                </a:solidFill>
                <a:latin typeface="+mj-lt"/>
                <a:cs typeface="Times New Roman" pitchFamily="18" charset="0"/>
              </a:rPr>
              <a:t>Term</a:t>
            </a:r>
            <a:endParaRPr lang="en-US" sz="2800" smtClean="0">
              <a:solidFill>
                <a:srgbClr val="FF0000"/>
              </a:solidFill>
              <a:latin typeface="+mj-lt"/>
              <a:cs typeface="Times New Roman" pitchFamily="18" charset="0"/>
            </a:endParaRPr>
          </a:p>
          <a:p>
            <a:pPr marL="514350" lvl="0" indent="-514350">
              <a:buFont typeface="+mj-lt"/>
              <a:buAutoNum type="arabicPeriod"/>
            </a:pPr>
            <a:r>
              <a:rPr lang="en-US" sz="2800" b="1" smtClean="0">
                <a:latin typeface="+mj-lt"/>
                <a:cs typeface="Times New Roman" pitchFamily="18" charset="0"/>
              </a:rPr>
              <a:t>Proteins</a:t>
            </a:r>
            <a:r>
              <a:rPr lang="en-US" sz="2800" b="1" dirty="0">
                <a:latin typeface="+mj-lt"/>
                <a:cs typeface="Times New Roman" pitchFamily="18" charset="0"/>
              </a:rPr>
              <a:t>:  structure and functions, amino acids, peptides, chemical groups in proteins, covalent structure of protein, three dimensional structure of protein, protein denaturation and folding protein synthesis, Maillard reaction, applications of functional properties  </a:t>
            </a:r>
          </a:p>
          <a:p>
            <a:pPr marL="514350" lvl="0" indent="-514350">
              <a:buFont typeface="+mj-lt"/>
              <a:buAutoNum type="arabicPeriod"/>
            </a:pPr>
            <a:r>
              <a:rPr lang="en-US" sz="2800" b="1" dirty="0">
                <a:latin typeface="+mj-lt"/>
                <a:cs typeface="Times New Roman" pitchFamily="18" charset="0"/>
              </a:rPr>
              <a:t>Lipids:  structure and functions, storage lipids, structural lipids, biological and lipid oxidation in foods, hydrogenation, rendering, frying and antioxidants uses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FST-311. V (R+SS) - Dr. Shahid Mahmood Rana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Date Placeholder 5"/>
          <p:cNvSpPr>
            <a:spLocks noGrp="1"/>
          </p:cNvSpPr>
          <p:nvPr>
            <p:ph type="dt" sz="half" idx="10"/>
          </p:nvPr>
        </p:nvSpPr>
        <p:spPr/>
        <p:txBody>
          <a:bodyPr/>
          <a:lstStyle/>
          <a:p>
            <a:fld id="{E1D4C748-D10F-46BE-8CA6-01399B010C3D}" type="datetime1">
              <a:rPr lang="en-US" smtClean="0"/>
              <a:t>12/22/2020</a:t>
            </a:fld>
            <a:endParaRPr lang="en-US"/>
          </a:p>
        </p:txBody>
      </p:sp>
    </p:spTree>
    <p:extLst>
      <p:ext uri="{BB962C8B-B14F-4D97-AF65-F5344CB8AC3E}">
        <p14:creationId xmlns:p14="http://schemas.microsoft.com/office/powerpoint/2010/main" val="65004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580">
                                          <p:stCondLst>
                                            <p:cond delay="0"/>
                                          </p:stCondLst>
                                        </p:cTn>
                                        <p:tgtEl>
                                          <p:spTgt spid="3">
                                            <p:txEl>
                                              <p:pRg st="7" end="7"/>
                                            </p:txEl>
                                          </p:spTgt>
                                        </p:tgtEl>
                                      </p:cBhvr>
                                    </p:animEffect>
                                    <p:anim calcmode="lin" valueType="num">
                                      <p:cBhvr>
                                        <p:cTn id="1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7" end="7"/>
                                            </p:txEl>
                                          </p:spTgt>
                                        </p:tgtEl>
                                      </p:cBhvr>
                                      <p:to x="100000" y="60000"/>
                                    </p:animScale>
                                    <p:animScale>
                                      <p:cBhvr>
                                        <p:cTn id="140" dur="166" decel="50000">
                                          <p:stCondLst>
                                            <p:cond delay="676"/>
                                          </p:stCondLst>
                                        </p:cTn>
                                        <p:tgtEl>
                                          <p:spTgt spid="3">
                                            <p:txEl>
                                              <p:pRg st="7" end="7"/>
                                            </p:txEl>
                                          </p:spTgt>
                                        </p:tgtEl>
                                      </p:cBhvr>
                                      <p:to x="100000" y="100000"/>
                                    </p:animScale>
                                    <p:animScale>
                                      <p:cBhvr>
                                        <p:cTn id="141" dur="26">
                                          <p:stCondLst>
                                            <p:cond delay="1312"/>
                                          </p:stCondLst>
                                        </p:cTn>
                                        <p:tgtEl>
                                          <p:spTgt spid="3">
                                            <p:txEl>
                                              <p:pRg st="7" end="7"/>
                                            </p:txEl>
                                          </p:spTgt>
                                        </p:tgtEl>
                                      </p:cBhvr>
                                      <p:to x="100000" y="80000"/>
                                    </p:animScale>
                                    <p:animScale>
                                      <p:cBhvr>
                                        <p:cTn id="142" dur="166" decel="50000">
                                          <p:stCondLst>
                                            <p:cond delay="1338"/>
                                          </p:stCondLst>
                                        </p:cTn>
                                        <p:tgtEl>
                                          <p:spTgt spid="3">
                                            <p:txEl>
                                              <p:pRg st="7" end="7"/>
                                            </p:txEl>
                                          </p:spTgt>
                                        </p:tgtEl>
                                      </p:cBhvr>
                                      <p:to x="100000" y="100000"/>
                                    </p:animScale>
                                    <p:animScale>
                                      <p:cBhvr>
                                        <p:cTn id="143" dur="26">
                                          <p:stCondLst>
                                            <p:cond delay="1642"/>
                                          </p:stCondLst>
                                        </p:cTn>
                                        <p:tgtEl>
                                          <p:spTgt spid="3">
                                            <p:txEl>
                                              <p:pRg st="7" end="7"/>
                                            </p:txEl>
                                          </p:spTgt>
                                        </p:tgtEl>
                                      </p:cBhvr>
                                      <p:to x="100000" y="90000"/>
                                    </p:animScale>
                                    <p:animScale>
                                      <p:cBhvr>
                                        <p:cTn id="144" dur="166" decel="50000">
                                          <p:stCondLst>
                                            <p:cond delay="1668"/>
                                          </p:stCondLst>
                                        </p:cTn>
                                        <p:tgtEl>
                                          <p:spTgt spid="3">
                                            <p:txEl>
                                              <p:pRg st="7" end="7"/>
                                            </p:txEl>
                                          </p:spTgt>
                                        </p:tgtEl>
                                      </p:cBhvr>
                                      <p:to x="100000" y="100000"/>
                                    </p:animScale>
                                    <p:animScale>
                                      <p:cBhvr>
                                        <p:cTn id="145" dur="26">
                                          <p:stCondLst>
                                            <p:cond delay="1808"/>
                                          </p:stCondLst>
                                        </p:cTn>
                                        <p:tgtEl>
                                          <p:spTgt spid="3">
                                            <p:txEl>
                                              <p:pRg st="7" end="7"/>
                                            </p:txEl>
                                          </p:spTgt>
                                        </p:tgtEl>
                                      </p:cBhvr>
                                      <p:to x="100000" y="95000"/>
                                    </p:animScale>
                                    <p:animScale>
                                      <p:cBhvr>
                                        <p:cTn id="146" dur="166" decel="50000">
                                          <p:stCondLst>
                                            <p:cond delay="1834"/>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580">
                                          <p:stCondLst>
                                            <p:cond delay="0"/>
                                          </p:stCondLst>
                                        </p:cTn>
                                        <p:tgtEl>
                                          <p:spTgt spid="3">
                                            <p:txEl>
                                              <p:pRg st="8" end="8"/>
                                            </p:txEl>
                                          </p:spTgt>
                                        </p:tgtEl>
                                      </p:cBhvr>
                                    </p:animEffect>
                                    <p:anim calcmode="lin" valueType="num">
                                      <p:cBhvr>
                                        <p:cTn id="15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8" end="8"/>
                                            </p:txEl>
                                          </p:spTgt>
                                        </p:tgtEl>
                                      </p:cBhvr>
                                      <p:to x="100000" y="60000"/>
                                    </p:animScale>
                                    <p:animScale>
                                      <p:cBhvr>
                                        <p:cTn id="158" dur="166" decel="50000">
                                          <p:stCondLst>
                                            <p:cond delay="676"/>
                                          </p:stCondLst>
                                        </p:cTn>
                                        <p:tgtEl>
                                          <p:spTgt spid="3">
                                            <p:txEl>
                                              <p:pRg st="8" end="8"/>
                                            </p:txEl>
                                          </p:spTgt>
                                        </p:tgtEl>
                                      </p:cBhvr>
                                      <p:to x="100000" y="100000"/>
                                    </p:animScale>
                                    <p:animScale>
                                      <p:cBhvr>
                                        <p:cTn id="159" dur="26">
                                          <p:stCondLst>
                                            <p:cond delay="1312"/>
                                          </p:stCondLst>
                                        </p:cTn>
                                        <p:tgtEl>
                                          <p:spTgt spid="3">
                                            <p:txEl>
                                              <p:pRg st="8" end="8"/>
                                            </p:txEl>
                                          </p:spTgt>
                                        </p:tgtEl>
                                      </p:cBhvr>
                                      <p:to x="100000" y="80000"/>
                                    </p:animScale>
                                    <p:animScale>
                                      <p:cBhvr>
                                        <p:cTn id="160" dur="166" decel="50000">
                                          <p:stCondLst>
                                            <p:cond delay="1338"/>
                                          </p:stCondLst>
                                        </p:cTn>
                                        <p:tgtEl>
                                          <p:spTgt spid="3">
                                            <p:txEl>
                                              <p:pRg st="8" end="8"/>
                                            </p:txEl>
                                          </p:spTgt>
                                        </p:tgtEl>
                                      </p:cBhvr>
                                      <p:to x="100000" y="100000"/>
                                    </p:animScale>
                                    <p:animScale>
                                      <p:cBhvr>
                                        <p:cTn id="161" dur="26">
                                          <p:stCondLst>
                                            <p:cond delay="1642"/>
                                          </p:stCondLst>
                                        </p:cTn>
                                        <p:tgtEl>
                                          <p:spTgt spid="3">
                                            <p:txEl>
                                              <p:pRg st="8" end="8"/>
                                            </p:txEl>
                                          </p:spTgt>
                                        </p:tgtEl>
                                      </p:cBhvr>
                                      <p:to x="100000" y="90000"/>
                                    </p:animScale>
                                    <p:animScale>
                                      <p:cBhvr>
                                        <p:cTn id="162" dur="166" decel="50000">
                                          <p:stCondLst>
                                            <p:cond delay="1668"/>
                                          </p:stCondLst>
                                        </p:cTn>
                                        <p:tgtEl>
                                          <p:spTgt spid="3">
                                            <p:txEl>
                                              <p:pRg st="8" end="8"/>
                                            </p:txEl>
                                          </p:spTgt>
                                        </p:tgtEl>
                                      </p:cBhvr>
                                      <p:to x="100000" y="100000"/>
                                    </p:animScale>
                                    <p:animScale>
                                      <p:cBhvr>
                                        <p:cTn id="163" dur="26">
                                          <p:stCondLst>
                                            <p:cond delay="1808"/>
                                          </p:stCondLst>
                                        </p:cTn>
                                        <p:tgtEl>
                                          <p:spTgt spid="3">
                                            <p:txEl>
                                              <p:pRg st="8" end="8"/>
                                            </p:txEl>
                                          </p:spTgt>
                                        </p:tgtEl>
                                      </p:cBhvr>
                                      <p:to x="100000" y="95000"/>
                                    </p:animScale>
                                    <p:animScale>
                                      <p:cBhvr>
                                        <p:cTn id="164"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a:bodyPr>
          <a:lstStyle/>
          <a:p>
            <a:pPr algn="ctr"/>
            <a:r>
              <a:rPr lang="en-US" sz="3600" b="1" dirty="0" smtClean="0">
                <a:solidFill>
                  <a:srgbClr val="00B0F0"/>
                </a:solidFill>
              </a:rPr>
              <a:t>CONTENTS</a:t>
            </a:r>
            <a:r>
              <a:rPr lang="en-US" sz="3600" dirty="0" smtClean="0">
                <a:solidFill>
                  <a:srgbClr val="00B0F0"/>
                </a:solidFill>
              </a:rPr>
              <a:t>: </a:t>
            </a:r>
            <a:r>
              <a:rPr lang="en-US" sz="3600" b="1" dirty="0" smtClean="0">
                <a:solidFill>
                  <a:srgbClr val="00B0F0"/>
                </a:solidFill>
              </a:rPr>
              <a:t>PRACTICAL </a:t>
            </a:r>
            <a:endParaRPr lang="en-US" sz="3600" dirty="0">
              <a:solidFill>
                <a:srgbClr val="00B0F0"/>
              </a:solidFill>
            </a:endParaRPr>
          </a:p>
        </p:txBody>
      </p:sp>
      <p:sp>
        <p:nvSpPr>
          <p:cNvPr id="3" name="Content Placeholder 2"/>
          <p:cNvSpPr>
            <a:spLocks noGrp="1"/>
          </p:cNvSpPr>
          <p:nvPr>
            <p:ph idx="1"/>
          </p:nvPr>
        </p:nvSpPr>
        <p:spPr>
          <a:xfrm>
            <a:off x="152400" y="685800"/>
            <a:ext cx="8763000" cy="5670550"/>
          </a:xfrm>
        </p:spPr>
        <p:txBody>
          <a:bodyPr>
            <a:noAutofit/>
          </a:bodyPr>
          <a:lstStyle/>
          <a:p>
            <a:pPr marL="514350" lvl="0" indent="-514350">
              <a:buFont typeface="+mj-lt"/>
              <a:buAutoNum type="arabicPeriod"/>
            </a:pPr>
            <a:r>
              <a:rPr lang="en-US" sz="2600" dirty="0">
                <a:latin typeface="+mj-lt"/>
                <a:cs typeface="Times New Roman" pitchFamily="18" charset="0"/>
              </a:rPr>
              <a:t>Basics of </a:t>
            </a:r>
            <a:r>
              <a:rPr lang="en-US" sz="2600" dirty="0" smtClean="0">
                <a:latin typeface="+mj-lt"/>
                <a:cs typeface="Times New Roman" pitchFamily="18" charset="0"/>
              </a:rPr>
              <a:t>Lab Work (</a:t>
            </a:r>
            <a:r>
              <a:rPr lang="en-US" sz="2600" dirty="0">
                <a:solidFill>
                  <a:srgbClr val="FF0000"/>
                </a:solidFill>
                <a:latin typeface="+mj-lt"/>
                <a:cs typeface="Times New Roman" pitchFamily="18" charset="0"/>
              </a:rPr>
              <a:t>safety</a:t>
            </a:r>
            <a:r>
              <a:rPr lang="en-US" sz="2600" dirty="0">
                <a:latin typeface="+mj-lt"/>
                <a:cs typeface="Times New Roman" pitchFamily="18" charset="0"/>
              </a:rPr>
              <a:t>, </a:t>
            </a:r>
            <a:r>
              <a:rPr lang="en-US" sz="2600" dirty="0">
                <a:solidFill>
                  <a:srgbClr val="FF0000"/>
                </a:solidFill>
                <a:latin typeface="+mj-lt"/>
                <a:cs typeface="Times New Roman" pitchFamily="18" charset="0"/>
              </a:rPr>
              <a:t>hygiene</a:t>
            </a:r>
            <a:r>
              <a:rPr lang="en-US" sz="2600" dirty="0">
                <a:latin typeface="+mj-lt"/>
                <a:cs typeface="Times New Roman" pitchFamily="18" charset="0"/>
              </a:rPr>
              <a:t>, </a:t>
            </a:r>
            <a:r>
              <a:rPr lang="en-US" sz="2600" dirty="0">
                <a:solidFill>
                  <a:srgbClr val="FF0000"/>
                </a:solidFill>
                <a:latin typeface="+mj-lt"/>
                <a:cs typeface="Times New Roman" pitchFamily="18" charset="0"/>
              </a:rPr>
              <a:t>sanitation</a:t>
            </a:r>
            <a:r>
              <a:rPr lang="en-US" sz="2600" dirty="0">
                <a:latin typeface="+mj-lt"/>
                <a:cs typeface="Times New Roman" pitchFamily="18" charset="0"/>
              </a:rPr>
              <a:t> etc.)</a:t>
            </a:r>
          </a:p>
          <a:p>
            <a:pPr marL="514350" lvl="0" indent="-514350">
              <a:buFont typeface="+mj-lt"/>
              <a:buAutoNum type="arabicPeriod"/>
            </a:pPr>
            <a:r>
              <a:rPr lang="en-US" sz="2600" dirty="0">
                <a:latin typeface="+mj-lt"/>
                <a:cs typeface="Times New Roman" pitchFamily="18" charset="0"/>
              </a:rPr>
              <a:t>Handling and </a:t>
            </a:r>
            <a:r>
              <a:rPr lang="en-US" sz="2600" dirty="0" smtClean="0">
                <a:latin typeface="+mj-lt"/>
                <a:cs typeface="Times New Roman" pitchFamily="18" charset="0"/>
              </a:rPr>
              <a:t>Storage of </a:t>
            </a:r>
            <a:r>
              <a:rPr lang="en-US" sz="2600" dirty="0" smtClean="0">
                <a:solidFill>
                  <a:srgbClr val="FF0000"/>
                </a:solidFill>
                <a:latin typeface="+mj-lt"/>
                <a:cs typeface="Times New Roman" pitchFamily="18" charset="0"/>
              </a:rPr>
              <a:t>Chemicals/Glass</a:t>
            </a:r>
            <a:r>
              <a:rPr lang="en-US" sz="2600" dirty="0" smtClean="0">
                <a:latin typeface="+mj-lt"/>
                <a:cs typeface="Times New Roman" pitchFamily="18" charset="0"/>
              </a:rPr>
              <a:t> </a:t>
            </a:r>
            <a:r>
              <a:rPr lang="en-US" sz="2600" dirty="0" smtClean="0">
                <a:solidFill>
                  <a:srgbClr val="FF0000"/>
                </a:solidFill>
                <a:latin typeface="+mj-lt"/>
                <a:cs typeface="Times New Roman" pitchFamily="18" charset="0"/>
              </a:rPr>
              <a:t>ware/Items</a:t>
            </a:r>
            <a:r>
              <a:rPr lang="en-US" sz="2600" dirty="0" smtClean="0">
                <a:latin typeface="+mj-lt"/>
                <a:cs typeface="Times New Roman" pitchFamily="18" charset="0"/>
              </a:rPr>
              <a:t>/ </a:t>
            </a:r>
            <a:r>
              <a:rPr lang="en-US" sz="2600" dirty="0" smtClean="0">
                <a:solidFill>
                  <a:srgbClr val="FF0000"/>
                </a:solidFill>
                <a:latin typeface="+mj-lt"/>
                <a:cs typeface="Times New Roman" pitchFamily="18" charset="0"/>
              </a:rPr>
              <a:t>Equipment/Apparatuses</a:t>
            </a:r>
            <a:endParaRPr lang="en-US" sz="2600" dirty="0">
              <a:solidFill>
                <a:srgbClr val="FF0000"/>
              </a:solidFill>
              <a:latin typeface="+mj-lt"/>
              <a:cs typeface="Times New Roman" pitchFamily="18" charset="0"/>
            </a:endParaRPr>
          </a:p>
          <a:p>
            <a:pPr marL="514350" lvl="0" indent="-514350">
              <a:buFont typeface="+mj-lt"/>
              <a:buAutoNum type="arabicPeriod"/>
            </a:pPr>
            <a:r>
              <a:rPr lang="en-US" sz="2600" dirty="0">
                <a:latin typeface="+mj-lt"/>
                <a:cs typeface="Times New Roman" pitchFamily="18" charset="0"/>
              </a:rPr>
              <a:t>Assessment of </a:t>
            </a:r>
            <a:r>
              <a:rPr lang="en-US" sz="2600" dirty="0" smtClean="0">
                <a:solidFill>
                  <a:srgbClr val="FF0000"/>
                </a:solidFill>
                <a:latin typeface="+mj-lt"/>
                <a:cs typeface="Times New Roman" pitchFamily="18" charset="0"/>
              </a:rPr>
              <a:t>Accuracy</a:t>
            </a:r>
            <a:r>
              <a:rPr lang="en-US" sz="2600" dirty="0" smtClean="0">
                <a:latin typeface="+mj-lt"/>
                <a:cs typeface="Times New Roman" pitchFamily="18" charset="0"/>
              </a:rPr>
              <a:t> and </a:t>
            </a:r>
            <a:r>
              <a:rPr lang="en-US" sz="2600" dirty="0" smtClean="0">
                <a:solidFill>
                  <a:srgbClr val="FF0000"/>
                </a:solidFill>
                <a:latin typeface="+mj-lt"/>
                <a:cs typeface="Times New Roman" pitchFamily="18" charset="0"/>
              </a:rPr>
              <a:t>Precision</a:t>
            </a:r>
            <a:r>
              <a:rPr lang="en-US" sz="2600" dirty="0" smtClean="0">
                <a:latin typeface="+mj-lt"/>
                <a:cs typeface="Times New Roman" pitchFamily="18" charset="0"/>
              </a:rPr>
              <a:t> of Equipment/Apparatuses (</a:t>
            </a:r>
            <a:r>
              <a:rPr lang="en-US" sz="2600" dirty="0" smtClean="0">
                <a:solidFill>
                  <a:srgbClr val="FF0000"/>
                </a:solidFill>
                <a:latin typeface="+mj-lt"/>
                <a:cs typeface="Times New Roman" pitchFamily="18" charset="0"/>
              </a:rPr>
              <a:t>Standardization</a:t>
            </a:r>
            <a:r>
              <a:rPr lang="en-US" sz="2600" dirty="0" smtClean="0">
                <a:latin typeface="+mj-lt"/>
                <a:cs typeface="Times New Roman" pitchFamily="18" charset="0"/>
              </a:rPr>
              <a:t>/ </a:t>
            </a:r>
            <a:r>
              <a:rPr lang="en-US" sz="2600" dirty="0" smtClean="0">
                <a:solidFill>
                  <a:srgbClr val="FF0000"/>
                </a:solidFill>
                <a:latin typeface="+mj-lt"/>
                <a:cs typeface="Times New Roman" pitchFamily="18" charset="0"/>
              </a:rPr>
              <a:t>Calibration/Validation</a:t>
            </a:r>
            <a:r>
              <a:rPr lang="en-US" sz="2600" dirty="0" smtClean="0">
                <a:latin typeface="+mj-lt"/>
                <a:cs typeface="Times New Roman" pitchFamily="18" charset="0"/>
              </a:rPr>
              <a:t>)</a:t>
            </a:r>
            <a:endParaRPr lang="en-US" sz="2600" dirty="0">
              <a:latin typeface="+mj-lt"/>
              <a:cs typeface="Times New Roman" pitchFamily="18" charset="0"/>
            </a:endParaRPr>
          </a:p>
          <a:p>
            <a:pPr marL="514350" lvl="0" indent="-514350">
              <a:buFont typeface="+mj-lt"/>
              <a:buAutoNum type="arabicPeriod"/>
            </a:pPr>
            <a:r>
              <a:rPr lang="en-US" sz="2600" dirty="0">
                <a:latin typeface="+mj-lt"/>
                <a:cs typeface="Times New Roman" pitchFamily="18" charset="0"/>
              </a:rPr>
              <a:t>Solutions: preparation and </a:t>
            </a:r>
            <a:r>
              <a:rPr lang="en-US" sz="2600" dirty="0" smtClean="0">
                <a:latin typeface="+mj-lt"/>
                <a:cs typeface="Times New Roman" pitchFamily="18" charset="0"/>
              </a:rPr>
              <a:t>standardization (</a:t>
            </a:r>
            <a:r>
              <a:rPr lang="en-US" sz="2600" dirty="0" smtClean="0">
                <a:solidFill>
                  <a:srgbClr val="FF0000"/>
                </a:solidFill>
                <a:latin typeface="+mj-lt"/>
                <a:cs typeface="Times New Roman" pitchFamily="18" charset="0"/>
              </a:rPr>
              <a:t>Sample</a:t>
            </a:r>
            <a:r>
              <a:rPr lang="en-US" sz="2600" dirty="0" smtClean="0">
                <a:latin typeface="+mj-lt"/>
                <a:cs typeface="Times New Roman" pitchFamily="18" charset="0"/>
              </a:rPr>
              <a:t> </a:t>
            </a:r>
            <a:r>
              <a:rPr lang="en-US" sz="2600" dirty="0" smtClean="0">
                <a:solidFill>
                  <a:srgbClr val="FF0000"/>
                </a:solidFill>
                <a:latin typeface="+mj-lt"/>
                <a:cs typeface="Times New Roman" pitchFamily="18" charset="0"/>
              </a:rPr>
              <a:t>Preparation</a:t>
            </a:r>
            <a:r>
              <a:rPr lang="en-US" sz="2600" dirty="0" smtClean="0">
                <a:latin typeface="+mj-lt"/>
                <a:cs typeface="Times New Roman" pitchFamily="18" charset="0"/>
              </a:rPr>
              <a:t>)</a:t>
            </a:r>
            <a:endParaRPr lang="en-US" sz="2600" dirty="0">
              <a:latin typeface="+mj-lt"/>
              <a:cs typeface="Times New Roman" pitchFamily="18" charset="0"/>
            </a:endParaRPr>
          </a:p>
          <a:p>
            <a:pPr marL="514350" lvl="0" indent="-514350">
              <a:buFont typeface="+mj-lt"/>
              <a:buAutoNum type="arabicPeriod"/>
            </a:pPr>
            <a:r>
              <a:rPr lang="en-US" sz="2600" dirty="0">
                <a:latin typeface="+mj-lt"/>
                <a:cs typeface="Times New Roman" pitchFamily="18" charset="0"/>
              </a:rPr>
              <a:t>Determination of </a:t>
            </a:r>
            <a:r>
              <a:rPr lang="en-US" sz="2600" dirty="0">
                <a:solidFill>
                  <a:srgbClr val="FF0000"/>
                </a:solidFill>
                <a:latin typeface="+mj-lt"/>
                <a:cs typeface="Times New Roman" pitchFamily="18" charset="0"/>
              </a:rPr>
              <a:t>moisture</a:t>
            </a:r>
            <a:r>
              <a:rPr lang="en-US" sz="2600" dirty="0">
                <a:latin typeface="+mj-lt"/>
                <a:cs typeface="Times New Roman" pitchFamily="18" charset="0"/>
              </a:rPr>
              <a:t> content, </a:t>
            </a:r>
            <a:r>
              <a:rPr lang="en-US" sz="2600" dirty="0">
                <a:solidFill>
                  <a:srgbClr val="FF0000"/>
                </a:solidFill>
                <a:latin typeface="+mj-lt"/>
                <a:cs typeface="Times New Roman" pitchFamily="18" charset="0"/>
              </a:rPr>
              <a:t>crude</a:t>
            </a:r>
            <a:r>
              <a:rPr lang="en-US" sz="2600" dirty="0">
                <a:latin typeface="+mj-lt"/>
                <a:cs typeface="Times New Roman" pitchFamily="18" charset="0"/>
              </a:rPr>
              <a:t> </a:t>
            </a:r>
            <a:r>
              <a:rPr lang="en-US" sz="2600" dirty="0">
                <a:solidFill>
                  <a:srgbClr val="FF0000"/>
                </a:solidFill>
                <a:latin typeface="+mj-lt"/>
                <a:cs typeface="Times New Roman" pitchFamily="18" charset="0"/>
              </a:rPr>
              <a:t>fat</a:t>
            </a:r>
            <a:r>
              <a:rPr lang="en-US" sz="2600" dirty="0">
                <a:latin typeface="+mj-lt"/>
                <a:cs typeface="Times New Roman" pitchFamily="18" charset="0"/>
              </a:rPr>
              <a:t>, </a:t>
            </a:r>
            <a:r>
              <a:rPr lang="en-US" sz="2600" dirty="0">
                <a:solidFill>
                  <a:srgbClr val="FF0000"/>
                </a:solidFill>
                <a:latin typeface="+mj-lt"/>
                <a:cs typeface="Times New Roman" pitchFamily="18" charset="0"/>
              </a:rPr>
              <a:t>crude</a:t>
            </a:r>
            <a:r>
              <a:rPr lang="en-US" sz="2600" dirty="0">
                <a:latin typeface="+mj-lt"/>
                <a:cs typeface="Times New Roman" pitchFamily="18" charset="0"/>
              </a:rPr>
              <a:t> </a:t>
            </a:r>
            <a:r>
              <a:rPr lang="en-US" sz="2600" dirty="0">
                <a:solidFill>
                  <a:srgbClr val="FF0000"/>
                </a:solidFill>
                <a:latin typeface="+mj-lt"/>
                <a:cs typeface="Times New Roman" pitchFamily="18" charset="0"/>
              </a:rPr>
              <a:t>protein</a:t>
            </a:r>
            <a:r>
              <a:rPr lang="en-US" sz="2600" dirty="0">
                <a:latin typeface="+mj-lt"/>
                <a:cs typeface="Times New Roman" pitchFamily="18" charset="0"/>
              </a:rPr>
              <a:t>, </a:t>
            </a:r>
            <a:r>
              <a:rPr lang="en-US" sz="2600" dirty="0">
                <a:solidFill>
                  <a:srgbClr val="FF0000"/>
                </a:solidFill>
                <a:latin typeface="+mj-lt"/>
                <a:cs typeface="Times New Roman" pitchFamily="18" charset="0"/>
              </a:rPr>
              <a:t>crude fiber, ash content, </a:t>
            </a:r>
            <a:r>
              <a:rPr lang="en-US" sz="2600" dirty="0" smtClean="0">
                <a:solidFill>
                  <a:srgbClr val="FF0000"/>
                </a:solidFill>
                <a:latin typeface="+mj-lt"/>
                <a:cs typeface="Times New Roman" pitchFamily="18" charset="0"/>
              </a:rPr>
              <a:t>NFE (Proximates/ Proximate Analyses)</a:t>
            </a:r>
            <a:endParaRPr lang="en-US" sz="2600" dirty="0">
              <a:solidFill>
                <a:srgbClr val="FF0000"/>
              </a:solidFill>
              <a:latin typeface="+mj-lt"/>
              <a:cs typeface="Times New Roman" pitchFamily="18" charset="0"/>
            </a:endParaRPr>
          </a:p>
          <a:p>
            <a:pPr marL="514350" indent="-514350">
              <a:buFont typeface="+mj-lt"/>
              <a:buAutoNum type="arabicPeriod"/>
            </a:pPr>
            <a:r>
              <a:rPr lang="en-US" sz="2600" dirty="0">
                <a:solidFill>
                  <a:srgbClr val="FF0000"/>
                </a:solidFill>
                <a:latin typeface="+mj-lt"/>
                <a:cs typeface="Times New Roman" pitchFamily="18" charset="0"/>
              </a:rPr>
              <a:t>Chromatography</a:t>
            </a:r>
            <a:r>
              <a:rPr lang="en-US" sz="2600" dirty="0">
                <a:latin typeface="+mj-lt"/>
                <a:cs typeface="Times New Roman" pitchFamily="18" charset="0"/>
              </a:rPr>
              <a:t> </a:t>
            </a:r>
            <a:r>
              <a:rPr lang="en-US" sz="2600" dirty="0" smtClean="0">
                <a:latin typeface="+mj-lt"/>
                <a:cs typeface="Times New Roman" pitchFamily="18" charset="0"/>
              </a:rPr>
              <a:t>Techniques (</a:t>
            </a:r>
            <a:r>
              <a:rPr lang="en-US" sz="2600" dirty="0">
                <a:latin typeface="+mj-lt"/>
                <a:cs typeface="Times New Roman" pitchFamily="18" charset="0"/>
              </a:rPr>
              <a:t>basics</a:t>
            </a:r>
            <a:r>
              <a:rPr lang="en-US" sz="2600" dirty="0" smtClean="0">
                <a:latin typeface="+mj-lt"/>
                <a:cs typeface="Times New Roman" pitchFamily="18" charset="0"/>
              </a:rPr>
              <a:t>):  Spectrophotometer/Flame photometer/ HPL</a:t>
            </a:r>
            <a:r>
              <a:rPr lang="en-US" sz="2600" dirty="0" smtClean="0">
                <a:latin typeface="+mj-lt"/>
              </a:rPr>
              <a:t>C</a:t>
            </a:r>
            <a:endParaRPr lang="en-US" sz="2600" dirty="0">
              <a:latin typeface="+mj-lt"/>
            </a:endParaRPr>
          </a:p>
        </p:txBody>
      </p:sp>
      <p:sp>
        <p:nvSpPr>
          <p:cNvPr id="4" name="Footer Placeholder 3"/>
          <p:cNvSpPr>
            <a:spLocks noGrp="1"/>
          </p:cNvSpPr>
          <p:nvPr>
            <p:ph type="ftr" sz="quarter" idx="11"/>
          </p:nvPr>
        </p:nvSpPr>
        <p:spPr/>
        <p:txBody>
          <a:bodyPr/>
          <a:lstStyle/>
          <a:p>
            <a:r>
              <a:rPr lang="en-US" smtClean="0"/>
              <a:t>FST-311. V (R+SS) - Dr. Shahid Mahmood Rana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Date Placeholder 5"/>
          <p:cNvSpPr>
            <a:spLocks noGrp="1"/>
          </p:cNvSpPr>
          <p:nvPr>
            <p:ph type="dt" sz="half" idx="10"/>
          </p:nvPr>
        </p:nvSpPr>
        <p:spPr/>
        <p:txBody>
          <a:bodyPr/>
          <a:lstStyle/>
          <a:p>
            <a:fld id="{829A78EB-66CD-43A3-BA9E-4C0808D89E9E}" type="datetime1">
              <a:rPr lang="en-US" smtClean="0"/>
              <a:t>12/22/2020</a:t>
            </a:fld>
            <a:endParaRPr lang="en-US"/>
          </a:p>
        </p:txBody>
      </p:sp>
    </p:spTree>
    <p:extLst>
      <p:ext uri="{BB962C8B-B14F-4D97-AF65-F5344CB8AC3E}">
        <p14:creationId xmlns:p14="http://schemas.microsoft.com/office/powerpoint/2010/main" val="194950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3671"/>
            <a:ext cx="8610600" cy="1370804"/>
          </a:xfrm>
        </p:spPr>
        <p:txBody>
          <a:bodyPr>
            <a:noAutofit/>
          </a:bodyPr>
          <a:lstStyle/>
          <a:p>
            <a:pPr algn="ctr"/>
            <a:r>
              <a:rPr lang="en-US" altLang="en-US" sz="3600" b="1" dirty="0">
                <a:solidFill>
                  <a:srgbClr val="00B0F0"/>
                </a:solidFill>
                <a:latin typeface="Calibri" panose="020F0502020204030204" pitchFamily="34" charset="0"/>
                <a:cs typeface="Calibri" panose="020F0502020204030204" pitchFamily="34" charset="0"/>
              </a:rPr>
              <a:t>FST-311. L </a:t>
            </a:r>
            <a:r>
              <a:rPr lang="en-US" altLang="en-US" sz="3600" b="1">
                <a:solidFill>
                  <a:srgbClr val="00B0F0"/>
                </a:solidFill>
                <a:latin typeface="Calibri" panose="020F0502020204030204" pitchFamily="34" charset="0"/>
                <a:cs typeface="Calibri" panose="020F0502020204030204" pitchFamily="34" charset="0"/>
              </a:rPr>
              <a:t># </a:t>
            </a:r>
            <a:r>
              <a:rPr lang="en-US" altLang="en-US" sz="3600" b="1" smtClean="0">
                <a:solidFill>
                  <a:srgbClr val="00B0F0"/>
                </a:solidFill>
                <a:latin typeface="Calibri" panose="020F0502020204030204" pitchFamily="34" charset="0"/>
                <a:cs typeface="Calibri" panose="020F0502020204030204" pitchFamily="34" charset="0"/>
              </a:rPr>
              <a:t>23: </a:t>
            </a:r>
            <a:br>
              <a:rPr lang="en-US" altLang="en-US" sz="3600" b="1" smtClean="0">
                <a:solidFill>
                  <a:srgbClr val="00B0F0"/>
                </a:solidFill>
                <a:latin typeface="Calibri" panose="020F0502020204030204" pitchFamily="34" charset="0"/>
                <a:cs typeface="Calibri" panose="020F0502020204030204" pitchFamily="34" charset="0"/>
              </a:rPr>
            </a:br>
            <a:r>
              <a:rPr lang="en-US" altLang="en-US" sz="3600" b="1" smtClean="0">
                <a:solidFill>
                  <a:srgbClr val="00B0F0"/>
                </a:solidFill>
                <a:latin typeface="Calibri" panose="020F0502020204030204" pitchFamily="34" charset="0"/>
                <a:cs typeface="Calibri" panose="020F0502020204030204" pitchFamily="34" charset="0"/>
              </a:rPr>
              <a:t>PROTEINS IN FOOD BIOCHEMISTRY: BASICS</a:t>
            </a:r>
            <a:endParaRPr lang="en-US" altLang="en-US" sz="3600" b="1" dirty="0">
              <a:solidFill>
                <a:srgbClr val="00B0F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08675" y="1514475"/>
            <a:ext cx="8606725" cy="3714750"/>
          </a:xfrm>
        </p:spPr>
        <p:txBody>
          <a:bodyPr>
            <a:noAutofit/>
          </a:bodyPr>
          <a:lstStyle/>
          <a:p>
            <a:r>
              <a:rPr lang="en-US" altLang="en-US" sz="2400" b="1" smtClean="0">
                <a:solidFill>
                  <a:srgbClr val="0070C0"/>
                </a:solidFill>
                <a:cs typeface="Times New Roman" panose="02020603050405020304" pitchFamily="18" charset="0"/>
              </a:rPr>
              <a:t>PROTEINS; DEFINITION</a:t>
            </a:r>
          </a:p>
          <a:p>
            <a:r>
              <a:rPr lang="en-US" altLang="en-US" sz="2400" b="1">
                <a:solidFill>
                  <a:srgbClr val="0070C0"/>
                </a:solidFill>
                <a:cs typeface="Times New Roman" panose="02020603050405020304" pitchFamily="18" charset="0"/>
              </a:rPr>
              <a:t>PROTEINS; STRUCTURAL </a:t>
            </a:r>
            <a:r>
              <a:rPr lang="en-US" altLang="en-US" sz="2400" b="1" smtClean="0">
                <a:solidFill>
                  <a:srgbClr val="0070C0"/>
                </a:solidFill>
                <a:cs typeface="Times New Roman" panose="02020603050405020304" pitchFamily="18" charset="0"/>
              </a:rPr>
              <a:t>UNIT</a:t>
            </a:r>
          </a:p>
          <a:p>
            <a:r>
              <a:rPr lang="en-US" altLang="en-US" sz="2400" b="1">
                <a:solidFill>
                  <a:srgbClr val="0070C0"/>
                </a:solidFill>
                <a:cs typeface="Times New Roman" panose="02020603050405020304" pitchFamily="18" charset="0"/>
              </a:rPr>
              <a:t>BASIC AMINO ACID </a:t>
            </a:r>
            <a:r>
              <a:rPr lang="en-US" altLang="en-US" sz="2400" b="1" smtClean="0">
                <a:solidFill>
                  <a:srgbClr val="0070C0"/>
                </a:solidFill>
                <a:cs typeface="Times New Roman" panose="02020603050405020304" pitchFamily="18" charset="0"/>
              </a:rPr>
              <a:t>STRUCTURE</a:t>
            </a:r>
          </a:p>
          <a:p>
            <a:r>
              <a:rPr lang="en-US" altLang="en-US" sz="2400" b="1">
                <a:solidFill>
                  <a:srgbClr val="0070C0"/>
                </a:solidFill>
                <a:cs typeface="Times New Roman" panose="02020603050405020304" pitchFamily="18" charset="0"/>
              </a:rPr>
              <a:t>PROTEINS; AMINO ACIDS (AA) </a:t>
            </a:r>
            <a:endParaRPr lang="en-US" altLang="en-US" sz="2400" b="1" smtClean="0">
              <a:solidFill>
                <a:srgbClr val="0070C0"/>
              </a:solidFill>
              <a:cs typeface="Times New Roman" panose="02020603050405020304" pitchFamily="18" charset="0"/>
            </a:endParaRPr>
          </a:p>
          <a:p>
            <a:r>
              <a:rPr lang="en-US" altLang="en-US" sz="2400" b="1">
                <a:solidFill>
                  <a:srgbClr val="0070C0"/>
                </a:solidFill>
                <a:cs typeface="Times New Roman" panose="02020603050405020304" pitchFamily="18" charset="0"/>
              </a:rPr>
              <a:t>UNIVERSAL </a:t>
            </a:r>
            <a:r>
              <a:rPr lang="en-US" altLang="en-US" sz="2400" b="1" smtClean="0">
                <a:solidFill>
                  <a:srgbClr val="0070C0"/>
                </a:solidFill>
                <a:cs typeface="Times New Roman" panose="02020603050405020304" pitchFamily="18" charset="0"/>
              </a:rPr>
              <a:t>AAs</a:t>
            </a:r>
          </a:p>
          <a:p>
            <a:r>
              <a:rPr lang="en-US" altLang="en-US" sz="2400" b="1" smtClean="0">
                <a:solidFill>
                  <a:srgbClr val="0070C0"/>
                </a:solidFill>
                <a:cs typeface="Times New Roman" panose="02020603050405020304" pitchFamily="18" charset="0"/>
              </a:rPr>
              <a:t>ZWITTERIONS</a:t>
            </a:r>
          </a:p>
          <a:p>
            <a:r>
              <a:rPr lang="en-US" altLang="en-US" sz="2400" b="1" smtClean="0">
                <a:solidFill>
                  <a:srgbClr val="0070C0"/>
                </a:solidFill>
                <a:cs typeface="Times New Roman" panose="02020603050405020304" pitchFamily="18" charset="0"/>
              </a:rPr>
              <a:t> </a:t>
            </a:r>
            <a:r>
              <a:rPr lang="en-US" altLang="en-US" sz="2400" b="1">
                <a:solidFill>
                  <a:srgbClr val="0070C0"/>
                </a:solidFill>
                <a:cs typeface="Times New Roman" panose="02020603050405020304" pitchFamily="18" charset="0"/>
              </a:rPr>
              <a:t>ISOELECTRIC POINT (pI</a:t>
            </a:r>
            <a:r>
              <a:rPr lang="en-US" altLang="en-US" sz="2400" b="1" smtClean="0">
                <a:solidFill>
                  <a:srgbClr val="0070C0"/>
                </a:solidFill>
                <a:cs typeface="Times New Roman" panose="02020603050405020304" pitchFamily="18" charset="0"/>
              </a:rPr>
              <a:t>)</a:t>
            </a:r>
          </a:p>
          <a:p>
            <a:endParaRPr lang="en-US" altLang="en-US" sz="2400"/>
          </a:p>
          <a:p>
            <a:endParaRPr lang="en-US" altLang="en-US" sz="2400" b="1" smtClean="0">
              <a:solidFill>
                <a:srgbClr val="0070C0"/>
              </a:solidFill>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smtClean="0"/>
              <a:t>FST-311. V (R+SS) - Dr. Shahid Mahmood Rana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
        <p:nvSpPr>
          <p:cNvPr id="4" name="Date Placeholder 3"/>
          <p:cNvSpPr>
            <a:spLocks noGrp="1"/>
          </p:cNvSpPr>
          <p:nvPr>
            <p:ph type="dt" sz="half" idx="10"/>
          </p:nvPr>
        </p:nvSpPr>
        <p:spPr/>
        <p:txBody>
          <a:bodyPr/>
          <a:lstStyle/>
          <a:p>
            <a:fld id="{506EFBC5-FCD5-40B1-8B5B-0E333D0B54C8}" type="datetime1">
              <a:rPr lang="en-US" smtClean="0"/>
              <a:t>12/22/2020</a:t>
            </a:fld>
            <a:endParaRPr lang="en-US"/>
          </a:p>
        </p:txBody>
      </p:sp>
    </p:spTree>
    <p:extLst>
      <p:ext uri="{BB962C8B-B14F-4D97-AF65-F5344CB8AC3E}">
        <p14:creationId xmlns:p14="http://schemas.microsoft.com/office/powerpoint/2010/main" val="25167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a:xfrm>
            <a:off x="152400" y="125412"/>
            <a:ext cx="8839200" cy="685800"/>
          </a:xfrm>
        </p:spPr>
        <p:txBody>
          <a:bodyPr>
            <a:normAutofit/>
          </a:bodyPr>
          <a:lstStyle/>
          <a:p>
            <a:pPr algn="ctr"/>
            <a:r>
              <a:rPr lang="en-US" altLang="en-US" sz="3600" b="1" smtClean="0">
                <a:solidFill>
                  <a:srgbClr val="0070C0"/>
                </a:solidFill>
                <a:cs typeface="Times New Roman" panose="02020603050405020304" pitchFamily="18" charset="0"/>
              </a:rPr>
              <a:t>PROTEINS: DEFINITION</a:t>
            </a:r>
            <a:endParaRPr lang="en-US" altLang="en-US" sz="3600" b="1" smtClean="0"/>
          </a:p>
        </p:txBody>
      </p:sp>
      <p:sp>
        <p:nvSpPr>
          <p:cNvPr id="7171" name="Content Placeholder 2"/>
          <p:cNvSpPr>
            <a:spLocks noGrp="1" noChangeArrowheads="1"/>
          </p:cNvSpPr>
          <p:nvPr>
            <p:ph idx="1"/>
          </p:nvPr>
        </p:nvSpPr>
        <p:spPr>
          <a:xfrm>
            <a:off x="152400" y="942975"/>
            <a:ext cx="8839200" cy="4852988"/>
          </a:xfrm>
        </p:spPr>
        <p:txBody>
          <a:bodyPr/>
          <a:lstStyle/>
          <a:p>
            <a:pPr marL="0" indent="0" algn="just">
              <a:lnSpc>
                <a:spcPct val="150000"/>
              </a:lnSpc>
              <a:spcBef>
                <a:spcPct val="0"/>
              </a:spcBef>
              <a:buFontTx/>
              <a:buNone/>
            </a:pPr>
            <a:r>
              <a:rPr lang="en-US" altLang="en-US" sz="2800" smtClean="0">
                <a:cs typeface="Times New Roman" panose="02020603050405020304" pitchFamily="18" charset="0"/>
              </a:rPr>
              <a:t>“ANY OF VARIOUS </a:t>
            </a:r>
            <a:r>
              <a:rPr lang="en-US" altLang="en-US" sz="2800" smtClean="0">
                <a:solidFill>
                  <a:srgbClr val="FF0000"/>
                </a:solidFill>
                <a:cs typeface="Times New Roman" panose="02020603050405020304" pitchFamily="18" charset="0"/>
              </a:rPr>
              <a:t>NATURALLY</a:t>
            </a:r>
            <a:r>
              <a:rPr lang="en-US" altLang="en-US" sz="2800" smtClean="0">
                <a:cs typeface="Times New Roman" panose="02020603050405020304" pitchFamily="18" charset="0"/>
              </a:rPr>
              <a:t> OCCURRING </a:t>
            </a:r>
            <a:r>
              <a:rPr lang="en-US" altLang="en-US" sz="2800" smtClean="0">
                <a:solidFill>
                  <a:srgbClr val="FF0000"/>
                </a:solidFill>
                <a:cs typeface="Times New Roman" panose="02020603050405020304" pitchFamily="18" charset="0"/>
              </a:rPr>
              <a:t>EXTREMELY</a:t>
            </a:r>
            <a:r>
              <a:rPr lang="en-US" altLang="en-US" sz="2800" smtClean="0">
                <a:cs typeface="Times New Roman" panose="02020603050405020304" pitchFamily="18" charset="0"/>
              </a:rPr>
              <a:t> </a:t>
            </a:r>
            <a:r>
              <a:rPr lang="en-US" altLang="en-US" sz="2800" smtClean="0">
                <a:solidFill>
                  <a:srgbClr val="FF0000"/>
                </a:solidFill>
                <a:cs typeface="Times New Roman" panose="02020603050405020304" pitchFamily="18" charset="0"/>
              </a:rPr>
              <a:t>COMPLEX</a:t>
            </a:r>
            <a:r>
              <a:rPr lang="en-US" altLang="en-US" sz="2800" smtClean="0">
                <a:cs typeface="Times New Roman" panose="02020603050405020304" pitchFamily="18" charset="0"/>
              </a:rPr>
              <a:t> SUBSTANCES THAT CONSIST OF </a:t>
            </a:r>
            <a:r>
              <a:rPr lang="en-US" altLang="en-US" sz="2800" smtClean="0">
                <a:solidFill>
                  <a:srgbClr val="FF0000"/>
                </a:solidFill>
                <a:cs typeface="Times New Roman" panose="02020603050405020304" pitchFamily="18" charset="0"/>
              </a:rPr>
              <a:t>AMINO ACID </a:t>
            </a:r>
            <a:r>
              <a:rPr lang="en-US" altLang="en-US" sz="2800" smtClean="0">
                <a:cs typeface="Times New Roman" panose="02020603050405020304" pitchFamily="18" charset="0"/>
              </a:rPr>
              <a:t>RESIDUES JOINED BY </a:t>
            </a:r>
            <a:r>
              <a:rPr lang="en-US" altLang="en-US" sz="2800" smtClean="0">
                <a:solidFill>
                  <a:srgbClr val="FF0000"/>
                </a:solidFill>
                <a:cs typeface="Times New Roman" panose="02020603050405020304" pitchFamily="18" charset="0"/>
              </a:rPr>
              <a:t>PEPTIDE BONDS</a:t>
            </a:r>
            <a:r>
              <a:rPr lang="en-US" altLang="en-US" sz="2800" smtClean="0">
                <a:cs typeface="Times New Roman" panose="02020603050405020304" pitchFamily="18" charset="0"/>
              </a:rPr>
              <a:t>, CONTAIN THE ELEMENTS </a:t>
            </a:r>
            <a:r>
              <a:rPr lang="en-US" altLang="en-US" sz="2800" smtClean="0">
                <a:solidFill>
                  <a:srgbClr val="FF0000"/>
                </a:solidFill>
                <a:cs typeface="Times New Roman" panose="02020603050405020304" pitchFamily="18" charset="0"/>
              </a:rPr>
              <a:t>C, H, N, O</a:t>
            </a:r>
            <a:r>
              <a:rPr lang="en-US" altLang="en-US" sz="2800" smtClean="0">
                <a:cs typeface="Times New Roman" panose="02020603050405020304" pitchFamily="18" charset="0"/>
              </a:rPr>
              <a:t>, USUALLY </a:t>
            </a:r>
            <a:r>
              <a:rPr lang="en-US" altLang="en-US" sz="2800" smtClean="0">
                <a:solidFill>
                  <a:srgbClr val="FF0000"/>
                </a:solidFill>
                <a:cs typeface="Times New Roman" panose="02020603050405020304" pitchFamily="18" charset="0"/>
              </a:rPr>
              <a:t>S</a:t>
            </a:r>
            <a:r>
              <a:rPr lang="en-US" altLang="en-US" sz="2800" smtClean="0">
                <a:cs typeface="Times New Roman" panose="02020603050405020304" pitchFamily="18" charset="0"/>
              </a:rPr>
              <a:t>, AND OCCASIONALLY OTHER ELEMENTS (AS </a:t>
            </a:r>
            <a:r>
              <a:rPr lang="en-US" altLang="en-US" sz="2800" smtClean="0">
                <a:solidFill>
                  <a:srgbClr val="FF0000"/>
                </a:solidFill>
                <a:cs typeface="Times New Roman" panose="02020603050405020304" pitchFamily="18" charset="0"/>
              </a:rPr>
              <a:t>P</a:t>
            </a:r>
            <a:r>
              <a:rPr lang="en-US" altLang="en-US" sz="2800" smtClean="0">
                <a:cs typeface="Times New Roman" panose="02020603050405020304" pitchFamily="18" charset="0"/>
              </a:rPr>
              <a:t> OR </a:t>
            </a:r>
            <a:r>
              <a:rPr lang="en-US" altLang="en-US" sz="2800" smtClean="0">
                <a:solidFill>
                  <a:srgbClr val="FF0000"/>
                </a:solidFill>
                <a:cs typeface="Times New Roman" panose="02020603050405020304" pitchFamily="18" charset="0"/>
              </a:rPr>
              <a:t>Fe</a:t>
            </a:r>
            <a:r>
              <a:rPr lang="en-US" altLang="en-US" sz="2800" smtClean="0">
                <a:cs typeface="Times New Roman" panose="02020603050405020304" pitchFamily="18" charset="0"/>
              </a:rPr>
              <a:t>), AND INCLUDE MANY ESSENTIAL </a:t>
            </a:r>
            <a:r>
              <a:rPr lang="en-US" altLang="en-US" sz="2800" smtClean="0">
                <a:solidFill>
                  <a:srgbClr val="FF0000"/>
                </a:solidFill>
                <a:cs typeface="Times New Roman" panose="02020603050405020304" pitchFamily="18" charset="0"/>
              </a:rPr>
              <a:t>BIOLOGICAL</a:t>
            </a:r>
            <a:r>
              <a:rPr lang="en-US" altLang="en-US" sz="2800" smtClean="0">
                <a:cs typeface="Times New Roman" panose="02020603050405020304" pitchFamily="18" charset="0"/>
              </a:rPr>
              <a:t> COMPOUNDS (AS </a:t>
            </a:r>
            <a:r>
              <a:rPr lang="en-US" altLang="en-US" sz="2800" smtClean="0">
                <a:solidFill>
                  <a:srgbClr val="FF0000"/>
                </a:solidFill>
                <a:cs typeface="Times New Roman" panose="02020603050405020304" pitchFamily="18" charset="0"/>
              </a:rPr>
              <a:t>ENZYMES</a:t>
            </a:r>
            <a:r>
              <a:rPr lang="en-US" altLang="en-US" sz="2800" smtClean="0">
                <a:cs typeface="Times New Roman" panose="02020603050405020304" pitchFamily="18" charset="0"/>
              </a:rPr>
              <a:t>, </a:t>
            </a:r>
            <a:r>
              <a:rPr lang="en-US" altLang="en-US" sz="2800" smtClean="0">
                <a:solidFill>
                  <a:srgbClr val="FF0000"/>
                </a:solidFill>
                <a:cs typeface="Times New Roman" panose="02020603050405020304" pitchFamily="18" charset="0"/>
              </a:rPr>
              <a:t>HORMONES</a:t>
            </a:r>
            <a:r>
              <a:rPr lang="en-US" altLang="en-US" sz="2800" smtClean="0">
                <a:cs typeface="Times New Roman" panose="02020603050405020304" pitchFamily="18" charset="0"/>
              </a:rPr>
              <a:t>, OR </a:t>
            </a:r>
            <a:r>
              <a:rPr lang="en-US" altLang="en-US" sz="2800" smtClean="0">
                <a:solidFill>
                  <a:srgbClr val="FF0000"/>
                </a:solidFill>
                <a:cs typeface="Times New Roman" panose="02020603050405020304" pitchFamily="18" charset="0"/>
              </a:rPr>
              <a:t>ANTIBODIES</a:t>
            </a:r>
            <a:r>
              <a:rPr lang="en-US" altLang="en-US" sz="2800" smtClean="0">
                <a:cs typeface="Times New Roman" panose="02020603050405020304" pitchFamily="18" charset="0"/>
              </a:rPr>
              <a:t>)”.</a:t>
            </a:r>
          </a:p>
        </p:txBody>
      </p:sp>
      <p:sp>
        <p:nvSpPr>
          <p:cNvPr id="7172" name="Footer Placeholder 2"/>
          <p:cNvSpPr>
            <a:spLocks noGrp="1"/>
          </p:cNvSpPr>
          <p:nvPr>
            <p:ph type="ftr" sz="quarter" idx="11"/>
          </p:nvPr>
        </p:nvSpPr>
        <p:spPr>
          <a:xfrm>
            <a:off x="3028950" y="6356351"/>
            <a:ext cx="4986338"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717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A16C3AA-B7E1-45A6-9A4E-2B6EBDB00D85}" type="slidenum">
              <a:rPr lang="en-US" altLang="en-US" sz="1400" smtClean="0"/>
              <a:pPr>
                <a:spcBef>
                  <a:spcPct val="0"/>
                </a:spcBef>
                <a:buFontTx/>
                <a:buNone/>
              </a:pPr>
              <a:t>6</a:t>
            </a:fld>
            <a:endParaRPr lang="en-US" altLang="en-US" sz="1400" smtClean="0"/>
          </a:p>
        </p:txBody>
      </p:sp>
      <p:sp>
        <p:nvSpPr>
          <p:cNvPr id="2" name="Date Placeholder 1"/>
          <p:cNvSpPr>
            <a:spLocks noGrp="1"/>
          </p:cNvSpPr>
          <p:nvPr>
            <p:ph type="dt" sz="half" idx="10"/>
          </p:nvPr>
        </p:nvSpPr>
        <p:spPr/>
        <p:txBody>
          <a:bodyPr/>
          <a:lstStyle/>
          <a:p>
            <a:fld id="{C4454886-E395-4E69-BDB0-2A3BAD0D9D85}" type="datetime1">
              <a:rPr lang="en-US" smtClean="0"/>
              <a:t>12/22/2020</a:t>
            </a:fld>
            <a:endParaRPr lang="en-US"/>
          </a:p>
        </p:txBody>
      </p:sp>
    </p:spTree>
    <p:extLst>
      <p:ext uri="{BB962C8B-B14F-4D97-AF65-F5344CB8AC3E}">
        <p14:creationId xmlns:p14="http://schemas.microsoft.com/office/powerpoint/2010/main" val="2759050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8600" y="990600"/>
            <a:ext cx="8610600" cy="5486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5" name="Rectangle 1"/>
          <p:cNvSpPr>
            <a:spLocks noChangeArrowheads="1"/>
          </p:cNvSpPr>
          <p:nvPr/>
        </p:nvSpPr>
        <p:spPr bwMode="auto">
          <a:xfrm>
            <a:off x="228600" y="1524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rgbClr val="0070C0"/>
                </a:solidFill>
                <a:latin typeface="+mj-lt"/>
                <a:cs typeface="Times New Roman" panose="02020603050405020304" pitchFamily="18" charset="0"/>
              </a:rPr>
              <a:t>PROTEINS; STRUCTURAL UNIT</a:t>
            </a:r>
            <a:endParaRPr lang="en-US" altLang="en-US" sz="3600">
              <a:latin typeface="+mj-lt"/>
            </a:endParaRPr>
          </a:p>
        </p:txBody>
      </p:sp>
      <p:sp>
        <p:nvSpPr>
          <p:cNvPr id="8196" name="Footer Placeholder 2"/>
          <p:cNvSpPr>
            <a:spLocks noGrp="1"/>
          </p:cNvSpPr>
          <p:nvPr>
            <p:ph type="ftr" sz="quarter" idx="11"/>
          </p:nvPr>
        </p:nvSpPr>
        <p:spPr>
          <a:xfrm>
            <a:off x="3086100" y="6416676"/>
            <a:ext cx="4786313"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819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14A4421-1BD1-4751-9E39-35782EE6FC5A}" type="slidenum">
              <a:rPr lang="en-US" altLang="en-US" sz="1400" smtClean="0"/>
              <a:pPr>
                <a:spcBef>
                  <a:spcPct val="0"/>
                </a:spcBef>
                <a:buFontTx/>
                <a:buNone/>
              </a:pPr>
              <a:t>7</a:t>
            </a:fld>
            <a:endParaRPr lang="en-US" altLang="en-US" sz="1400" smtClean="0"/>
          </a:p>
        </p:txBody>
      </p:sp>
      <p:sp>
        <p:nvSpPr>
          <p:cNvPr id="2" name="Date Placeholder 1"/>
          <p:cNvSpPr>
            <a:spLocks noGrp="1"/>
          </p:cNvSpPr>
          <p:nvPr>
            <p:ph type="dt" sz="half" idx="10"/>
          </p:nvPr>
        </p:nvSpPr>
        <p:spPr/>
        <p:txBody>
          <a:bodyPr/>
          <a:lstStyle/>
          <a:p>
            <a:fld id="{F665EDD1-1096-4CE5-A608-2F1B8A245059}" type="datetime1">
              <a:rPr lang="en-US" smtClean="0"/>
              <a:t>12/22/2020</a:t>
            </a:fld>
            <a:endParaRPr lang="en-US"/>
          </a:p>
        </p:txBody>
      </p:sp>
    </p:spTree>
    <p:extLst>
      <p:ext uri="{BB962C8B-B14F-4D97-AF65-F5344CB8AC3E}">
        <p14:creationId xmlns:p14="http://schemas.microsoft.com/office/powerpoint/2010/main" val="357555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228600" y="1524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rgbClr val="0070C0"/>
                </a:solidFill>
                <a:latin typeface="+mj-lt"/>
                <a:cs typeface="Times New Roman" panose="02020603050405020304" pitchFamily="18" charset="0"/>
              </a:rPr>
              <a:t>PROTEINS; STRUCTURAL UNIT</a:t>
            </a:r>
          </a:p>
        </p:txBody>
      </p:sp>
      <p:pic>
        <p:nvPicPr>
          <p:cNvPr id="10243"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8600" y="1066800"/>
            <a:ext cx="8763000" cy="5257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44" name="Footer Placeholder 2"/>
          <p:cNvSpPr>
            <a:spLocks noGrp="1"/>
          </p:cNvSpPr>
          <p:nvPr>
            <p:ph type="ftr" sz="quarter" idx="11"/>
          </p:nvPr>
        </p:nvSpPr>
        <p:spPr>
          <a:xfrm>
            <a:off x="1743075" y="6356351"/>
            <a:ext cx="6472237"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02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30409CB-86C2-49BB-B20C-DA2C2186C4A6}" type="slidenum">
              <a:rPr lang="en-US" altLang="en-US" sz="1400" smtClean="0"/>
              <a:pPr>
                <a:spcBef>
                  <a:spcPct val="0"/>
                </a:spcBef>
                <a:buFontTx/>
                <a:buNone/>
              </a:pPr>
              <a:t>8</a:t>
            </a:fld>
            <a:endParaRPr lang="en-US" altLang="en-US" sz="1400" smtClean="0"/>
          </a:p>
        </p:txBody>
      </p:sp>
      <p:sp>
        <p:nvSpPr>
          <p:cNvPr id="2" name="Date Placeholder 1"/>
          <p:cNvSpPr>
            <a:spLocks noGrp="1"/>
          </p:cNvSpPr>
          <p:nvPr>
            <p:ph type="dt" sz="half" idx="10"/>
          </p:nvPr>
        </p:nvSpPr>
        <p:spPr/>
        <p:txBody>
          <a:bodyPr/>
          <a:lstStyle/>
          <a:p>
            <a:fld id="{100C91CD-5832-4007-BEB0-9F6D94604369}" type="datetime1">
              <a:rPr lang="en-US" smtClean="0"/>
              <a:t>12/22/2020</a:t>
            </a:fld>
            <a:endParaRPr lang="en-US"/>
          </a:p>
        </p:txBody>
      </p:sp>
    </p:spTree>
    <p:extLst>
      <p:ext uri="{BB962C8B-B14F-4D97-AF65-F5344CB8AC3E}">
        <p14:creationId xmlns:p14="http://schemas.microsoft.com/office/powerpoint/2010/main" val="679881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228600" y="1524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a:solidFill>
                  <a:srgbClr val="0070C0"/>
                </a:solidFill>
                <a:latin typeface="+mj-lt"/>
                <a:cs typeface="Times New Roman" panose="02020603050405020304" pitchFamily="18" charset="0"/>
              </a:rPr>
              <a:t>PROTEINS; STRUCTURAL UNIT</a:t>
            </a:r>
          </a:p>
        </p:txBody>
      </p:sp>
      <p:pic>
        <p:nvPicPr>
          <p:cNvPr id="1229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8600" y="860425"/>
            <a:ext cx="8763000" cy="5768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292" name="Footer Placeholder 2"/>
          <p:cNvSpPr>
            <a:spLocks noGrp="1"/>
          </p:cNvSpPr>
          <p:nvPr>
            <p:ph type="ftr" sz="quarter" idx="11"/>
          </p:nvPr>
        </p:nvSpPr>
        <p:spPr>
          <a:xfrm>
            <a:off x="3028949" y="6356351"/>
            <a:ext cx="4714875"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smtClean="0"/>
              <a:t>FST-311. V (R+SS) - Dr. Shahid Mahmood Rana</a:t>
            </a:r>
          </a:p>
        </p:txBody>
      </p:sp>
      <p:sp>
        <p:nvSpPr>
          <p:cNvPr id="122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9C9AD9B-7428-49FF-90AC-01958E0EC8D6}" type="slidenum">
              <a:rPr lang="en-US" altLang="en-US" sz="1400" smtClean="0"/>
              <a:pPr>
                <a:spcBef>
                  <a:spcPct val="0"/>
                </a:spcBef>
                <a:buFontTx/>
                <a:buNone/>
              </a:pPr>
              <a:t>9</a:t>
            </a:fld>
            <a:endParaRPr lang="en-US" altLang="en-US" sz="1400" smtClean="0"/>
          </a:p>
        </p:txBody>
      </p:sp>
      <p:sp>
        <p:nvSpPr>
          <p:cNvPr id="2" name="Date Placeholder 1"/>
          <p:cNvSpPr>
            <a:spLocks noGrp="1"/>
          </p:cNvSpPr>
          <p:nvPr>
            <p:ph type="dt" sz="half" idx="10"/>
          </p:nvPr>
        </p:nvSpPr>
        <p:spPr/>
        <p:txBody>
          <a:bodyPr/>
          <a:lstStyle/>
          <a:p>
            <a:fld id="{D187B81C-023A-48C2-8D45-40480723BA0A}" type="datetime1">
              <a:rPr lang="en-US" smtClean="0"/>
              <a:t>12/22/2020</a:t>
            </a:fld>
            <a:endParaRPr lang="en-US"/>
          </a:p>
        </p:txBody>
      </p:sp>
    </p:spTree>
    <p:extLst>
      <p:ext uri="{BB962C8B-B14F-4D97-AF65-F5344CB8AC3E}">
        <p14:creationId xmlns:p14="http://schemas.microsoft.com/office/powerpoint/2010/main" val="3956060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911</Words>
  <Application>Microsoft Office PowerPoint</Application>
  <PresentationFormat>On-screen Show (4:3)</PresentationFormat>
  <Paragraphs>163</Paragraphs>
  <Slides>20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Calibri Light</vt:lpstr>
      <vt:lpstr>Times</vt:lpstr>
      <vt:lpstr>Times New Roman</vt:lpstr>
      <vt:lpstr>Wingdings</vt:lpstr>
      <vt:lpstr>Office Theme</vt:lpstr>
      <vt:lpstr>Presentation</vt:lpstr>
      <vt:lpstr>PowerPoint Presentation</vt:lpstr>
      <vt:lpstr>FST- 311. FOOD BIOCHEMISTRY 3(2-1) FINAL TERM</vt:lpstr>
      <vt:lpstr>CONTENTS: THEORY </vt:lpstr>
      <vt:lpstr>CONTENTS: PRACTICAL </vt:lpstr>
      <vt:lpstr>FST-311. L # 23:  PROTEINS IN FOOD BIOCHEMISTRY: BASICS</vt:lpstr>
      <vt:lpstr>PROTEINS: DEFINITION</vt:lpstr>
      <vt:lpstr>PowerPoint Presentation</vt:lpstr>
      <vt:lpstr>PowerPoint Presentation</vt:lpstr>
      <vt:lpstr>PowerPoint Presentation</vt:lpstr>
      <vt:lpstr>BASIC AMINO ACID STRUCTURE </vt:lpstr>
      <vt:lpstr>PowerPoint Presentation</vt:lpstr>
      <vt:lpstr>PowerPoint Presentation</vt:lpstr>
      <vt:lpstr>PowerPoint Presentation</vt:lpstr>
      <vt:lpstr>PowerPoint Presentation</vt:lpstr>
      <vt:lpstr>PROTEINS; AMINO ACIDS (AA) </vt:lpstr>
      <vt:lpstr>UNIVERSAL AAs</vt:lpstr>
      <vt:lpstr>ZWITTERIONS</vt:lpstr>
      <vt:lpstr>ZWITTERIONS</vt:lpstr>
      <vt:lpstr>ZWITTERIONS</vt:lpstr>
      <vt:lpstr>ISOELECTRIC POINT (pI)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Dr.Shahid</dc:creator>
  <cp:lastModifiedBy>Dr.Shahid</cp:lastModifiedBy>
  <cp:revision>14</cp:revision>
  <dcterms:created xsi:type="dcterms:W3CDTF">2020-12-21T16:12:11Z</dcterms:created>
  <dcterms:modified xsi:type="dcterms:W3CDTF">2020-12-22T04:13:15Z</dcterms:modified>
</cp:coreProperties>
</file>