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E9956F-D872-49B3-89E9-ED9213C91E3B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127CD-6ADA-42E2-BD09-C79CA4EA01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810E67-56A2-4FEA-97D6-71900B92341D}" type="slidenum">
              <a:rPr lang="en-US" smtClean="0">
                <a:latin typeface="Times New Roman" charset="0"/>
              </a:rPr>
              <a:pPr/>
              <a:t>6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22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>
              <a:buFontTx/>
              <a:buNone/>
            </a:pPr>
            <a:endParaRPr lang="en-US" dirty="0" smtClean="0">
              <a:latin typeface="Times New Roman" charset="0"/>
            </a:endParaRPr>
          </a:p>
          <a:p>
            <a:pPr>
              <a:buFontTx/>
              <a:buChar char="•"/>
            </a:pPr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BF1B93-C600-41F6-A05E-4B2F2ADD23BF}" type="slidenum">
              <a:rPr lang="en-US" smtClean="0">
                <a:latin typeface="Times New Roman" charset="0"/>
              </a:rPr>
              <a:pPr/>
              <a:t>7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325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D58D5-D997-4C0E-9F92-A147E09F76AB}" type="slidenum">
              <a:rPr lang="en-US" smtClean="0">
                <a:latin typeface="Times New Roman" charset="0"/>
              </a:rPr>
              <a:pPr/>
              <a:t>8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C8B4BF-C28C-4743-9CED-E844C36388F3}" type="slidenum">
              <a:rPr lang="en-US" smtClean="0">
                <a:latin typeface="Times New Roman" charset="0"/>
              </a:rPr>
              <a:pPr/>
              <a:t>19</a:t>
            </a:fld>
            <a:endParaRPr lang="en-US" smtClean="0">
              <a:latin typeface="Times New Roman" charset="0"/>
            </a:endParaRPr>
          </a:p>
        </p:txBody>
      </p:sp>
      <p:sp>
        <p:nvSpPr>
          <p:cNvPr id="48131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1FD7-D2FC-4E95-BA7A-AE51EE24E02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44E8-F1C8-4412-A4F8-E939B6B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1FD7-D2FC-4E95-BA7A-AE51EE24E02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44E8-F1C8-4412-A4F8-E939B6B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1FD7-D2FC-4E95-BA7A-AE51EE24E02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44E8-F1C8-4412-A4F8-E939B6B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2350F-DBD1-4493-9EB9-5AF30EB28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61A9-057A-4B5A-8E61-EE687E6A6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4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4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4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3913C-2026-4575-9BB0-E5DB6CFCA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1FD7-D2FC-4E95-BA7A-AE51EE24E02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44E8-F1C8-4412-A4F8-E939B6B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1FD7-D2FC-4E95-BA7A-AE51EE24E02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44E8-F1C8-4412-A4F8-E939B6B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1FD7-D2FC-4E95-BA7A-AE51EE24E02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44E8-F1C8-4412-A4F8-E939B6B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1FD7-D2FC-4E95-BA7A-AE51EE24E02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44E8-F1C8-4412-A4F8-E939B6B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1FD7-D2FC-4E95-BA7A-AE51EE24E02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44E8-F1C8-4412-A4F8-E939B6B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1FD7-D2FC-4E95-BA7A-AE51EE24E02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44E8-F1C8-4412-A4F8-E939B6B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1FD7-D2FC-4E95-BA7A-AE51EE24E02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44E8-F1C8-4412-A4F8-E939B6B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41FD7-D2FC-4E95-BA7A-AE51EE24E02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44E8-F1C8-4412-A4F8-E939B6B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41FD7-D2FC-4E95-BA7A-AE51EE24E021}" type="datetimeFigureOut">
              <a:rPr lang="en-US" smtClean="0"/>
              <a:pPr/>
              <a:t>5/15/2020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44E8-F1C8-4412-A4F8-E939B6B74A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electricity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Serial and Parallel batteries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 series, the voltage is increased - the sum of the cells in series</a:t>
            </a:r>
          </a:p>
          <a:p>
            <a:pPr lvl="1"/>
            <a:r>
              <a:rPr lang="en-US" smtClean="0"/>
              <a:t>Energy capacity is the same as that of a single cell (current = electrons/second</a:t>
            </a:r>
          </a:p>
          <a:p>
            <a:pPr lvl="1"/>
            <a:r>
              <a:rPr lang="en-US" smtClean="0"/>
              <a:t>if unmatched cells are connected in series, the capacity will be that of the weakest cell.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Positive electrode</a:t>
            </a:r>
          </a:p>
          <a:p>
            <a:r>
              <a:rPr lang="en-US" dirty="0" smtClean="0"/>
              <a:t>Negative electrode</a:t>
            </a:r>
          </a:p>
          <a:p>
            <a:r>
              <a:rPr lang="en-US" dirty="0" smtClean="0"/>
              <a:t>Electrolyte</a:t>
            </a:r>
          </a:p>
          <a:p>
            <a:r>
              <a:rPr lang="en-US" dirty="0" smtClean="0"/>
              <a:t>Separator</a:t>
            </a:r>
          </a:p>
          <a:p>
            <a:endParaRPr lang="en-US" dirty="0"/>
          </a:p>
        </p:txBody>
      </p:sp>
      <p:pic>
        <p:nvPicPr>
          <p:cNvPr id="5" name="Content Placeholder 4" descr="C:\pictures\Battery\Fig1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" y="1143000"/>
            <a:ext cx="4572000" cy="5486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Basic primary wet cell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43400" y="838200"/>
            <a:ext cx="4800600" cy="5867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metals in a cell are called the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i="1" dirty="0" smtClean="0">
                <a:solidFill>
                  <a:srgbClr val="FF0000"/>
                </a:solidFill>
              </a:rPr>
              <a:t>electrodes</a:t>
            </a:r>
            <a:r>
              <a:rPr lang="en-US" dirty="0" smtClean="0"/>
              <a:t>, and the chemical solution is called the </a:t>
            </a:r>
            <a:r>
              <a:rPr lang="en-US" i="1" dirty="0" smtClean="0">
                <a:solidFill>
                  <a:srgbClr val="FF0000"/>
                </a:solidFill>
              </a:rPr>
              <a:t>electrolyte</a:t>
            </a:r>
            <a:r>
              <a:rPr lang="en-US" i="1" dirty="0" smtClean="0"/>
              <a:t>.</a:t>
            </a:r>
          </a:p>
          <a:p>
            <a:r>
              <a:rPr lang="en-US" dirty="0" smtClean="0"/>
              <a:t>The electrolyte reacts oppositely with the two different electrodes</a:t>
            </a:r>
          </a:p>
          <a:p>
            <a:r>
              <a:rPr lang="en-US" dirty="0" smtClean="0"/>
              <a:t>It causes one electrode to lose electrons and develop a </a:t>
            </a:r>
            <a:r>
              <a:rPr lang="en-US" i="1" dirty="0" smtClean="0">
                <a:solidFill>
                  <a:srgbClr val="FF0000"/>
                </a:solidFill>
              </a:rPr>
              <a:t>positive charge</a:t>
            </a:r>
            <a:r>
              <a:rPr lang="en-US" dirty="0" smtClean="0"/>
              <a:t>; and it causes one other electrode to build a surplus of electrons and develop a </a:t>
            </a:r>
            <a:r>
              <a:rPr lang="en-US" i="1" dirty="0" smtClean="0">
                <a:solidFill>
                  <a:srgbClr val="FF0000"/>
                </a:solidFill>
              </a:rPr>
              <a:t>negative charge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difference in potential between the two electrode charges is the cell </a:t>
            </a:r>
            <a:r>
              <a:rPr lang="en-US" i="1" dirty="0" smtClean="0">
                <a:solidFill>
                  <a:srgbClr val="FF0000"/>
                </a:solidFill>
              </a:rPr>
              <a:t>voltage</a:t>
            </a:r>
            <a:r>
              <a:rPr lang="en-US" i="1" dirty="0" smtClean="0"/>
              <a:t>.</a:t>
            </a:r>
            <a:r>
              <a:rPr lang="en-US" dirty="0" smtClean="0"/>
              <a:t> </a:t>
            </a:r>
          </a:p>
          <a:p>
            <a:endParaRPr lang="en-US" i="1" dirty="0" smtClean="0"/>
          </a:p>
          <a:p>
            <a:endParaRPr lang="en-US" dirty="0"/>
          </a:p>
        </p:txBody>
      </p:sp>
      <p:pic>
        <p:nvPicPr>
          <p:cNvPr id="5" name="Content Placeholder 4" descr="A:\ELECTRO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990600"/>
            <a:ext cx="4267200" cy="5638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 cell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Uses An electrolytic paste.</a:t>
            </a:r>
          </a:p>
          <a:p>
            <a:r>
              <a:rPr lang="en-US" dirty="0" smtClean="0"/>
              <a:t>The electrolytic paste reacts with the electrodes to produce a negative charge on one electrode and a positive charge on the other.</a:t>
            </a:r>
          </a:p>
          <a:p>
            <a:r>
              <a:rPr lang="en-US" dirty="0" smtClean="0"/>
              <a:t>The difference of potential between the two electrodes is the output voltage.</a:t>
            </a:r>
          </a:p>
        </p:txBody>
      </p:sp>
      <p:pic>
        <p:nvPicPr>
          <p:cNvPr id="5" name="Content Placeholder 4" descr="C:\pictures\Battery\drycell.t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l="3229" t="28781" r="40288" b="20023"/>
          <a:stretch>
            <a:fillRect/>
          </a:stretch>
        </p:blipFill>
        <p:spPr>
          <a:xfrm>
            <a:off x="228600" y="1371600"/>
            <a:ext cx="4343400" cy="5257800"/>
          </a:xfrm>
          <a:solidFill>
            <a:schemeClr val="hlink"/>
          </a:solidFill>
          <a:ln w="76200">
            <a:solidFill>
              <a:schemeClr val="bg2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4"/>
          <p:cNvSpPr>
            <a:spLocks noChangeArrowheads="1"/>
          </p:cNvSpPr>
          <p:nvPr/>
        </p:nvSpPr>
        <p:spPr bwMode="auto">
          <a:xfrm>
            <a:off x="2771775" y="333375"/>
            <a:ext cx="3887788" cy="1152525"/>
          </a:xfrm>
          <a:prstGeom prst="flowChartMagneticDrum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b="1" i="0" dirty="0">
                <a:solidFill>
                  <a:schemeClr val="bg1"/>
                </a:solidFill>
              </a:rPr>
              <a:t>    DRY-CELLS</a:t>
            </a:r>
          </a:p>
        </p:txBody>
      </p:sp>
      <p:sp>
        <p:nvSpPr>
          <p:cNvPr id="21507" name="Text Box 5"/>
          <p:cNvSpPr txBox="1">
            <a:spLocks noChangeArrowheads="1"/>
          </p:cNvSpPr>
          <p:nvPr/>
        </p:nvSpPr>
        <p:spPr bwMode="auto">
          <a:xfrm>
            <a:off x="2339975" y="2201863"/>
            <a:ext cx="4319588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GB" sz="3600" b="1" i="0"/>
              <a:t>Not Rechargeable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611188" y="3429000"/>
            <a:ext cx="2879725" cy="265747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i="0"/>
              <a:t>As the reactants inside them become used up in chemical reactions, the output from these batteries gradually falls. 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5508625" y="3429000"/>
            <a:ext cx="3024188" cy="2657475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i="0"/>
              <a:t>Once all the reactants have been used up, these batteries go “flat” and cannot supply electrical energy anymore.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4"/>
          <p:cNvSpPr>
            <a:spLocks noChangeArrowheads="1"/>
          </p:cNvSpPr>
          <p:nvPr/>
        </p:nvSpPr>
        <p:spPr bwMode="auto">
          <a:xfrm>
            <a:off x="1908175" y="333375"/>
            <a:ext cx="5327650" cy="1223963"/>
          </a:xfrm>
          <a:prstGeom prst="flowChartMagneticDrum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4400" b="1" i="0" dirty="0">
                <a:solidFill>
                  <a:schemeClr val="bg1"/>
                </a:solidFill>
              </a:rPr>
              <a:t>    RECHARGEABLE</a:t>
            </a:r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250825" y="2160588"/>
            <a:ext cx="3384550" cy="11969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i="0"/>
              <a:t>Usually maintain a constant output until just before they go flat. </a:t>
            </a:r>
          </a:p>
        </p:txBody>
      </p:sp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4140200" y="1844675"/>
            <a:ext cx="4752975" cy="1927225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i="0"/>
              <a:t>Once flat, it can be connected to a recharger. This uses electrical energy to reverse the chemical reactions that happened in the battery while it was in use.   </a:t>
            </a:r>
          </a:p>
        </p:txBody>
      </p:sp>
      <p:sp>
        <p:nvSpPr>
          <p:cNvPr id="22533" name="Text Box 9"/>
          <p:cNvSpPr txBox="1">
            <a:spLocks noChangeArrowheads="1"/>
          </p:cNvSpPr>
          <p:nvPr/>
        </p:nvSpPr>
        <p:spPr bwMode="auto">
          <a:xfrm>
            <a:off x="323850" y="4232275"/>
            <a:ext cx="3095625" cy="2292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i="0"/>
              <a:t>E.g. Car batteries: they are constantly recharged while the car is moving, so the lights and horn will always work.  </a:t>
            </a:r>
          </a:p>
        </p:txBody>
      </p:sp>
      <p:sp>
        <p:nvSpPr>
          <p:cNvPr id="22534" name="Text Box 10"/>
          <p:cNvSpPr txBox="1">
            <a:spLocks noChangeArrowheads="1"/>
          </p:cNvSpPr>
          <p:nvPr/>
        </p:nvSpPr>
        <p:spPr bwMode="auto">
          <a:xfrm>
            <a:off x="3922713" y="4011613"/>
            <a:ext cx="4897437" cy="267765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GB" sz="2400" b="1" i="0" dirty="0">
                <a:solidFill>
                  <a:srgbClr val="FF0000"/>
                </a:solidFill>
              </a:rPr>
              <a:t>E.g. Mobile phones, MP3 players etc: must be recharged at regular intervals. It is usually recommended that such batteries should almost be flat before recharging. This allows the battery to be fully charged again.  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9"/>
          <p:cNvSpPr>
            <a:spLocks noChangeArrowheads="1"/>
          </p:cNvSpPr>
          <p:nvPr/>
        </p:nvSpPr>
        <p:spPr bwMode="auto">
          <a:xfrm>
            <a:off x="4859338" y="1700213"/>
            <a:ext cx="3960812" cy="4968875"/>
          </a:xfrm>
          <a:prstGeom prst="rect">
            <a:avLst/>
          </a:prstGeom>
          <a:solidFill>
            <a:srgbClr val="800080">
              <a:alpha val="89803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58"/>
          <p:cNvSpPr>
            <a:spLocks noChangeArrowheads="1"/>
          </p:cNvSpPr>
          <p:nvPr/>
        </p:nvSpPr>
        <p:spPr bwMode="auto">
          <a:xfrm>
            <a:off x="179388" y="1700213"/>
            <a:ext cx="4537075" cy="4968875"/>
          </a:xfrm>
          <a:prstGeom prst="rect">
            <a:avLst/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1692275" y="439738"/>
            <a:ext cx="5740400" cy="96361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GB" sz="4000" b="1" i="0"/>
              <a:t>Which are best?</a:t>
            </a:r>
          </a:p>
        </p:txBody>
      </p:sp>
      <p:graphicFrame>
        <p:nvGraphicFramePr>
          <p:cNvPr id="25657" name="Group 57"/>
          <p:cNvGraphicFramePr>
            <a:graphicFrameLocks noGrp="1"/>
          </p:cNvGraphicFramePr>
          <p:nvPr/>
        </p:nvGraphicFramePr>
        <p:xfrm>
          <a:off x="250825" y="1773238"/>
          <a:ext cx="8642350" cy="4859974"/>
        </p:xfrm>
        <a:graphic>
          <a:graphicData uri="http://schemas.openxmlformats.org/drawingml/2006/table">
            <a:tbl>
              <a:tblPr/>
              <a:tblGrid>
                <a:gridCol w="4559300"/>
                <a:gridCol w="4083050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Non-rechargeable</a:t>
                      </a:r>
                      <a:endParaRPr kumimoji="0" lang="en-GB" sz="2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8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Rechargeable</a:t>
                      </a:r>
                      <a:endParaRPr kumimoji="0" lang="en-GB" sz="2800" b="1" i="0" u="sng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cheap to buy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often expensive to buy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 only be used once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can be used many times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57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expensive to use in the long run as more are needed (high cost / performance ratio)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cheap in the long run as they can be re-used (low cost / performance ratio)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8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output falls gradually with time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output stays constant until almost flat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54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disposal of many batteries creates a lot of chemical pollution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disposal of fewer batteries creates less chemical pollution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Leclanche</a:t>
            </a:r>
            <a:r>
              <a:rPr lang="en-US" dirty="0" smtClean="0"/>
              <a:t> dry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6096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There are various type of cell, different types made from different materials and giving different EMFs, but that in common use is the dry </a:t>
            </a:r>
            <a:r>
              <a:rPr lang="en-US" dirty="0" err="1" smtClean="0"/>
              <a:t>Leclanche</a:t>
            </a:r>
            <a:r>
              <a:rPr lang="en-US" dirty="0" smtClean="0"/>
              <a:t> cell.</a:t>
            </a:r>
          </a:p>
          <a:p>
            <a:r>
              <a:rPr lang="en-US" dirty="0" smtClean="0"/>
              <a:t>This consists of zinc and carbon electrodes in a solution of ammonium chloride. The carbon replaces the second metal and is surrounded by a mixture of powdered carbon and meganese dioxide.  </a:t>
            </a:r>
          </a:p>
          <a:p>
            <a:r>
              <a:rPr lang="en-US" dirty="0" smtClean="0"/>
              <a:t>The ionic movement within cell results in zinc acquiring a negative and carbon a positive charge, the </a:t>
            </a:r>
            <a:r>
              <a:rPr lang="en-US" dirty="0" err="1" smtClean="0"/>
              <a:t>p.d</a:t>
            </a:r>
            <a:r>
              <a:rPr lang="en-US" dirty="0" smtClean="0"/>
              <a:t> between them being 1.5 volts.</a:t>
            </a:r>
          </a:p>
          <a:p>
            <a:r>
              <a:rPr lang="en-US" dirty="0" smtClean="0"/>
              <a:t> in dry </a:t>
            </a:r>
            <a:r>
              <a:rPr lang="en-US" dirty="0" err="1" smtClean="0"/>
              <a:t>Leclanche</a:t>
            </a:r>
            <a:r>
              <a:rPr lang="en-US" dirty="0" smtClean="0"/>
              <a:t> cell zinc forms the outer case of cell and wire coming it is negative terminal.</a:t>
            </a:r>
          </a:p>
          <a:p>
            <a:r>
              <a:rPr lang="en-US" dirty="0" smtClean="0"/>
              <a:t>The carbon electrode is a rod in the center of cell and its summit forms positive terminal.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electrolytes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2837"/>
            <a:ext cx="4038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charging first started, electrolysis broke down each water molecule (H</a:t>
            </a:r>
            <a:r>
              <a:rPr lang="en-US" baseline="-25000" dirty="0" smtClean="0"/>
              <a:t>2</a:t>
            </a:r>
            <a:r>
              <a:rPr lang="en-US" dirty="0" smtClean="0"/>
              <a:t>O) into two hydrogen ions (H</a:t>
            </a:r>
            <a:r>
              <a:rPr lang="en-US" baseline="30000" dirty="0" smtClean="0"/>
              <a:t>+</a:t>
            </a:r>
            <a:r>
              <a:rPr lang="en-US" dirty="0" smtClean="0"/>
              <a:t>) and one oxygen ion (O</a:t>
            </a:r>
            <a:r>
              <a:rPr lang="en-US" baseline="30000" dirty="0" smtClean="0"/>
              <a:t>-2</a:t>
            </a:r>
            <a:r>
              <a:rPr lang="en-US" dirty="0" smtClean="0"/>
              <a:t>).</a:t>
            </a:r>
          </a:p>
          <a:p>
            <a:r>
              <a:rPr lang="en-US" dirty="0" smtClean="0"/>
              <a:t>The positive hydrogen ions attracted negative sulfate ions  (SO</a:t>
            </a:r>
            <a:r>
              <a:rPr lang="en-US" baseline="-25000" dirty="0" smtClean="0"/>
              <a:t>4</a:t>
            </a:r>
            <a:r>
              <a:rPr lang="en-US" baseline="30000" dirty="0" smtClean="0"/>
              <a:t>-2</a:t>
            </a:r>
            <a:r>
              <a:rPr lang="en-US" dirty="0" smtClean="0"/>
              <a:t>) from each electrode. </a:t>
            </a:r>
          </a:p>
          <a:p>
            <a:r>
              <a:rPr lang="en-US" dirty="0" smtClean="0"/>
              <a:t>These combinations produce H</a:t>
            </a:r>
            <a:r>
              <a:rPr lang="en-US" baseline="-25000" dirty="0" smtClean="0"/>
              <a:t>2</a:t>
            </a:r>
            <a:r>
              <a:rPr lang="en-US" dirty="0" smtClean="0"/>
              <a:t>SO</a:t>
            </a:r>
            <a:r>
              <a:rPr lang="en-US" baseline="-25000" dirty="0" smtClean="0"/>
              <a:t>4</a:t>
            </a:r>
            <a:r>
              <a:rPr lang="en-US" dirty="0" smtClean="0"/>
              <a:t>, which is </a:t>
            </a:r>
            <a:r>
              <a:rPr lang="en-US" i="1" dirty="0" smtClean="0"/>
              <a:t>sulfuric acid</a:t>
            </a:r>
            <a:r>
              <a:rPr lang="en-US" dirty="0" smtClean="0"/>
              <a:t>. 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5" name="Picture 1028" descr="A:\ELTROD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2000" contrast="18000"/>
          </a:blip>
          <a:srcRect/>
          <a:stretch>
            <a:fillRect/>
          </a:stretch>
        </p:blipFill>
        <p:spPr>
          <a:xfrm>
            <a:off x="0" y="762000"/>
            <a:ext cx="4495800" cy="6095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Electrolysis</a:t>
            </a:r>
          </a:p>
        </p:txBody>
      </p:sp>
      <p:sp>
        <p:nvSpPr>
          <p:cNvPr id="29699" name="Rectangle 1027"/>
          <p:cNvSpPr>
            <a:spLocks noGrp="1" noChangeArrowheads="1"/>
          </p:cNvSpPr>
          <p:nvPr>
            <p:ph type="body" sz="half" idx="3"/>
          </p:nvPr>
        </p:nvSpPr>
        <p:spPr>
          <a:xfrm>
            <a:off x="4038600" y="685800"/>
            <a:ext cx="5105400" cy="6172200"/>
          </a:xfrm>
        </p:spPr>
        <p:txBody>
          <a:bodyPr>
            <a:normAutofit fontScale="92500" lnSpcReduction="20000"/>
          </a:bodyPr>
          <a:lstStyle/>
          <a:p>
            <a:pPr lvl="2"/>
            <a:r>
              <a:rPr lang="en-US" sz="2800" dirty="0" smtClean="0"/>
              <a:t>The producing of chemical changes by passage of an electric current through an electrolyte.</a:t>
            </a:r>
            <a:r>
              <a:rPr lang="en-US" b="1" dirty="0" smtClean="0">
                <a:latin typeface="Times New Roman" charset="0"/>
              </a:rPr>
              <a:t> Electrolysis</a:t>
            </a:r>
          </a:p>
          <a:p>
            <a:pPr>
              <a:buFontTx/>
              <a:buChar char="•"/>
            </a:pPr>
            <a:r>
              <a:rPr lang="en-US" dirty="0" smtClean="0">
                <a:latin typeface="Times New Roman" charset="0"/>
              </a:rPr>
              <a:t>When charging fist starts, the current flowing through the battery causes </a:t>
            </a:r>
            <a:r>
              <a:rPr lang="en-US" i="1" dirty="0" smtClean="0">
                <a:latin typeface="Times New Roman" charset="0"/>
              </a:rPr>
              <a:t>electrolysis</a:t>
            </a:r>
            <a:r>
              <a:rPr lang="en-US" dirty="0" smtClean="0">
                <a:latin typeface="Times New Roman" charset="0"/>
              </a:rPr>
              <a:t> of the water.  </a:t>
            </a:r>
          </a:p>
          <a:p>
            <a:pPr>
              <a:buFontTx/>
              <a:buChar char="•"/>
            </a:pPr>
            <a:r>
              <a:rPr lang="en-US" dirty="0" smtClean="0">
                <a:latin typeface="Times New Roman" charset="0"/>
              </a:rPr>
              <a:t>The water molecules (H</a:t>
            </a:r>
            <a:r>
              <a:rPr lang="en-US" baseline="-25000" dirty="0" smtClean="0">
                <a:latin typeface="Times New Roman" charset="0"/>
              </a:rPr>
              <a:t>2</a:t>
            </a:r>
            <a:r>
              <a:rPr lang="en-US" dirty="0" smtClean="0">
                <a:latin typeface="Times New Roman" charset="0"/>
              </a:rPr>
              <a:t>O) begin to break down into their constituent ions.  </a:t>
            </a:r>
          </a:p>
          <a:p>
            <a:pPr>
              <a:buFontTx/>
              <a:buChar char="•"/>
            </a:pPr>
            <a:r>
              <a:rPr lang="en-US" dirty="0" smtClean="0">
                <a:latin typeface="Times New Roman" charset="0"/>
              </a:rPr>
              <a:t>For each </a:t>
            </a:r>
            <a:r>
              <a:rPr lang="en-US" i="1" dirty="0" smtClean="0">
                <a:latin typeface="Times New Roman" charset="0"/>
              </a:rPr>
              <a:t>negative</a:t>
            </a:r>
            <a:r>
              <a:rPr lang="en-US" dirty="0" smtClean="0">
                <a:latin typeface="Times New Roman" charset="0"/>
              </a:rPr>
              <a:t> oxygen ion (O</a:t>
            </a:r>
            <a:r>
              <a:rPr lang="en-US" baseline="30000" dirty="0" smtClean="0">
                <a:latin typeface="Times New Roman" charset="0"/>
              </a:rPr>
              <a:t>-2</a:t>
            </a:r>
            <a:r>
              <a:rPr lang="en-US" dirty="0" smtClean="0">
                <a:latin typeface="Times New Roman" charset="0"/>
              </a:rPr>
              <a:t>) that is produced, there are two </a:t>
            </a:r>
            <a:r>
              <a:rPr lang="en-US" i="1" dirty="0" smtClean="0">
                <a:latin typeface="Times New Roman" charset="0"/>
              </a:rPr>
              <a:t>positive</a:t>
            </a:r>
            <a:r>
              <a:rPr lang="en-US" dirty="0" smtClean="0">
                <a:latin typeface="Times New Roman" charset="0"/>
              </a:rPr>
              <a:t> hydrogen </a:t>
            </a:r>
            <a:r>
              <a:rPr lang="en-US" i="1" dirty="0" smtClean="0">
                <a:latin typeface="Times New Roman" charset="0"/>
              </a:rPr>
              <a:t>ions</a:t>
            </a:r>
            <a:r>
              <a:rPr lang="en-US" dirty="0" smtClean="0">
                <a:latin typeface="Times New Roman" charset="0"/>
              </a:rPr>
              <a:t> (H</a:t>
            </a:r>
            <a:r>
              <a:rPr lang="en-US" baseline="30000" dirty="0" smtClean="0">
                <a:latin typeface="Times New Roman" charset="0"/>
              </a:rPr>
              <a:t>+</a:t>
            </a:r>
            <a:r>
              <a:rPr lang="en-US" dirty="0" smtClean="0">
                <a:latin typeface="Times New Roman" charset="0"/>
              </a:rPr>
              <a:t>), so that the electrolyte is neutral.</a:t>
            </a:r>
          </a:p>
          <a:p>
            <a:endParaRPr lang="en-US" dirty="0" smtClean="0">
              <a:latin typeface="Times New Roman" charset="0"/>
            </a:endParaRPr>
          </a:p>
          <a:p>
            <a:endParaRPr lang="en-US" sz="2800" dirty="0" smtClean="0"/>
          </a:p>
        </p:txBody>
      </p:sp>
      <p:pic>
        <p:nvPicPr>
          <p:cNvPr id="29700" name="Picture 1028" descr="A:\ELECTROL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533400"/>
            <a:ext cx="3810000" cy="2905125"/>
          </a:xfrm>
        </p:spPr>
      </p:pic>
      <p:pic>
        <p:nvPicPr>
          <p:cNvPr id="29701" name="Picture 1029" descr="A:\ELECTOL1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lum bright="-12000" contrast="12000"/>
          </a:blip>
          <a:srcRect l="39500"/>
          <a:stretch>
            <a:fillRect/>
          </a:stretch>
        </p:blipFill>
        <p:spPr>
          <a:xfrm>
            <a:off x="0" y="3505200"/>
            <a:ext cx="3810000" cy="3352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current electricity a cell means an electrochemical cell. Cell is a device by which chemical energy is converted into electrical energy.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886200"/>
            <a:ext cx="6096001" cy="297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Main type: storage battery</a:t>
            </a:r>
          </a:p>
          <a:p>
            <a:r>
              <a:rPr lang="en-US" dirty="0" smtClean="0"/>
              <a:t>Date: 1881</a:t>
            </a:r>
          </a:p>
          <a:p>
            <a:r>
              <a:rPr lang="en-US" dirty="0" smtClean="0"/>
              <a:t>a cell or connected group of cells that converts chemical energy into electrical energy by reversible chemical reactions and that may be recharged by passing a current through it in the direction opposite to that of its discharge -- called also storage cell.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 of batteries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/>
          <a:lstStyle/>
          <a:p>
            <a:pPr lvl="1">
              <a:buFont typeface="Almanac MT" pitchFamily="2" charset="2"/>
              <a:buChar char="I"/>
            </a:pPr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primary battery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converts chemical energy to electrical energy</a:t>
            </a:r>
            <a:r>
              <a:rPr lang="en-US" i="1" dirty="0" smtClean="0"/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directly</a:t>
            </a:r>
            <a:r>
              <a:rPr lang="en-US" i="1" dirty="0" smtClean="0"/>
              <a:t>, </a:t>
            </a:r>
            <a:r>
              <a:rPr lang="en-US" dirty="0" smtClean="0"/>
              <a:t>using the chemical materials within the cell to start the action.</a:t>
            </a:r>
          </a:p>
          <a:p>
            <a:pPr lvl="1">
              <a:buFont typeface="Almanac MT" pitchFamily="2" charset="2"/>
              <a:buChar char="I"/>
            </a:pPr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secondary battery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must first be </a:t>
            </a:r>
            <a:r>
              <a:rPr lang="en-US" b="1" i="1" dirty="0" smtClean="0">
                <a:solidFill>
                  <a:srgbClr val="FF0000"/>
                </a:solidFill>
              </a:rPr>
              <a:t>charged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with electrical energy before it can convert chemical energy to electrical energy.</a:t>
            </a:r>
          </a:p>
          <a:p>
            <a:pPr lvl="1">
              <a:buFont typeface="Almanac MT" pitchFamily="2" charset="2"/>
              <a:buChar char="I"/>
            </a:pPr>
            <a:r>
              <a:rPr lang="en-US" dirty="0" smtClean="0"/>
              <a:t>The </a:t>
            </a:r>
            <a:r>
              <a:rPr lang="en-US" b="1" i="1" dirty="0" smtClean="0">
                <a:solidFill>
                  <a:srgbClr val="FF0000"/>
                </a:solidFill>
              </a:rPr>
              <a:t>secondary battery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is frequently called a </a:t>
            </a:r>
            <a:r>
              <a:rPr lang="en-US" b="1" i="1" dirty="0" smtClean="0">
                <a:solidFill>
                  <a:srgbClr val="FF0000"/>
                </a:solidFill>
              </a:rPr>
              <a:t>storage battery</a:t>
            </a:r>
            <a:r>
              <a:rPr lang="en-US" dirty="0" smtClean="0"/>
              <a:t>, since it stores the energy that is supplied to it.</a:t>
            </a:r>
          </a:p>
          <a:p>
            <a:pPr>
              <a:buFont typeface="Almanac MT" pitchFamily="2" charset="2"/>
              <a:buChar char="I"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acid battery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Electrolyte for the most part distilled (pure) water, with some sulfuric acid mixed with the water.</a:t>
            </a:r>
          </a:p>
          <a:p>
            <a:r>
              <a:rPr lang="en-US" dirty="0" smtClean="0"/>
              <a:t>Electrodes must be of  dissimilar metals.</a:t>
            </a:r>
          </a:p>
          <a:p>
            <a:r>
              <a:rPr lang="en-US" dirty="0" smtClean="0"/>
              <a:t>An active electrolyte. </a:t>
            </a:r>
          </a:p>
          <a:p>
            <a:endParaRPr lang="en-US" dirty="0"/>
          </a:p>
        </p:txBody>
      </p:sp>
      <p:pic>
        <p:nvPicPr>
          <p:cNvPr id="5" name="Content Placeholder 4" descr="C:\pictures\Battery\FLODDED LA BATTERY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lum bright="-18000" contrast="12000"/>
          </a:blip>
          <a:srcRect/>
          <a:stretch>
            <a:fillRect/>
          </a:stretch>
        </p:blipFill>
        <p:spPr>
          <a:xfrm>
            <a:off x="76200" y="1219200"/>
            <a:ext cx="4495800" cy="5410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r>
              <a:rPr lang="en-US" dirty="0" smtClean="0"/>
              <a:t>Series Connected Batteries/cells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685800"/>
            <a:ext cx="5867400" cy="6172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Positive terminal of one cell is connected to the negative terminal of the next and so on…, is called a series connected battery.</a:t>
            </a:r>
          </a:p>
          <a:p>
            <a:endParaRPr lang="en-US" sz="2400" dirty="0" smtClean="0"/>
          </a:p>
          <a:p>
            <a:r>
              <a:rPr lang="en-US" sz="2400" dirty="0" smtClean="0"/>
              <a:t>External circuit is taken from –</a:t>
            </a:r>
            <a:r>
              <a:rPr lang="en-US" sz="2400" dirty="0" err="1" smtClean="0"/>
              <a:t>ve</a:t>
            </a:r>
            <a:r>
              <a:rPr lang="en-US" sz="2400" dirty="0" smtClean="0"/>
              <a:t> terminal of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cell and +</a:t>
            </a:r>
            <a:r>
              <a:rPr lang="en-US" sz="2400" dirty="0" err="1" smtClean="0"/>
              <a:t>ve</a:t>
            </a:r>
            <a:r>
              <a:rPr lang="en-US" sz="2400" dirty="0" smtClean="0"/>
              <a:t> terminal of last cell.</a:t>
            </a:r>
          </a:p>
          <a:p>
            <a:r>
              <a:rPr lang="en-US" sz="2400" dirty="0" smtClean="0"/>
              <a:t>All current pass through each cell,</a:t>
            </a:r>
          </a:p>
          <a:p>
            <a:endParaRPr lang="en-US" sz="2400" dirty="0" smtClean="0"/>
          </a:p>
          <a:p>
            <a:r>
              <a:rPr lang="en-US" sz="2400" dirty="0" smtClean="0"/>
              <a:t>The voltage/EMF of this type of battery is the sum of a individual cell voltages.</a:t>
            </a:r>
          </a:p>
          <a:p>
            <a:r>
              <a:rPr lang="en-US" sz="2400" dirty="0" smtClean="0"/>
              <a:t>V= v1+v2+v3…….</a:t>
            </a:r>
            <a:r>
              <a:rPr lang="en-US" sz="2400" dirty="0" err="1" smtClean="0"/>
              <a:t>vn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 internal resistance of battery is sum of internal resistance of individual cells. </a:t>
            </a:r>
          </a:p>
          <a:p>
            <a:endParaRPr lang="en-US" sz="2400" dirty="0" smtClean="0"/>
          </a:p>
        </p:txBody>
      </p:sp>
      <p:pic>
        <p:nvPicPr>
          <p:cNvPr id="33796" name="Picture 4" descr="C:\pictures\Battery\series connected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1828800"/>
            <a:ext cx="3048000" cy="38862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2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24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 bldLvl="5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r>
              <a:rPr lang="en-US" dirty="0" smtClean="0"/>
              <a:t>Parallel Connected Batteries/cell</a:t>
            </a:r>
          </a:p>
        </p:txBody>
      </p:sp>
      <p:sp>
        <p:nvSpPr>
          <p:cNvPr id="104451" name="Rectangle 1027"/>
          <p:cNvSpPr>
            <a:spLocks noGrp="1" noChangeArrowheads="1"/>
          </p:cNvSpPr>
          <p:nvPr>
            <p:ph type="body" sz="half" idx="2"/>
          </p:nvPr>
        </p:nvSpPr>
        <p:spPr>
          <a:xfrm>
            <a:off x="3505200" y="762000"/>
            <a:ext cx="5638800" cy="60960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Connect the negative terminal from one cell to the negative of the next cell &amp; so on.</a:t>
            </a:r>
          </a:p>
          <a:p>
            <a:r>
              <a:rPr lang="en-US" sz="2400" dirty="0" smtClean="0"/>
              <a:t>Connect the positive terminal to the positive terminal of next &amp; so on, is parallel connected.</a:t>
            </a:r>
          </a:p>
          <a:p>
            <a:r>
              <a:rPr lang="en-US" sz="2400" dirty="0" smtClean="0"/>
              <a:t>The current pass through the external circuit from a common point where the negative terminal are connected together </a:t>
            </a:r>
            <a:r>
              <a:rPr lang="en-US" sz="2400" b="1" dirty="0" smtClean="0">
                <a:solidFill>
                  <a:srgbClr val="FF0000"/>
                </a:solidFill>
              </a:rPr>
              <a:t>to a </a:t>
            </a:r>
            <a:r>
              <a:rPr lang="en-US" sz="2400" dirty="0" smtClean="0"/>
              <a:t>common point of junction of +</a:t>
            </a:r>
            <a:r>
              <a:rPr lang="en-US" sz="2400" dirty="0" err="1" smtClean="0"/>
              <a:t>ve</a:t>
            </a:r>
            <a:r>
              <a:rPr lang="en-US" sz="2400" dirty="0" smtClean="0"/>
              <a:t> terminals.</a:t>
            </a:r>
          </a:p>
          <a:p>
            <a:r>
              <a:rPr lang="en-US" sz="2400" dirty="0" smtClean="0"/>
              <a:t>Voltage/EMF remains constant as that of single cell and the current is cumulative.</a:t>
            </a:r>
          </a:p>
          <a:p>
            <a:r>
              <a:rPr lang="en-US" sz="2400" dirty="0" smtClean="0"/>
              <a:t>V=  v1= v2= v3…… </a:t>
            </a:r>
            <a:r>
              <a:rPr lang="en-US" sz="2400" dirty="0" err="1" smtClean="0"/>
              <a:t>vn</a:t>
            </a:r>
            <a:endParaRPr lang="en-US" sz="2400" dirty="0" smtClean="0"/>
          </a:p>
          <a:p>
            <a:r>
              <a:rPr lang="en-US" sz="2400" dirty="0" smtClean="0"/>
              <a:t>Internal resistance of battery reduced to less than that of one cell.</a:t>
            </a:r>
          </a:p>
          <a:p>
            <a:endParaRPr lang="en-US" sz="2400" dirty="0" smtClean="0"/>
          </a:p>
        </p:txBody>
      </p:sp>
      <p:pic>
        <p:nvPicPr>
          <p:cNvPr id="34820" name="Picture 1028" descr="C:\pictures\Battery\parallel connected.gif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2209800"/>
            <a:ext cx="3505200" cy="300355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 bldLvl="5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7772400" cy="1143000"/>
          </a:xfrm>
        </p:spPr>
        <p:txBody>
          <a:bodyPr/>
          <a:lstStyle/>
          <a:p>
            <a:r>
              <a:rPr lang="en-US" smtClean="0"/>
              <a:t>Series-Parallel Connections</a:t>
            </a:r>
          </a:p>
        </p:txBody>
      </p:sp>
      <p:pic>
        <p:nvPicPr>
          <p:cNvPr id="35843" name="Picture 4" descr="C:\pictures\Battery\12voltbatterywiring.gif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752600"/>
            <a:ext cx="7772400" cy="4343400"/>
          </a:xfrm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1447800" y="3276600"/>
            <a:ext cx="10668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</a:rPr>
              <a:t>PARALLEL</a:t>
            </a:r>
            <a:endParaRPr lang="en-US" sz="1200"/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7391400" y="2209800"/>
            <a:ext cx="762000" cy="2746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</a:rPr>
              <a:t>SERIES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2819400" y="4267200"/>
            <a:ext cx="1447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</a:rPr>
              <a:t>SERIES-PARALLEL</a:t>
            </a:r>
            <a:endParaRPr lang="en-US" sz="1200"/>
          </a:p>
        </p:txBody>
      </p:sp>
      <p:sp>
        <p:nvSpPr>
          <p:cNvPr id="35847" name="Rectangle 8"/>
          <p:cNvSpPr>
            <a:spLocks noChangeArrowheads="1"/>
          </p:cNvSpPr>
          <p:nvPr/>
        </p:nvSpPr>
        <p:spPr bwMode="auto">
          <a:xfrm>
            <a:off x="3429000" y="2719388"/>
            <a:ext cx="692150" cy="2746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</a:rPr>
              <a:t>SERIES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5638800" y="4038600"/>
            <a:ext cx="7620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chemeClr val="bg2"/>
                </a:solidFill>
              </a:rPr>
              <a:t>SERIES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Series and Parallel Batteries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Parallel connection</a:t>
            </a:r>
          </a:p>
          <a:p>
            <a:pPr lvl="1"/>
            <a:r>
              <a:rPr lang="en-US" smtClean="0"/>
              <a:t>increases the energy capacity of the battery set.</a:t>
            </a:r>
          </a:p>
          <a:p>
            <a:pPr lvl="1"/>
            <a:r>
              <a:rPr lang="en-US" smtClean="0"/>
              <a:t>Cells must be matched for voltage</a:t>
            </a:r>
          </a:p>
          <a:p>
            <a:pPr lvl="1"/>
            <a:r>
              <a:rPr lang="en-US" smtClean="0"/>
              <a:t>unmatched cells result in voltage with only internal resistance.</a:t>
            </a:r>
          </a:p>
          <a:p>
            <a:r>
              <a:rPr lang="en-US" smtClean="0"/>
              <a:t>Series-Parallel connections</a:t>
            </a:r>
          </a:p>
          <a:p>
            <a:pPr lvl="1"/>
            <a:r>
              <a:rPr lang="en-US" smtClean="0"/>
              <a:t>combination of series and parallel calculations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1105</Words>
  <Application>Microsoft Office PowerPoint</Application>
  <PresentationFormat>On-screen Show (4:3)</PresentationFormat>
  <Paragraphs>104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Current electricity</vt:lpstr>
      <vt:lpstr>cell</vt:lpstr>
      <vt:lpstr>Battery </vt:lpstr>
      <vt:lpstr>Type of batteries </vt:lpstr>
      <vt:lpstr>Lead acid battery </vt:lpstr>
      <vt:lpstr>Series Connected Batteries/cells</vt:lpstr>
      <vt:lpstr>Parallel Connected Batteries/cell</vt:lpstr>
      <vt:lpstr>Series-Parallel Connections</vt:lpstr>
      <vt:lpstr>Series and Parallel Batteries</vt:lpstr>
      <vt:lpstr>Serial and Parallel batteries</vt:lpstr>
      <vt:lpstr>Cells </vt:lpstr>
      <vt:lpstr>Basic primary wet cell</vt:lpstr>
      <vt:lpstr>Dry cell</vt:lpstr>
      <vt:lpstr>Slide 14</vt:lpstr>
      <vt:lpstr>Slide 15</vt:lpstr>
      <vt:lpstr>Slide 16</vt:lpstr>
      <vt:lpstr>The Leclanche dry cell</vt:lpstr>
      <vt:lpstr>electrolytes</vt:lpstr>
      <vt:lpstr>Electrolysis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Current electricity</dc:title>
  <dc:creator>DELL</dc:creator>
  <cp:lastModifiedBy>DELL</cp:lastModifiedBy>
  <cp:revision>4</cp:revision>
  <dcterms:created xsi:type="dcterms:W3CDTF">2019-05-23T05:27:19Z</dcterms:created>
  <dcterms:modified xsi:type="dcterms:W3CDTF">2020-05-15T06:05:53Z</dcterms:modified>
</cp:coreProperties>
</file>