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99" r:id="rId3"/>
    <p:sldId id="298" r:id="rId4"/>
    <p:sldId id="315" r:id="rId5"/>
    <p:sldId id="306" r:id="rId6"/>
    <p:sldId id="309" r:id="rId7"/>
    <p:sldId id="317" r:id="rId8"/>
    <p:sldId id="316" r:id="rId9"/>
    <p:sldId id="310" r:id="rId10"/>
    <p:sldId id="311" r:id="rId11"/>
    <p:sldId id="308" r:id="rId12"/>
    <p:sldId id="312" r:id="rId13"/>
    <p:sldId id="313" r:id="rId14"/>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hammad Fahad" initials="MF" lastIdx="5" clrIdx="0">
    <p:extLst>
      <p:ext uri="{19B8F6BF-5375-455C-9EA6-DF929625EA0E}">
        <p15:presenceInfo xmlns:p15="http://schemas.microsoft.com/office/powerpoint/2012/main" userId="750535509e7f3a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E93D2"/>
    <a:srgbClr val="5195D3"/>
    <a:srgbClr val="3B87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92" autoAdjust="0"/>
  </p:normalViewPr>
  <p:slideViewPr>
    <p:cSldViewPr snapToGrid="0">
      <p:cViewPr varScale="1">
        <p:scale>
          <a:sx n="50" d="100"/>
          <a:sy n="50" d="100"/>
        </p:scale>
        <p:origin x="42"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662D060A-3B73-43F0-BE2E-7CE0A8E5F7B4}" type="datetimeFigureOut">
              <a:rPr lang="en-US" smtClean="0"/>
              <a:t>12/1/2020</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A20DB4C7-FA3C-45C6-A884-BCF298394049}" type="slidenum">
              <a:rPr lang="en-US" smtClean="0"/>
              <a:t>‹#›</a:t>
            </a:fld>
            <a:endParaRPr lang="en-US"/>
          </a:p>
        </p:txBody>
      </p:sp>
    </p:spTree>
    <p:extLst>
      <p:ext uri="{BB962C8B-B14F-4D97-AF65-F5344CB8AC3E}">
        <p14:creationId xmlns:p14="http://schemas.microsoft.com/office/powerpoint/2010/main" val="1438441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72366588-B0A5-472E-B9B9-17E0A482C143}" type="datetimeFigureOut">
              <a:rPr lang="en-US" smtClean="0"/>
              <a:t>12/1/2020</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EFA383C7-79F1-4A3C-BB63-E7E1901983D0}" type="slidenum">
              <a:rPr lang="en-US" smtClean="0"/>
              <a:t>‹#›</a:t>
            </a:fld>
            <a:endParaRPr lang="en-US"/>
          </a:p>
        </p:txBody>
      </p:sp>
    </p:spTree>
    <p:extLst>
      <p:ext uri="{BB962C8B-B14F-4D97-AF65-F5344CB8AC3E}">
        <p14:creationId xmlns:p14="http://schemas.microsoft.com/office/powerpoint/2010/main" val="339960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383C7-79F1-4A3C-BB63-E7E1901983D0}" type="slidenum">
              <a:rPr lang="en-US" smtClean="0"/>
              <a:t>1</a:t>
            </a:fld>
            <a:endParaRPr lang="en-US"/>
          </a:p>
        </p:txBody>
      </p:sp>
    </p:spTree>
    <p:extLst>
      <p:ext uri="{BB962C8B-B14F-4D97-AF65-F5344CB8AC3E}">
        <p14:creationId xmlns:p14="http://schemas.microsoft.com/office/powerpoint/2010/main" val="1897389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3</a:t>
            </a:fld>
            <a:endParaRPr lang="en-US"/>
          </a:p>
        </p:txBody>
      </p:sp>
    </p:spTree>
    <p:extLst>
      <p:ext uri="{BB962C8B-B14F-4D97-AF65-F5344CB8AC3E}">
        <p14:creationId xmlns:p14="http://schemas.microsoft.com/office/powerpoint/2010/main" val="3851972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8</a:t>
            </a:fld>
            <a:endParaRPr lang="en-US"/>
          </a:p>
        </p:txBody>
      </p:sp>
    </p:spTree>
    <p:extLst>
      <p:ext uri="{BB962C8B-B14F-4D97-AF65-F5344CB8AC3E}">
        <p14:creationId xmlns:p14="http://schemas.microsoft.com/office/powerpoint/2010/main" val="3194509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10</a:t>
            </a:fld>
            <a:endParaRPr lang="en-US"/>
          </a:p>
        </p:txBody>
      </p:sp>
    </p:spTree>
    <p:extLst>
      <p:ext uri="{BB962C8B-B14F-4D97-AF65-F5344CB8AC3E}">
        <p14:creationId xmlns:p14="http://schemas.microsoft.com/office/powerpoint/2010/main" val="427509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97871"/>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83680"/>
            <a:ext cx="9144000" cy="1655762"/>
          </a:xfrm>
        </p:spPr>
        <p:txBody>
          <a:bodyPr/>
          <a:lstStyle>
            <a:lvl1pPr marL="0" indent="0" algn="ctr">
              <a:buNone/>
              <a:defRPr sz="240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8794E75-353D-442E-BDEA-2D1BE4A45A3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Rectangle 6"/>
          <p:cNvSpPr/>
          <p:nvPr userDrawn="1"/>
        </p:nvSpPr>
        <p:spPr>
          <a:xfrm flipV="1">
            <a:off x="1524000" y="3533141"/>
            <a:ext cx="9144000" cy="182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36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1792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5424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045" y="128411"/>
            <a:ext cx="11279909" cy="1075749"/>
          </a:xfrm>
        </p:spPr>
        <p:txBody>
          <a:bodyPr>
            <a:normAutofit/>
          </a:bodyPr>
          <a:lstStyle>
            <a:lvl1pPr>
              <a:defRPr sz="4000">
                <a:latin typeface="Gotham Narrow Book" pitchFamily="50" charset="0"/>
              </a:defRPr>
            </a:lvl1pPr>
          </a:lstStyle>
          <a:p>
            <a:r>
              <a:rPr lang="en-US" dirty="0"/>
              <a:t>Click to edit Master title style</a:t>
            </a:r>
          </a:p>
        </p:txBody>
      </p:sp>
      <p:sp>
        <p:nvSpPr>
          <p:cNvPr id="3" name="Content Placeholder 2"/>
          <p:cNvSpPr>
            <a:spLocks noGrp="1"/>
          </p:cNvSpPr>
          <p:nvPr>
            <p:ph idx="1"/>
          </p:nvPr>
        </p:nvSpPr>
        <p:spPr>
          <a:xfrm>
            <a:off x="456045" y="1301675"/>
            <a:ext cx="11279909" cy="4875288"/>
          </a:xfrm>
        </p:spPr>
        <p:txBody>
          <a:bodyPr/>
          <a:lstStyle>
            <a:lvl1pPr>
              <a:buClr>
                <a:schemeClr val="accent1">
                  <a:lumMod val="75000"/>
                </a:schemeClr>
              </a:buClr>
              <a:defRPr sz="3000">
                <a:solidFill>
                  <a:schemeClr val="tx1"/>
                </a:solidFill>
                <a:latin typeface="Gotham Narrow Book" pitchFamily="50" charset="0"/>
              </a:defRPr>
            </a:lvl1pPr>
            <a:lvl2pPr>
              <a:buClr>
                <a:schemeClr val="accent1">
                  <a:lumMod val="75000"/>
                </a:schemeClr>
              </a:buClr>
              <a:defRPr>
                <a:solidFill>
                  <a:schemeClr val="tx1"/>
                </a:solidFill>
                <a:latin typeface="Gotham Narrow Book" pitchFamily="50" charset="0"/>
              </a:defRPr>
            </a:lvl2pPr>
            <a:lvl3pPr>
              <a:buClr>
                <a:schemeClr val="accent1">
                  <a:lumMod val="75000"/>
                </a:schemeClr>
              </a:buClr>
              <a:defRPr>
                <a:solidFill>
                  <a:schemeClr val="tx1"/>
                </a:solidFill>
                <a:latin typeface="Gotham Narrow Book" pitchFamily="50" charset="0"/>
              </a:defRPr>
            </a:lvl3pPr>
            <a:lvl4pPr>
              <a:buClr>
                <a:schemeClr val="accent1">
                  <a:lumMod val="75000"/>
                </a:schemeClr>
              </a:buClr>
              <a:defRPr>
                <a:solidFill>
                  <a:schemeClr val="tx1"/>
                </a:solidFill>
                <a:latin typeface="Gotham Narrow Book" pitchFamily="50" charset="0"/>
              </a:defRPr>
            </a:lvl4pPr>
            <a:lvl5pPr>
              <a:buClr>
                <a:schemeClr val="accent1">
                  <a:lumMod val="75000"/>
                </a:schemeClr>
              </a:buClr>
              <a:defRPr>
                <a:solidFill>
                  <a:schemeClr val="tx1"/>
                </a:solidFill>
                <a:latin typeface="Gotham Narrow Book"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Isosceles Triangle 6"/>
          <p:cNvSpPr/>
          <p:nvPr userDrawn="1"/>
        </p:nvSpPr>
        <p:spPr>
          <a:xfrm rot="5400000">
            <a:off x="-314326" y="446056"/>
            <a:ext cx="1004207" cy="375557"/>
          </a:xfrm>
          <a:prstGeom prst="triangle">
            <a:avLst/>
          </a:prstGeom>
          <a:gradFill>
            <a:gsLst>
              <a:gs pos="0">
                <a:srgbClr val="5195D3"/>
              </a:gs>
              <a:gs pos="58000">
                <a:srgbClr val="4E93D2"/>
              </a:gs>
              <a:gs pos="100000">
                <a:srgbClr val="3B87C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456045" y="1207490"/>
            <a:ext cx="11279909" cy="0"/>
          </a:xfrm>
          <a:prstGeom prst="line">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605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794E75-353D-442E-BDEA-2D1BE4A45A3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10993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794E75-353D-442E-BDEA-2D1BE4A45A3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4564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794E75-353D-442E-BDEA-2D1BE4A45A3F}"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4845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794E75-353D-442E-BDEA-2D1BE4A45A3F}"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293482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794E75-353D-442E-BDEA-2D1BE4A45A3F}"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96078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0398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4264893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6045" y="365124"/>
            <a:ext cx="11279909" cy="107574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6045" y="1698171"/>
            <a:ext cx="11279909" cy="44787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6046" y="6356348"/>
            <a:ext cx="2743200" cy="365125"/>
          </a:xfrm>
          <a:prstGeom prst="rect">
            <a:avLst/>
          </a:prstGeom>
        </p:spPr>
        <p:txBody>
          <a:bodyPr vert="horz" lIns="91440" tIns="45720" rIns="91440" bIns="45720" rtlCol="0" anchor="ctr"/>
          <a:lstStyle>
            <a:lvl1pPr algn="l">
              <a:defRPr sz="1200">
                <a:solidFill>
                  <a:schemeClr val="tx1">
                    <a:tint val="75000"/>
                  </a:schemeClr>
                </a:solidFill>
                <a:latin typeface="Gotham Narrow Medium" pitchFamily="50" charset="0"/>
              </a:defRPr>
            </a:lvl1pPr>
          </a:lstStyle>
          <a:p>
            <a:fld id="{C8794E75-353D-442E-BDEA-2D1BE4A45A3F}" type="datetimeFigureOut">
              <a:rPr lang="en-US" smtClean="0"/>
              <a:pPr/>
              <a:t>12/1/2020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992754" y="63563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D1DC9-C721-4D5F-A7A1-DF55DAF8C7D9}" type="slidenum">
              <a:rPr lang="en-US" smtClean="0"/>
              <a:t>‹#›</a:t>
            </a:fld>
            <a:endParaRPr lang="en-US" dirty="0"/>
          </a:p>
        </p:txBody>
      </p:sp>
    </p:spTree>
    <p:extLst>
      <p:ext uri="{BB962C8B-B14F-4D97-AF65-F5344CB8AC3E}">
        <p14:creationId xmlns:p14="http://schemas.microsoft.com/office/powerpoint/2010/main" val="305943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Gotham Narrow Book" pitchFamily="50" charset="0"/>
          <a:ea typeface="Adobe Fan Heiti Std B" panose="020B0700000000000000" pitchFamily="34" charset="-128"/>
          <a:cs typeface="+mj-cs"/>
        </a:defRPr>
      </a:lvl1pPr>
    </p:titleStyle>
    <p:bodyStyle>
      <a:lvl1pPr marL="228600" indent="-228600" algn="l" defTabSz="914400" rtl="0" eaLnBrk="1" latinLnBrk="0" hangingPunct="1">
        <a:lnSpc>
          <a:spcPct val="90000"/>
        </a:lnSpc>
        <a:spcBef>
          <a:spcPts val="1000"/>
        </a:spcBef>
        <a:buClr>
          <a:schemeClr val="accent1">
            <a:lumMod val="75000"/>
          </a:schemeClr>
        </a:buClr>
        <a:buFont typeface="Wingdings" panose="05000000000000000000" pitchFamily="2" charset="2"/>
        <a:buChar char="§"/>
        <a:defRPr sz="3200" kern="1200">
          <a:solidFill>
            <a:schemeClr val="tx1"/>
          </a:solidFill>
          <a:latin typeface="Gotham Narrow Book" pitchFamily="50" charset="0"/>
          <a:ea typeface="+mn-ea"/>
          <a:cs typeface="+mn-cs"/>
        </a:defRPr>
      </a:lvl1pPr>
      <a:lvl2pPr marL="6858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2800" kern="1200">
          <a:solidFill>
            <a:schemeClr val="tx1"/>
          </a:solidFill>
          <a:latin typeface="Gotham Narrow Book" pitchFamily="50" charset="0"/>
          <a:ea typeface="+mn-ea"/>
          <a:cs typeface="+mn-cs"/>
        </a:defRPr>
      </a:lvl2pPr>
      <a:lvl3pPr marL="11430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2400" kern="1200">
          <a:solidFill>
            <a:schemeClr val="tx1"/>
          </a:solidFill>
          <a:latin typeface="Gotham Narrow Book" pitchFamily="50" charset="0"/>
          <a:ea typeface="+mn-ea"/>
          <a:cs typeface="+mn-cs"/>
        </a:defRPr>
      </a:lvl3pPr>
      <a:lvl4pPr marL="16002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1800" kern="1200">
          <a:solidFill>
            <a:schemeClr val="tx1"/>
          </a:solidFill>
          <a:latin typeface="Gotham Narrow Book" pitchFamily="50" charset="0"/>
          <a:ea typeface="+mn-ea"/>
          <a:cs typeface="+mn-cs"/>
        </a:defRPr>
      </a:lvl4pPr>
      <a:lvl5pPr marL="20574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1800" kern="1200">
          <a:solidFill>
            <a:schemeClr val="tx1"/>
          </a:solidFill>
          <a:latin typeface="Gotham Narrow Book"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87360"/>
            <a:ext cx="9144000" cy="1833565"/>
          </a:xfrm>
        </p:spPr>
        <p:txBody>
          <a:bodyPr>
            <a:normAutofit/>
          </a:bodyPr>
          <a:lstStyle/>
          <a:p>
            <a:r>
              <a:rPr lang="en-US" dirty="0"/>
              <a:t>Database Administration &amp; Management</a:t>
            </a:r>
          </a:p>
        </p:txBody>
      </p:sp>
      <p:sp>
        <p:nvSpPr>
          <p:cNvPr id="4" name="Slide Number Placeholder 3"/>
          <p:cNvSpPr>
            <a:spLocks noGrp="1"/>
          </p:cNvSpPr>
          <p:nvPr>
            <p:ph type="sldNum" sz="quarter" idx="12"/>
          </p:nvPr>
        </p:nvSpPr>
        <p:spPr/>
        <p:txBody>
          <a:bodyPr/>
          <a:lstStyle/>
          <a:p>
            <a:fld id="{FA6D1DC9-C721-4D5F-A7A1-DF55DAF8C7D9}" type="slidenum">
              <a:rPr lang="en-US" smtClean="0"/>
              <a:t>1</a:t>
            </a:fld>
            <a:endParaRPr lang="en-US"/>
          </a:p>
        </p:txBody>
      </p:sp>
      <p:sp>
        <p:nvSpPr>
          <p:cNvPr id="5" name="Subtitle 2">
            <a:extLst>
              <a:ext uri="{FF2B5EF4-FFF2-40B4-BE49-F238E27FC236}">
                <a16:creationId xmlns:a16="http://schemas.microsoft.com/office/drawing/2014/main" id="{28690CEE-119E-45B5-9374-D4A7564C757D}"/>
              </a:ext>
            </a:extLst>
          </p:cNvPr>
          <p:cNvSpPr txBox="1">
            <a:spLocks/>
          </p:cNvSpPr>
          <p:nvPr/>
        </p:nvSpPr>
        <p:spPr>
          <a:xfrm>
            <a:off x="1524000" y="3850470"/>
            <a:ext cx="9144000" cy="20763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Clr>
                <a:schemeClr val="accent1">
                  <a:lumMod val="75000"/>
                </a:schemeClr>
              </a:buClr>
              <a:buFont typeface="Wingdings" panose="05000000000000000000" pitchFamily="2" charset="2"/>
              <a:buNone/>
              <a:defRPr sz="2400" kern="1200">
                <a:solidFill>
                  <a:schemeClr val="accent1">
                    <a:lumMod val="75000"/>
                  </a:schemeClr>
                </a:solidFill>
                <a:latin typeface="Gotham Narrow Book" pitchFamily="50" charset="0"/>
                <a:ea typeface="+mn-ea"/>
                <a:cs typeface="+mn-cs"/>
              </a:defRPr>
            </a:lvl1pPr>
            <a:lvl2pPr marL="457200" indent="0" algn="ctr" defTabSz="914400" rtl="0" eaLnBrk="1" latinLnBrk="0" hangingPunct="1">
              <a:lnSpc>
                <a:spcPct val="90000"/>
              </a:lnSpc>
              <a:spcBef>
                <a:spcPts val="500"/>
              </a:spcBef>
              <a:buClr>
                <a:schemeClr val="accent1">
                  <a:lumMod val="75000"/>
                </a:schemeClr>
              </a:buClr>
              <a:buFont typeface="Arial" panose="020B0604020202020204" pitchFamily="34" charset="0"/>
              <a:buNone/>
              <a:defRPr sz="2000" kern="1200">
                <a:solidFill>
                  <a:schemeClr val="tx1"/>
                </a:solidFill>
                <a:latin typeface="Gotham Narrow Book" pitchFamily="50" charset="0"/>
                <a:ea typeface="+mn-ea"/>
                <a:cs typeface="+mn-cs"/>
              </a:defRPr>
            </a:lvl2pPr>
            <a:lvl3pPr marL="914400" indent="0" algn="ctr" defTabSz="914400" rtl="0" eaLnBrk="1" latinLnBrk="0" hangingPunct="1">
              <a:lnSpc>
                <a:spcPct val="90000"/>
              </a:lnSpc>
              <a:spcBef>
                <a:spcPts val="500"/>
              </a:spcBef>
              <a:buClr>
                <a:schemeClr val="accent1">
                  <a:lumMod val="75000"/>
                </a:schemeClr>
              </a:buClr>
              <a:buFont typeface="Gotham Narrow Medium" pitchFamily="50" charset="0"/>
              <a:buNone/>
              <a:defRPr sz="1800" kern="1200">
                <a:solidFill>
                  <a:schemeClr val="tx1"/>
                </a:solidFill>
                <a:latin typeface="Gotham Narrow Book" pitchFamily="50" charset="0"/>
                <a:ea typeface="+mn-ea"/>
                <a:cs typeface="+mn-cs"/>
              </a:defRPr>
            </a:lvl3pPr>
            <a:lvl4pPr marL="1371600" indent="0" algn="ctr" defTabSz="914400" rtl="0" eaLnBrk="1" latinLnBrk="0" hangingPunct="1">
              <a:lnSpc>
                <a:spcPct val="90000"/>
              </a:lnSpc>
              <a:spcBef>
                <a:spcPts val="500"/>
              </a:spcBef>
              <a:buClr>
                <a:schemeClr val="accent1">
                  <a:lumMod val="75000"/>
                </a:schemeClr>
              </a:buClr>
              <a:buFont typeface="Gotham Narrow Medium" pitchFamily="50" charset="0"/>
              <a:buNone/>
              <a:defRPr sz="1600" kern="1200">
                <a:solidFill>
                  <a:schemeClr val="tx1"/>
                </a:solidFill>
                <a:latin typeface="Gotham Narrow Book" pitchFamily="50" charset="0"/>
                <a:ea typeface="+mn-ea"/>
                <a:cs typeface="+mn-cs"/>
              </a:defRPr>
            </a:lvl4pPr>
            <a:lvl5pPr marL="1828800" indent="0" algn="ctr" defTabSz="914400" rtl="0" eaLnBrk="1" latinLnBrk="0" hangingPunct="1">
              <a:lnSpc>
                <a:spcPct val="90000"/>
              </a:lnSpc>
              <a:spcBef>
                <a:spcPts val="500"/>
              </a:spcBef>
              <a:buClr>
                <a:schemeClr val="accent1">
                  <a:lumMod val="75000"/>
                </a:schemeClr>
              </a:buClr>
              <a:buFont typeface="Arial" panose="020B0604020202020204" pitchFamily="34" charset="0"/>
              <a:buNone/>
              <a:defRPr sz="1600" kern="1200">
                <a:solidFill>
                  <a:schemeClr val="tx1"/>
                </a:solidFill>
                <a:latin typeface="Gotham Narrow Book" pitchFamily="50"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Chapter 5 – Managing Oracle</a:t>
            </a:r>
          </a:p>
        </p:txBody>
      </p:sp>
    </p:spTree>
    <p:extLst>
      <p:ext uri="{BB962C8B-B14F-4D97-AF65-F5344CB8AC3E}">
        <p14:creationId xmlns:p14="http://schemas.microsoft.com/office/powerpoint/2010/main" val="4290552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E3E3-EFE7-4503-AF42-07E1DC15FD21}"/>
              </a:ext>
            </a:extLst>
          </p:cNvPr>
          <p:cNvSpPr>
            <a:spLocks noGrp="1"/>
          </p:cNvSpPr>
          <p:nvPr>
            <p:ph type="title"/>
          </p:nvPr>
        </p:nvSpPr>
        <p:spPr/>
        <p:txBody>
          <a:bodyPr/>
          <a:lstStyle/>
          <a:p>
            <a:r>
              <a:rPr lang="en-GB" dirty="0"/>
              <a:t>Database Advisors</a:t>
            </a:r>
            <a:endParaRPr lang="en-PK" dirty="0"/>
          </a:p>
        </p:txBody>
      </p:sp>
      <p:sp>
        <p:nvSpPr>
          <p:cNvPr id="3" name="Content Placeholder 2">
            <a:extLst>
              <a:ext uri="{FF2B5EF4-FFF2-40B4-BE49-F238E27FC236}">
                <a16:creationId xmlns:a16="http://schemas.microsoft.com/office/drawing/2014/main" id="{1789791E-3F50-490A-AE2A-4034DF6477E8}"/>
              </a:ext>
            </a:extLst>
          </p:cNvPr>
          <p:cNvSpPr>
            <a:spLocks noGrp="1"/>
          </p:cNvSpPr>
          <p:nvPr>
            <p:ph idx="1"/>
          </p:nvPr>
        </p:nvSpPr>
        <p:spPr>
          <a:xfrm>
            <a:off x="456045" y="1384300"/>
            <a:ext cx="11279909" cy="5202115"/>
          </a:xfrm>
        </p:spPr>
        <p:txBody>
          <a:bodyPr>
            <a:normAutofit/>
          </a:bodyPr>
          <a:lstStyle/>
          <a:p>
            <a:r>
              <a:rPr lang="en-GB" dirty="0"/>
              <a:t>Undo Advisor</a:t>
            </a:r>
          </a:p>
          <a:p>
            <a:pPr lvl="1"/>
            <a:r>
              <a:rPr lang="en-PK" dirty="0"/>
              <a:t>H</a:t>
            </a:r>
            <a:r>
              <a:rPr lang="en-GB" dirty="0" err="1"/>
              <a:t>elps</a:t>
            </a:r>
            <a:r>
              <a:rPr lang="en-GB" dirty="0"/>
              <a:t> size the undo tablespace and can be used to set the low</a:t>
            </a:r>
            <a:r>
              <a:rPr lang="en-PK" dirty="0"/>
              <a:t> </a:t>
            </a:r>
            <a:r>
              <a:rPr lang="en-GB" dirty="0"/>
              <a:t>threshold of undo retention for Flashback. </a:t>
            </a:r>
            <a:endParaRPr lang="en-PK" dirty="0"/>
          </a:p>
          <a:p>
            <a:r>
              <a:rPr lang="en-GB" dirty="0"/>
              <a:t>MTTR Advisor</a:t>
            </a:r>
          </a:p>
          <a:p>
            <a:pPr lvl="1"/>
            <a:r>
              <a:rPr lang="en-GB" dirty="0"/>
              <a:t>The Mean Time to Recovery (MTTR) Advisor provides guidance regarding the</a:t>
            </a:r>
            <a:r>
              <a:rPr lang="en-PK" dirty="0"/>
              <a:t> </a:t>
            </a:r>
            <a:r>
              <a:rPr lang="en-GB" dirty="0"/>
              <a:t>impact of MTTR settings and physical writes.</a:t>
            </a:r>
            <a:endParaRPr lang="en-PK" dirty="0"/>
          </a:p>
          <a:p>
            <a:pPr lvl="1"/>
            <a:r>
              <a:rPr lang="en-PK" dirty="0"/>
              <a:t>T</a:t>
            </a:r>
            <a:r>
              <a:rPr lang="en-GB" dirty="0"/>
              <a:t>ells </a:t>
            </a:r>
            <a:r>
              <a:rPr lang="en-PK" dirty="0"/>
              <a:t>a</a:t>
            </a:r>
            <a:r>
              <a:rPr lang="en-GB" dirty="0"/>
              <a:t>b</a:t>
            </a:r>
            <a:r>
              <a:rPr lang="en-PK" dirty="0"/>
              <a:t>o</a:t>
            </a:r>
            <a:r>
              <a:rPr lang="en-GB" dirty="0"/>
              <a:t>u</a:t>
            </a:r>
            <a:r>
              <a:rPr lang="en-PK" dirty="0"/>
              <a:t>t</a:t>
            </a:r>
            <a:r>
              <a:rPr lang="en-GB" dirty="0"/>
              <a:t> the ratio of estimated number of cache writes under other MTTR settings to the number of cache writes under the current MTTR</a:t>
            </a:r>
            <a:r>
              <a:rPr lang="en-PK" dirty="0"/>
              <a:t>.</a:t>
            </a:r>
          </a:p>
          <a:p>
            <a:pPr lvl="1"/>
            <a:r>
              <a:rPr lang="en-GB" dirty="0"/>
              <a:t>M</a:t>
            </a:r>
            <a:r>
              <a:rPr lang="en-PK" dirty="0"/>
              <a:t>T</a:t>
            </a:r>
            <a:r>
              <a:rPr lang="en-GB" dirty="0"/>
              <a:t>T</a:t>
            </a:r>
            <a:r>
              <a:rPr lang="en-PK" dirty="0"/>
              <a:t>R</a:t>
            </a:r>
            <a:r>
              <a:rPr lang="en-GB" dirty="0"/>
              <a:t> is specified based on business needs by the database administrator</a:t>
            </a:r>
            <a:r>
              <a:rPr lang="en-PK" dirty="0"/>
              <a:t> </a:t>
            </a:r>
            <a:r>
              <a:rPr lang="en-GB" dirty="0"/>
              <a:t>using Enterprise Manager.</a:t>
            </a:r>
            <a:endParaRPr lang="en-PK" dirty="0"/>
          </a:p>
        </p:txBody>
      </p:sp>
      <p:sp>
        <p:nvSpPr>
          <p:cNvPr id="4" name="Slide Number Placeholder 3">
            <a:extLst>
              <a:ext uri="{FF2B5EF4-FFF2-40B4-BE49-F238E27FC236}">
                <a16:creationId xmlns:a16="http://schemas.microsoft.com/office/drawing/2014/main" id="{DB95ABD2-41CD-4B12-9E46-1B8539599614}"/>
              </a:ext>
            </a:extLst>
          </p:cNvPr>
          <p:cNvSpPr>
            <a:spLocks noGrp="1"/>
          </p:cNvSpPr>
          <p:nvPr>
            <p:ph type="sldNum" sz="quarter" idx="12"/>
          </p:nvPr>
        </p:nvSpPr>
        <p:spPr/>
        <p:txBody>
          <a:bodyPr/>
          <a:lstStyle/>
          <a:p>
            <a:fld id="{FA6D1DC9-C721-4D5F-A7A1-DF55DAF8C7D9}" type="slidenum">
              <a:rPr lang="en-US" smtClean="0"/>
              <a:t>10</a:t>
            </a:fld>
            <a:endParaRPr lang="en-US"/>
          </a:p>
        </p:txBody>
      </p:sp>
    </p:spTree>
    <p:extLst>
      <p:ext uri="{BB962C8B-B14F-4D97-AF65-F5344CB8AC3E}">
        <p14:creationId xmlns:p14="http://schemas.microsoft.com/office/powerpoint/2010/main" val="1495121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4D633-E6C4-4FDE-BFA3-0C6739F3A0CC}"/>
              </a:ext>
            </a:extLst>
          </p:cNvPr>
          <p:cNvSpPr>
            <a:spLocks noGrp="1"/>
          </p:cNvSpPr>
          <p:nvPr>
            <p:ph type="title"/>
          </p:nvPr>
        </p:nvSpPr>
        <p:spPr/>
        <p:txBody>
          <a:bodyPr/>
          <a:lstStyle/>
          <a:p>
            <a:r>
              <a:rPr lang="en-GB" dirty="0"/>
              <a:t>Database Advisors</a:t>
            </a:r>
            <a:endParaRPr lang="en-PK" dirty="0"/>
          </a:p>
        </p:txBody>
      </p:sp>
      <p:sp>
        <p:nvSpPr>
          <p:cNvPr id="3" name="Content Placeholder 2">
            <a:extLst>
              <a:ext uri="{FF2B5EF4-FFF2-40B4-BE49-F238E27FC236}">
                <a16:creationId xmlns:a16="http://schemas.microsoft.com/office/drawing/2014/main" id="{3ABD7A57-F28B-41CB-9B74-CA80150F8EBE}"/>
              </a:ext>
            </a:extLst>
          </p:cNvPr>
          <p:cNvSpPr>
            <a:spLocks noGrp="1"/>
          </p:cNvSpPr>
          <p:nvPr>
            <p:ph idx="1"/>
          </p:nvPr>
        </p:nvSpPr>
        <p:spPr/>
        <p:txBody>
          <a:bodyPr>
            <a:normAutofit/>
          </a:bodyPr>
          <a:lstStyle/>
          <a:p>
            <a:r>
              <a:rPr lang="en-GB"/>
              <a:t>SQL </a:t>
            </a:r>
            <a:r>
              <a:rPr lang="en-GB" dirty="0"/>
              <a:t>Repair Advisor</a:t>
            </a:r>
          </a:p>
          <a:p>
            <a:pPr lvl="1"/>
            <a:r>
              <a:rPr lang="en-PK" dirty="0"/>
              <a:t>A</a:t>
            </a:r>
            <a:r>
              <a:rPr lang="en-GB" dirty="0" err="1"/>
              <a:t>nalyse</a:t>
            </a:r>
            <a:r>
              <a:rPr lang="en-PK" dirty="0"/>
              <a:t>s f</a:t>
            </a:r>
            <a:r>
              <a:rPr lang="en-GB" dirty="0"/>
              <a:t>a</a:t>
            </a:r>
            <a:r>
              <a:rPr lang="en-PK" dirty="0" err="1"/>
              <a:t>i</a:t>
            </a:r>
            <a:r>
              <a:rPr lang="en-GB" dirty="0"/>
              <a:t>l</a:t>
            </a:r>
            <a:r>
              <a:rPr lang="en-PK" dirty="0"/>
              <a:t>e</a:t>
            </a:r>
            <a:r>
              <a:rPr lang="en-GB" dirty="0"/>
              <a:t>d</a:t>
            </a:r>
            <a:r>
              <a:rPr lang="en-PK" dirty="0"/>
              <a:t> </a:t>
            </a:r>
            <a:r>
              <a:rPr lang="en-GB" dirty="0"/>
              <a:t>S</a:t>
            </a:r>
            <a:r>
              <a:rPr lang="en-PK" dirty="0"/>
              <a:t>Q</a:t>
            </a:r>
            <a:r>
              <a:rPr lang="en-GB" dirty="0"/>
              <a:t>L</a:t>
            </a:r>
            <a:r>
              <a:rPr lang="en-PK" dirty="0"/>
              <a:t> </a:t>
            </a:r>
            <a:r>
              <a:rPr lang="en-GB" dirty="0"/>
              <a:t>statement</a:t>
            </a:r>
            <a:r>
              <a:rPr lang="en-PK" dirty="0"/>
              <a:t>s </a:t>
            </a:r>
            <a:r>
              <a:rPr lang="en-GB" dirty="0"/>
              <a:t>w</a:t>
            </a:r>
            <a:r>
              <a:rPr lang="en-PK" dirty="0" err="1"/>
              <a:t>i</a:t>
            </a:r>
            <a:r>
              <a:rPr lang="en-GB" dirty="0"/>
              <a:t>t</a:t>
            </a:r>
            <a:r>
              <a:rPr lang="en-PK" dirty="0"/>
              <a:t>h </a:t>
            </a:r>
            <a:r>
              <a:rPr lang="en-GB" dirty="0"/>
              <a:t>c</a:t>
            </a:r>
            <a:r>
              <a:rPr lang="en-PK" dirty="0"/>
              <a:t>r</a:t>
            </a:r>
            <a:r>
              <a:rPr lang="en-GB" dirty="0" err="1"/>
              <a:t>i</a:t>
            </a:r>
            <a:r>
              <a:rPr lang="en-PK" dirty="0"/>
              <a:t>t</a:t>
            </a:r>
            <a:r>
              <a:rPr lang="en-GB" dirty="0" err="1"/>
              <a:t>i</a:t>
            </a:r>
            <a:r>
              <a:rPr lang="en-PK" dirty="0"/>
              <a:t>c</a:t>
            </a:r>
            <a:r>
              <a:rPr lang="en-GB" dirty="0"/>
              <a:t>a</a:t>
            </a:r>
            <a:r>
              <a:rPr lang="en-PK" dirty="0"/>
              <a:t>l </a:t>
            </a:r>
            <a:r>
              <a:rPr lang="en-GB" dirty="0"/>
              <a:t>e</a:t>
            </a:r>
            <a:r>
              <a:rPr lang="en-PK" dirty="0"/>
              <a:t>r</a:t>
            </a:r>
            <a:r>
              <a:rPr lang="en-GB" dirty="0"/>
              <a:t>r</a:t>
            </a:r>
            <a:r>
              <a:rPr lang="en-PK" dirty="0"/>
              <a:t>or</a:t>
            </a:r>
            <a:r>
              <a:rPr lang="en-GB" dirty="0"/>
              <a:t> and recommend a patch to repair it.</a:t>
            </a:r>
          </a:p>
          <a:p>
            <a:r>
              <a:rPr lang="en-GB" dirty="0"/>
              <a:t>Data Recovery Advisor</a:t>
            </a:r>
          </a:p>
          <a:p>
            <a:pPr lvl="1"/>
            <a:r>
              <a:rPr lang="en-PK" dirty="0"/>
              <a:t>I</a:t>
            </a:r>
            <a:r>
              <a:rPr lang="en-GB" dirty="0" err="1"/>
              <a:t>ntegrated</a:t>
            </a:r>
            <a:r>
              <a:rPr lang="en-GB" dirty="0"/>
              <a:t> with database</a:t>
            </a:r>
            <a:r>
              <a:rPr lang="en-PK" dirty="0"/>
              <a:t> </a:t>
            </a:r>
            <a:r>
              <a:rPr lang="en-GB" dirty="0"/>
              <a:t>health checks and RMAN.</a:t>
            </a:r>
            <a:endParaRPr lang="en-PK" dirty="0"/>
          </a:p>
          <a:p>
            <a:pPr lvl="1"/>
            <a:r>
              <a:rPr lang="en-PK" dirty="0"/>
              <a:t>U</a:t>
            </a:r>
            <a:r>
              <a:rPr lang="en-GB" dirty="0" err="1"/>
              <a:t>sed</a:t>
            </a:r>
            <a:r>
              <a:rPr lang="en-GB" dirty="0"/>
              <a:t> in recovering from corrupted blocks, corrupted</a:t>
            </a:r>
            <a:r>
              <a:rPr lang="en-PK" dirty="0"/>
              <a:t> </a:t>
            </a:r>
            <a:r>
              <a:rPr lang="en-GB" dirty="0"/>
              <a:t>or missing files, and other data failure</a:t>
            </a:r>
            <a:r>
              <a:rPr lang="en-PK" dirty="0"/>
              <a:t>s.</a:t>
            </a:r>
          </a:p>
        </p:txBody>
      </p:sp>
      <p:sp>
        <p:nvSpPr>
          <p:cNvPr id="4" name="Slide Number Placeholder 3">
            <a:extLst>
              <a:ext uri="{FF2B5EF4-FFF2-40B4-BE49-F238E27FC236}">
                <a16:creationId xmlns:a16="http://schemas.microsoft.com/office/drawing/2014/main" id="{0A002C6F-355E-4AF3-B53A-BE847359C68C}"/>
              </a:ext>
            </a:extLst>
          </p:cNvPr>
          <p:cNvSpPr>
            <a:spLocks noGrp="1"/>
          </p:cNvSpPr>
          <p:nvPr>
            <p:ph type="sldNum" sz="quarter" idx="12"/>
          </p:nvPr>
        </p:nvSpPr>
        <p:spPr/>
        <p:txBody>
          <a:bodyPr/>
          <a:lstStyle/>
          <a:p>
            <a:fld id="{FA6D1DC9-C721-4D5F-A7A1-DF55DAF8C7D9}" type="slidenum">
              <a:rPr lang="en-US" smtClean="0"/>
              <a:t>11</a:t>
            </a:fld>
            <a:endParaRPr lang="en-US"/>
          </a:p>
        </p:txBody>
      </p:sp>
    </p:spTree>
    <p:extLst>
      <p:ext uri="{BB962C8B-B14F-4D97-AF65-F5344CB8AC3E}">
        <p14:creationId xmlns:p14="http://schemas.microsoft.com/office/powerpoint/2010/main" val="4242598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C3573-E92E-4C94-8E6F-0AF50FBEC312}"/>
              </a:ext>
            </a:extLst>
          </p:cNvPr>
          <p:cNvSpPr>
            <a:spLocks noGrp="1"/>
          </p:cNvSpPr>
          <p:nvPr>
            <p:ph type="title"/>
          </p:nvPr>
        </p:nvSpPr>
        <p:spPr/>
        <p:txBody>
          <a:bodyPr/>
          <a:lstStyle/>
          <a:p>
            <a:r>
              <a:rPr lang="en-GB" dirty="0"/>
              <a:t>Automatic Storage Management</a:t>
            </a:r>
            <a:endParaRPr lang="en-PK" dirty="0"/>
          </a:p>
        </p:txBody>
      </p:sp>
      <p:sp>
        <p:nvSpPr>
          <p:cNvPr id="3" name="Content Placeholder 2">
            <a:extLst>
              <a:ext uri="{FF2B5EF4-FFF2-40B4-BE49-F238E27FC236}">
                <a16:creationId xmlns:a16="http://schemas.microsoft.com/office/drawing/2014/main" id="{9F73AE3C-DAA9-4035-B9A3-2B31D2665B3C}"/>
              </a:ext>
            </a:extLst>
          </p:cNvPr>
          <p:cNvSpPr>
            <a:spLocks noGrp="1"/>
          </p:cNvSpPr>
          <p:nvPr>
            <p:ph idx="1"/>
          </p:nvPr>
        </p:nvSpPr>
        <p:spPr/>
        <p:txBody>
          <a:bodyPr>
            <a:normAutofit/>
          </a:bodyPr>
          <a:lstStyle/>
          <a:p>
            <a:r>
              <a:rPr lang="en-GB" dirty="0"/>
              <a:t>Introduced</a:t>
            </a:r>
            <a:r>
              <a:rPr lang="en-PK" dirty="0"/>
              <a:t> </a:t>
            </a:r>
            <a:r>
              <a:rPr lang="en-GB" dirty="0" err="1"/>
              <a:t>i</a:t>
            </a:r>
            <a:r>
              <a:rPr lang="en-PK" dirty="0"/>
              <a:t>n </a:t>
            </a:r>
            <a:r>
              <a:rPr lang="en-GB" dirty="0"/>
              <a:t>Oracle Database 10g</a:t>
            </a:r>
            <a:r>
              <a:rPr lang="en-PK" dirty="0"/>
              <a:t>.</a:t>
            </a:r>
          </a:p>
          <a:p>
            <a:r>
              <a:rPr lang="en-GB" dirty="0"/>
              <a:t>Provides</a:t>
            </a:r>
            <a:r>
              <a:rPr lang="en-PK" dirty="0"/>
              <a:t> </a:t>
            </a:r>
            <a:r>
              <a:rPr lang="en-GB" dirty="0"/>
              <a:t>a file system and volume manager in the database</a:t>
            </a:r>
            <a:r>
              <a:rPr lang="en-PK" dirty="0"/>
              <a:t>.</a:t>
            </a:r>
          </a:p>
          <a:p>
            <a:r>
              <a:rPr lang="en-PK" dirty="0"/>
              <a:t>E</a:t>
            </a:r>
            <a:r>
              <a:rPr lang="en-US" dirty="0" err="1"/>
              <a:t>nables</a:t>
            </a:r>
            <a:r>
              <a:rPr lang="en-US" dirty="0"/>
              <a:t> </a:t>
            </a:r>
            <a:r>
              <a:rPr lang="en-GB" dirty="0"/>
              <a:t>automated striping</a:t>
            </a:r>
            <a:r>
              <a:rPr lang="en-PK" dirty="0"/>
              <a:t> </a:t>
            </a:r>
            <a:r>
              <a:rPr lang="en-GB" dirty="0"/>
              <a:t>of files and automating mirroring of database extents.</a:t>
            </a:r>
            <a:endParaRPr lang="en-PK" dirty="0"/>
          </a:p>
          <a:p>
            <a:r>
              <a:rPr lang="en-GB" dirty="0"/>
              <a:t>DBAs simply defines a pool of</a:t>
            </a:r>
            <a:r>
              <a:rPr lang="en-PK" dirty="0"/>
              <a:t> </a:t>
            </a:r>
            <a:r>
              <a:rPr lang="en-GB" dirty="0"/>
              <a:t>storage </a:t>
            </a:r>
            <a:r>
              <a:rPr lang="en-PK" dirty="0"/>
              <a:t>(</a:t>
            </a:r>
            <a:r>
              <a:rPr lang="en-GB" dirty="0"/>
              <a:t>disk group</a:t>
            </a:r>
            <a:r>
              <a:rPr lang="en-PK" dirty="0"/>
              <a:t>).</a:t>
            </a:r>
            <a:endParaRPr lang="en-US" dirty="0"/>
          </a:p>
          <a:p>
            <a:r>
              <a:rPr lang="en-US" dirty="0"/>
              <a:t>Disk groups are created with normal redundancy (default), high redundancy, or external redundancy.</a:t>
            </a:r>
          </a:p>
          <a:p>
            <a:r>
              <a:rPr lang="en-US" dirty="0"/>
              <a:t>Failure groups are ASM disks that share a common failure point.</a:t>
            </a:r>
          </a:p>
          <a:p>
            <a:endParaRPr lang="en-PK" dirty="0"/>
          </a:p>
        </p:txBody>
      </p:sp>
      <p:sp>
        <p:nvSpPr>
          <p:cNvPr id="4" name="Slide Number Placeholder 3">
            <a:extLst>
              <a:ext uri="{FF2B5EF4-FFF2-40B4-BE49-F238E27FC236}">
                <a16:creationId xmlns:a16="http://schemas.microsoft.com/office/drawing/2014/main" id="{F87BC1A2-4B82-4B07-BE48-4CBB747682AC}"/>
              </a:ext>
            </a:extLst>
          </p:cNvPr>
          <p:cNvSpPr>
            <a:spLocks noGrp="1"/>
          </p:cNvSpPr>
          <p:nvPr>
            <p:ph type="sldNum" sz="quarter" idx="12"/>
          </p:nvPr>
        </p:nvSpPr>
        <p:spPr/>
        <p:txBody>
          <a:bodyPr/>
          <a:lstStyle/>
          <a:p>
            <a:fld id="{FA6D1DC9-C721-4D5F-A7A1-DF55DAF8C7D9}" type="slidenum">
              <a:rPr lang="en-US" smtClean="0"/>
              <a:t>12</a:t>
            </a:fld>
            <a:endParaRPr lang="en-US"/>
          </a:p>
        </p:txBody>
      </p:sp>
    </p:spTree>
    <p:extLst>
      <p:ext uri="{BB962C8B-B14F-4D97-AF65-F5344CB8AC3E}">
        <p14:creationId xmlns:p14="http://schemas.microsoft.com/office/powerpoint/2010/main" val="710571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C3573-E92E-4C94-8E6F-0AF50FBEC312}"/>
              </a:ext>
            </a:extLst>
          </p:cNvPr>
          <p:cNvSpPr>
            <a:spLocks noGrp="1"/>
          </p:cNvSpPr>
          <p:nvPr>
            <p:ph type="title"/>
          </p:nvPr>
        </p:nvSpPr>
        <p:spPr/>
        <p:txBody>
          <a:bodyPr/>
          <a:lstStyle/>
          <a:p>
            <a:r>
              <a:rPr lang="en-GB" dirty="0"/>
              <a:t>Automatic Storage Management</a:t>
            </a:r>
            <a:endParaRPr lang="en-PK" dirty="0"/>
          </a:p>
        </p:txBody>
      </p:sp>
      <p:sp>
        <p:nvSpPr>
          <p:cNvPr id="3" name="Content Placeholder 2">
            <a:extLst>
              <a:ext uri="{FF2B5EF4-FFF2-40B4-BE49-F238E27FC236}">
                <a16:creationId xmlns:a16="http://schemas.microsoft.com/office/drawing/2014/main" id="{9F73AE3C-DAA9-4035-B9A3-2B31D2665B3C}"/>
              </a:ext>
            </a:extLst>
          </p:cNvPr>
          <p:cNvSpPr>
            <a:spLocks noGrp="1"/>
          </p:cNvSpPr>
          <p:nvPr>
            <p:ph idx="1"/>
          </p:nvPr>
        </p:nvSpPr>
        <p:spPr/>
        <p:txBody>
          <a:bodyPr>
            <a:normAutofit/>
          </a:bodyPr>
          <a:lstStyle/>
          <a:p>
            <a:r>
              <a:rPr lang="en-GB" dirty="0"/>
              <a:t>Oracle manages the files that are stored in ASM disk groups.</a:t>
            </a:r>
            <a:endParaRPr lang="en-PK" dirty="0"/>
          </a:p>
          <a:p>
            <a:r>
              <a:rPr lang="en-GB" dirty="0"/>
              <a:t>Workloads</a:t>
            </a:r>
            <a:r>
              <a:rPr lang="en-PK" dirty="0"/>
              <a:t> </a:t>
            </a:r>
            <a:r>
              <a:rPr lang="en-GB" dirty="0"/>
              <a:t>can be dynamically rebalanced as storage is reconfigured such that when storage is</a:t>
            </a:r>
            <a:r>
              <a:rPr lang="en-PK" dirty="0"/>
              <a:t> </a:t>
            </a:r>
            <a:r>
              <a:rPr lang="en-GB" dirty="0"/>
              <a:t>added or removed from the pool, data can be redistributed in the background.</a:t>
            </a:r>
            <a:endParaRPr lang="en-PK" dirty="0"/>
          </a:p>
          <a:p>
            <a:r>
              <a:rPr lang="en-GB" dirty="0"/>
              <a:t>Oracle 12c introduced </a:t>
            </a:r>
            <a:r>
              <a:rPr lang="en-US" dirty="0"/>
              <a:t>features that improved the availability and reliability of ASSM:</a:t>
            </a:r>
            <a:endParaRPr lang="en-PK" dirty="0"/>
          </a:p>
          <a:p>
            <a:pPr lvl="1"/>
            <a:r>
              <a:rPr lang="en-US" b="1" dirty="0"/>
              <a:t>ASM disk scrubbing </a:t>
            </a:r>
            <a:r>
              <a:rPr lang="en-US" dirty="0"/>
              <a:t>provides automatic repair of logical data corruptions. </a:t>
            </a:r>
          </a:p>
          <a:p>
            <a:pPr lvl="1"/>
            <a:r>
              <a:rPr lang="en-US" b="1" dirty="0"/>
              <a:t>ASM disk resync </a:t>
            </a:r>
            <a:r>
              <a:rPr lang="en-US" dirty="0"/>
              <a:t>allows multiple disks to be brought back online simultaneously.</a:t>
            </a:r>
            <a:endParaRPr lang="en-PK" dirty="0"/>
          </a:p>
        </p:txBody>
      </p:sp>
      <p:sp>
        <p:nvSpPr>
          <p:cNvPr id="4" name="Slide Number Placeholder 3">
            <a:extLst>
              <a:ext uri="{FF2B5EF4-FFF2-40B4-BE49-F238E27FC236}">
                <a16:creationId xmlns:a16="http://schemas.microsoft.com/office/drawing/2014/main" id="{F87BC1A2-4B82-4B07-BE48-4CBB747682AC}"/>
              </a:ext>
            </a:extLst>
          </p:cNvPr>
          <p:cNvSpPr>
            <a:spLocks noGrp="1"/>
          </p:cNvSpPr>
          <p:nvPr>
            <p:ph type="sldNum" sz="quarter" idx="12"/>
          </p:nvPr>
        </p:nvSpPr>
        <p:spPr/>
        <p:txBody>
          <a:bodyPr/>
          <a:lstStyle/>
          <a:p>
            <a:fld id="{FA6D1DC9-C721-4D5F-A7A1-DF55DAF8C7D9}" type="slidenum">
              <a:rPr lang="en-US" smtClean="0"/>
              <a:t>13</a:t>
            </a:fld>
            <a:endParaRPr lang="en-US"/>
          </a:p>
        </p:txBody>
      </p:sp>
    </p:spTree>
    <p:extLst>
      <p:ext uri="{BB962C8B-B14F-4D97-AF65-F5344CB8AC3E}">
        <p14:creationId xmlns:p14="http://schemas.microsoft.com/office/powerpoint/2010/main" val="411544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F6DAA-7D92-4715-A0BF-31250E86AACE}"/>
              </a:ext>
            </a:extLst>
          </p:cNvPr>
          <p:cNvSpPr>
            <a:spLocks noGrp="1"/>
          </p:cNvSpPr>
          <p:nvPr>
            <p:ph type="title"/>
          </p:nvPr>
        </p:nvSpPr>
        <p:spPr/>
        <p:txBody>
          <a:bodyPr/>
          <a:lstStyle/>
          <a:p>
            <a:r>
              <a:rPr lang="en-US" dirty="0"/>
              <a:t>Managing Oracle</a:t>
            </a:r>
            <a:endParaRPr lang="en-PK" dirty="0"/>
          </a:p>
        </p:txBody>
      </p:sp>
      <p:sp>
        <p:nvSpPr>
          <p:cNvPr id="3" name="Content Placeholder 2">
            <a:extLst>
              <a:ext uri="{FF2B5EF4-FFF2-40B4-BE49-F238E27FC236}">
                <a16:creationId xmlns:a16="http://schemas.microsoft.com/office/drawing/2014/main" id="{DC5A0CCD-A7A3-4D73-8947-FF1E224EE0B0}"/>
              </a:ext>
            </a:extLst>
          </p:cNvPr>
          <p:cNvSpPr>
            <a:spLocks noGrp="1"/>
          </p:cNvSpPr>
          <p:nvPr>
            <p:ph idx="1"/>
          </p:nvPr>
        </p:nvSpPr>
        <p:spPr>
          <a:xfrm>
            <a:off x="456045" y="1301674"/>
            <a:ext cx="11279909" cy="5264225"/>
          </a:xfrm>
        </p:spPr>
        <p:txBody>
          <a:bodyPr>
            <a:normAutofit/>
          </a:bodyPr>
          <a:lstStyle/>
          <a:p>
            <a:r>
              <a:rPr lang="fr-FR" dirty="0"/>
              <a:t>Oracle user are not </a:t>
            </a:r>
            <a:r>
              <a:rPr lang="en-US" dirty="0"/>
              <a:t>aware</a:t>
            </a:r>
            <a:r>
              <a:rPr lang="fr-FR" dirty="0"/>
              <a:t> of the </a:t>
            </a:r>
            <a:r>
              <a:rPr lang="fr-FR" dirty="0" err="1"/>
              <a:t>database</a:t>
            </a:r>
            <a:r>
              <a:rPr lang="fr-FR" dirty="0"/>
              <a:t> management </a:t>
            </a:r>
            <a:r>
              <a:rPr lang="en-US" dirty="0"/>
              <a:t>activities</a:t>
            </a:r>
            <a:r>
              <a:rPr lang="fr-FR" dirty="0"/>
              <a:t> </a:t>
            </a:r>
            <a:r>
              <a:rPr lang="en-US" dirty="0"/>
              <a:t>that are going around.</a:t>
            </a:r>
          </a:p>
          <a:p>
            <a:r>
              <a:rPr lang="en-US" dirty="0"/>
              <a:t>Effective database and infrastructure management is vital to providing a reliable, available, and secure platform that delivers optimal performance.</a:t>
            </a:r>
          </a:p>
          <a:p>
            <a:r>
              <a:rPr lang="en-US" dirty="0"/>
              <a:t>Management responsibility usually falls upon the database administrator (DBA).</a:t>
            </a:r>
          </a:p>
          <a:p>
            <a:r>
              <a:rPr lang="en-US" dirty="0"/>
              <a:t>With each release of the Oracle Database, more functionality means more to configure and monitor. Yet managing Oracle is much less labor-intensive today than it was in the past.</a:t>
            </a:r>
          </a:p>
        </p:txBody>
      </p:sp>
      <p:sp>
        <p:nvSpPr>
          <p:cNvPr id="4" name="Slide Number Placeholder 3">
            <a:extLst>
              <a:ext uri="{FF2B5EF4-FFF2-40B4-BE49-F238E27FC236}">
                <a16:creationId xmlns:a16="http://schemas.microsoft.com/office/drawing/2014/main" id="{4692A477-B182-4E32-AAF6-7D68D5D41C71}"/>
              </a:ext>
            </a:extLst>
          </p:cNvPr>
          <p:cNvSpPr>
            <a:spLocks noGrp="1"/>
          </p:cNvSpPr>
          <p:nvPr>
            <p:ph type="sldNum" sz="quarter" idx="12"/>
          </p:nvPr>
        </p:nvSpPr>
        <p:spPr/>
        <p:txBody>
          <a:bodyPr/>
          <a:lstStyle/>
          <a:p>
            <a:fld id="{FA6D1DC9-C721-4D5F-A7A1-DF55DAF8C7D9}" type="slidenum">
              <a:rPr lang="en-US" smtClean="0"/>
              <a:t>2</a:t>
            </a:fld>
            <a:endParaRPr lang="en-US"/>
          </a:p>
        </p:txBody>
      </p:sp>
    </p:spTree>
    <p:extLst>
      <p:ext uri="{BB962C8B-B14F-4D97-AF65-F5344CB8AC3E}">
        <p14:creationId xmlns:p14="http://schemas.microsoft.com/office/powerpoint/2010/main" val="2271205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0F264-557E-48B6-A5CA-B8232EF36A39}"/>
              </a:ext>
            </a:extLst>
          </p:cNvPr>
          <p:cNvSpPr>
            <a:spLocks noGrp="1"/>
          </p:cNvSpPr>
          <p:nvPr>
            <p:ph type="title"/>
          </p:nvPr>
        </p:nvSpPr>
        <p:spPr/>
        <p:txBody>
          <a:bodyPr/>
          <a:lstStyle/>
          <a:p>
            <a:r>
              <a:rPr lang="en-US" dirty="0"/>
              <a:t>Management tasks of DBA</a:t>
            </a:r>
            <a:endParaRPr lang="en-PK" dirty="0"/>
          </a:p>
        </p:txBody>
      </p:sp>
      <p:sp>
        <p:nvSpPr>
          <p:cNvPr id="3" name="Content Placeholder 2">
            <a:extLst>
              <a:ext uri="{FF2B5EF4-FFF2-40B4-BE49-F238E27FC236}">
                <a16:creationId xmlns:a16="http://schemas.microsoft.com/office/drawing/2014/main" id="{16D2FD8F-1405-451E-9BD7-E2E39079586F}"/>
              </a:ext>
            </a:extLst>
          </p:cNvPr>
          <p:cNvSpPr>
            <a:spLocks noGrp="1"/>
          </p:cNvSpPr>
          <p:nvPr>
            <p:ph idx="1"/>
          </p:nvPr>
        </p:nvSpPr>
        <p:spPr>
          <a:xfrm>
            <a:off x="456045" y="1301674"/>
            <a:ext cx="11279909" cy="5327725"/>
          </a:xfrm>
        </p:spPr>
        <p:txBody>
          <a:bodyPr>
            <a:normAutofit fontScale="92500" lnSpcReduction="10000"/>
          </a:bodyPr>
          <a:lstStyle/>
          <a:p>
            <a:pPr lvl="1"/>
            <a:r>
              <a:rPr lang="en-US" sz="3000" dirty="0"/>
              <a:t>Installing and patching the database and options.</a:t>
            </a:r>
          </a:p>
          <a:p>
            <a:pPr lvl="1"/>
            <a:r>
              <a:rPr lang="en-US" sz="3000" dirty="0"/>
              <a:t>Creating tables and indexes.</a:t>
            </a:r>
          </a:p>
          <a:p>
            <a:pPr lvl="1"/>
            <a:r>
              <a:rPr lang="en-US" sz="3000" dirty="0"/>
              <a:t>Creating and managing tablespaces.</a:t>
            </a:r>
          </a:p>
          <a:p>
            <a:pPr lvl="1"/>
            <a:r>
              <a:rPr lang="en-US" sz="3000" dirty="0"/>
              <a:t>Managing control files, online redo logs, archived redo logs, job queues, and server processes.</a:t>
            </a:r>
          </a:p>
          <a:p>
            <a:pPr lvl="1"/>
            <a:r>
              <a:rPr lang="en-US" sz="3000" dirty="0"/>
              <a:t>Creating, monitoring, and tuning data-loading procedures.</a:t>
            </a:r>
          </a:p>
          <a:p>
            <a:pPr lvl="1"/>
            <a:r>
              <a:rPr lang="en-US" sz="3000" dirty="0"/>
              <a:t>Adding users and roles and implementing security procedures.</a:t>
            </a:r>
          </a:p>
          <a:p>
            <a:pPr lvl="1"/>
            <a:r>
              <a:rPr lang="en-US" sz="3000" dirty="0"/>
              <a:t>Implementing backup, recovery, information lifecycle management, and </a:t>
            </a:r>
            <a:r>
              <a:rPr lang="en-US" sz="3000"/>
              <a:t>high availability </a:t>
            </a:r>
            <a:r>
              <a:rPr lang="en-US" sz="3000" dirty="0"/>
              <a:t>plans.</a:t>
            </a:r>
          </a:p>
          <a:p>
            <a:pPr lvl="1"/>
            <a:r>
              <a:rPr lang="en-US" sz="3000" dirty="0"/>
              <a:t>Monitoring database performance and exceptions.</a:t>
            </a:r>
          </a:p>
          <a:p>
            <a:pPr lvl="1"/>
            <a:r>
              <a:rPr lang="en-US" sz="3000" dirty="0"/>
              <a:t>Reorganizing and tuning the database.</a:t>
            </a:r>
          </a:p>
          <a:p>
            <a:pPr lvl="1"/>
            <a:r>
              <a:rPr lang="en-US" sz="3000" dirty="0"/>
              <a:t>Troubleshooting database problems.</a:t>
            </a:r>
          </a:p>
          <a:p>
            <a:pPr lvl="1"/>
            <a:r>
              <a:rPr lang="en-US" sz="3000" dirty="0"/>
              <a:t>Coordinating with Oracle Global Customer Support.</a:t>
            </a:r>
            <a:endParaRPr lang="en-PK" sz="3000" dirty="0"/>
          </a:p>
          <a:p>
            <a:endParaRPr lang="en-PK" dirty="0"/>
          </a:p>
        </p:txBody>
      </p:sp>
      <p:sp>
        <p:nvSpPr>
          <p:cNvPr id="4" name="Slide Number Placeholder 3">
            <a:extLst>
              <a:ext uri="{FF2B5EF4-FFF2-40B4-BE49-F238E27FC236}">
                <a16:creationId xmlns:a16="http://schemas.microsoft.com/office/drawing/2014/main" id="{92FC05C7-2ABF-4BD3-A323-2F034D1340EE}"/>
              </a:ext>
            </a:extLst>
          </p:cNvPr>
          <p:cNvSpPr>
            <a:spLocks noGrp="1"/>
          </p:cNvSpPr>
          <p:nvPr>
            <p:ph type="sldNum" sz="quarter" idx="12"/>
          </p:nvPr>
        </p:nvSpPr>
        <p:spPr/>
        <p:txBody>
          <a:bodyPr/>
          <a:lstStyle/>
          <a:p>
            <a:fld id="{FA6D1DC9-C721-4D5F-A7A1-DF55DAF8C7D9}" type="slidenum">
              <a:rPr lang="en-US" smtClean="0"/>
              <a:t>3</a:t>
            </a:fld>
            <a:endParaRPr lang="en-US"/>
          </a:p>
        </p:txBody>
      </p:sp>
    </p:spTree>
    <p:extLst>
      <p:ext uri="{BB962C8B-B14F-4D97-AF65-F5344CB8AC3E}">
        <p14:creationId xmlns:p14="http://schemas.microsoft.com/office/powerpoint/2010/main" val="2938979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936BA-7991-4D68-95B5-DEE89BFDED1D}"/>
              </a:ext>
            </a:extLst>
          </p:cNvPr>
          <p:cNvSpPr>
            <a:spLocks noGrp="1"/>
          </p:cNvSpPr>
          <p:nvPr>
            <p:ph type="title"/>
          </p:nvPr>
        </p:nvSpPr>
        <p:spPr/>
        <p:txBody>
          <a:bodyPr/>
          <a:lstStyle/>
          <a:p>
            <a:r>
              <a:rPr lang="en-US" dirty="0"/>
              <a:t>Managing Oracle</a:t>
            </a:r>
            <a:endParaRPr lang="en-PK" dirty="0"/>
          </a:p>
        </p:txBody>
      </p:sp>
      <p:sp>
        <p:nvSpPr>
          <p:cNvPr id="3" name="Content Placeholder 2">
            <a:extLst>
              <a:ext uri="{FF2B5EF4-FFF2-40B4-BE49-F238E27FC236}">
                <a16:creationId xmlns:a16="http://schemas.microsoft.com/office/drawing/2014/main" id="{D8299002-FF18-4FB6-B661-0B4F1DDBA068}"/>
              </a:ext>
            </a:extLst>
          </p:cNvPr>
          <p:cNvSpPr>
            <a:spLocks noGrp="1"/>
          </p:cNvSpPr>
          <p:nvPr>
            <p:ph idx="1"/>
          </p:nvPr>
        </p:nvSpPr>
        <p:spPr/>
        <p:txBody>
          <a:bodyPr/>
          <a:lstStyle/>
          <a:p>
            <a:r>
              <a:rPr lang="en-US" dirty="0"/>
              <a:t>Database manageability features and advisors</a:t>
            </a:r>
          </a:p>
          <a:p>
            <a:r>
              <a:rPr lang="en-US" dirty="0"/>
              <a:t>Oracle Enterprise Manager</a:t>
            </a:r>
          </a:p>
          <a:p>
            <a:r>
              <a:rPr lang="en-US" dirty="0"/>
              <a:t>Backup and recovery operations</a:t>
            </a:r>
          </a:p>
          <a:p>
            <a:r>
              <a:rPr lang="en-US" dirty="0"/>
              <a:t>Oracle Support </a:t>
            </a:r>
            <a:endParaRPr lang="en-PK" dirty="0"/>
          </a:p>
        </p:txBody>
      </p:sp>
      <p:sp>
        <p:nvSpPr>
          <p:cNvPr id="4" name="Slide Number Placeholder 3">
            <a:extLst>
              <a:ext uri="{FF2B5EF4-FFF2-40B4-BE49-F238E27FC236}">
                <a16:creationId xmlns:a16="http://schemas.microsoft.com/office/drawing/2014/main" id="{A77EC9FF-4E2C-475F-BCEB-481E565A9F3C}"/>
              </a:ext>
            </a:extLst>
          </p:cNvPr>
          <p:cNvSpPr>
            <a:spLocks noGrp="1"/>
          </p:cNvSpPr>
          <p:nvPr>
            <p:ph type="sldNum" sz="quarter" idx="12"/>
          </p:nvPr>
        </p:nvSpPr>
        <p:spPr/>
        <p:txBody>
          <a:bodyPr/>
          <a:lstStyle/>
          <a:p>
            <a:fld id="{FA6D1DC9-C721-4D5F-A7A1-DF55DAF8C7D9}" type="slidenum">
              <a:rPr lang="en-US" smtClean="0"/>
              <a:t>4</a:t>
            </a:fld>
            <a:endParaRPr lang="en-US"/>
          </a:p>
        </p:txBody>
      </p:sp>
    </p:spTree>
    <p:extLst>
      <p:ext uri="{BB962C8B-B14F-4D97-AF65-F5344CB8AC3E}">
        <p14:creationId xmlns:p14="http://schemas.microsoft.com/office/powerpoint/2010/main" val="2274057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59879-04F7-420E-ADC7-6E3EAECCB38B}"/>
              </a:ext>
            </a:extLst>
          </p:cNvPr>
          <p:cNvSpPr>
            <a:spLocks noGrp="1"/>
          </p:cNvSpPr>
          <p:nvPr>
            <p:ph type="title"/>
          </p:nvPr>
        </p:nvSpPr>
        <p:spPr/>
        <p:txBody>
          <a:bodyPr/>
          <a:lstStyle/>
          <a:p>
            <a:r>
              <a:rPr lang="en-GB" dirty="0"/>
              <a:t>Manageability Features</a:t>
            </a:r>
            <a:endParaRPr lang="en-PK" dirty="0"/>
          </a:p>
        </p:txBody>
      </p:sp>
      <p:sp>
        <p:nvSpPr>
          <p:cNvPr id="3" name="Content Placeholder 2">
            <a:extLst>
              <a:ext uri="{FF2B5EF4-FFF2-40B4-BE49-F238E27FC236}">
                <a16:creationId xmlns:a16="http://schemas.microsoft.com/office/drawing/2014/main" id="{994CD02C-543D-47B0-87C5-8515D3F4F708}"/>
              </a:ext>
            </a:extLst>
          </p:cNvPr>
          <p:cNvSpPr>
            <a:spLocks noGrp="1"/>
          </p:cNvSpPr>
          <p:nvPr>
            <p:ph idx="1"/>
          </p:nvPr>
        </p:nvSpPr>
        <p:spPr>
          <a:xfrm>
            <a:off x="456045" y="1301675"/>
            <a:ext cx="11279909" cy="5427914"/>
          </a:xfrm>
        </p:spPr>
        <p:txBody>
          <a:bodyPr>
            <a:normAutofit/>
          </a:bodyPr>
          <a:lstStyle/>
          <a:p>
            <a:r>
              <a:rPr lang="en-GB" dirty="0"/>
              <a:t>Intelligent Infrastructure</a:t>
            </a:r>
            <a:endParaRPr lang="en-PK" dirty="0"/>
          </a:p>
          <a:p>
            <a:pPr lvl="1"/>
            <a:r>
              <a:rPr lang="en-PK" dirty="0"/>
              <a:t>S</a:t>
            </a:r>
            <a:r>
              <a:rPr lang="en-GB" dirty="0"/>
              <a:t>elf-tuning and self-management features</a:t>
            </a:r>
          </a:p>
          <a:p>
            <a:pPr lvl="1"/>
            <a:r>
              <a:rPr lang="en-GB" dirty="0"/>
              <a:t>Advisor tools</a:t>
            </a:r>
            <a:endParaRPr lang="en-PK" dirty="0"/>
          </a:p>
          <a:p>
            <a:r>
              <a:rPr lang="en-PK" dirty="0"/>
              <a:t>A</a:t>
            </a:r>
            <a:r>
              <a:rPr lang="en-GB" dirty="0"/>
              <a:t>u</a:t>
            </a:r>
            <a:r>
              <a:rPr lang="en-PK" dirty="0"/>
              <a:t>t</a:t>
            </a:r>
            <a:r>
              <a:rPr lang="en-GB" dirty="0"/>
              <a:t>o</a:t>
            </a:r>
            <a:r>
              <a:rPr lang="en-PK" dirty="0"/>
              <a:t>m</a:t>
            </a:r>
            <a:r>
              <a:rPr lang="en-GB" dirty="0"/>
              <a:t>a</a:t>
            </a:r>
            <a:r>
              <a:rPr lang="en-PK" dirty="0"/>
              <a:t>t</a:t>
            </a:r>
            <a:r>
              <a:rPr lang="en-GB" dirty="0" err="1"/>
              <a:t>i</a:t>
            </a:r>
            <a:r>
              <a:rPr lang="en-PK" dirty="0"/>
              <a:t>c </a:t>
            </a:r>
            <a:r>
              <a:rPr lang="en-GB" dirty="0"/>
              <a:t>Workload Repository</a:t>
            </a:r>
            <a:r>
              <a:rPr lang="en-PK" dirty="0"/>
              <a:t> (</a:t>
            </a:r>
            <a:r>
              <a:rPr lang="en-GB" dirty="0"/>
              <a:t>A</a:t>
            </a:r>
            <a:r>
              <a:rPr lang="en-PK" dirty="0"/>
              <a:t>WR) – </a:t>
            </a:r>
            <a:r>
              <a:rPr lang="en-GB" dirty="0"/>
              <a:t>a</a:t>
            </a:r>
            <a:r>
              <a:rPr lang="en-PK" dirty="0"/>
              <a:t>u</a:t>
            </a:r>
            <a:r>
              <a:rPr lang="en-GB" dirty="0"/>
              <a:t>t</a:t>
            </a:r>
            <a:r>
              <a:rPr lang="en-PK" dirty="0"/>
              <a:t>o</a:t>
            </a:r>
            <a:r>
              <a:rPr lang="en-GB" dirty="0"/>
              <a:t>m</a:t>
            </a:r>
            <a:r>
              <a:rPr lang="en-PK" dirty="0"/>
              <a:t>a</a:t>
            </a:r>
            <a:r>
              <a:rPr lang="en-GB" dirty="0"/>
              <a:t>t</a:t>
            </a:r>
            <a:r>
              <a:rPr lang="en-PK" dirty="0" err="1"/>
              <a:t>i</a:t>
            </a:r>
            <a:r>
              <a:rPr lang="en-GB" dirty="0"/>
              <a:t>c</a:t>
            </a:r>
            <a:r>
              <a:rPr lang="en-PK" dirty="0"/>
              <a:t>ally gathers the statistics</a:t>
            </a:r>
            <a:r>
              <a:rPr lang="en-US" dirty="0"/>
              <a:t>.</a:t>
            </a:r>
            <a:endParaRPr lang="en-PK" dirty="0"/>
          </a:p>
          <a:p>
            <a:r>
              <a:rPr lang="en-GB" dirty="0"/>
              <a:t>A</a:t>
            </a:r>
            <a:r>
              <a:rPr lang="en-PK" dirty="0"/>
              <a:t>u</a:t>
            </a:r>
            <a:r>
              <a:rPr lang="en-GB" dirty="0"/>
              <a:t>t</a:t>
            </a:r>
            <a:r>
              <a:rPr lang="en-PK" dirty="0"/>
              <a:t>o</a:t>
            </a:r>
            <a:r>
              <a:rPr lang="en-GB" dirty="0"/>
              <a:t>m</a:t>
            </a:r>
            <a:r>
              <a:rPr lang="en-PK" dirty="0"/>
              <a:t>a</a:t>
            </a:r>
            <a:r>
              <a:rPr lang="en-GB" dirty="0"/>
              <a:t>t</a:t>
            </a:r>
            <a:r>
              <a:rPr lang="en-PK" dirty="0" err="1"/>
              <a:t>i</a:t>
            </a:r>
            <a:r>
              <a:rPr lang="en-GB" dirty="0"/>
              <a:t>c</a:t>
            </a:r>
            <a:r>
              <a:rPr lang="en-PK" dirty="0"/>
              <a:t> </a:t>
            </a:r>
            <a:r>
              <a:rPr lang="en-GB" dirty="0"/>
              <a:t>D</a:t>
            </a:r>
            <a:r>
              <a:rPr lang="en-PK" dirty="0"/>
              <a:t>a</a:t>
            </a:r>
            <a:r>
              <a:rPr lang="en-GB" dirty="0"/>
              <a:t>t</a:t>
            </a:r>
            <a:r>
              <a:rPr lang="en-PK" dirty="0"/>
              <a:t>a</a:t>
            </a:r>
            <a:r>
              <a:rPr lang="en-GB" dirty="0"/>
              <a:t>b</a:t>
            </a:r>
            <a:r>
              <a:rPr lang="en-PK" dirty="0"/>
              <a:t>a</a:t>
            </a:r>
            <a:r>
              <a:rPr lang="en-GB" dirty="0"/>
              <a:t>s</a:t>
            </a:r>
            <a:r>
              <a:rPr lang="en-PK" dirty="0"/>
              <a:t>e </a:t>
            </a:r>
            <a:r>
              <a:rPr lang="en-GB" dirty="0"/>
              <a:t>D</a:t>
            </a:r>
            <a:r>
              <a:rPr lang="en-PK" dirty="0" err="1"/>
              <a:t>i</a:t>
            </a:r>
            <a:r>
              <a:rPr lang="en-GB" dirty="0"/>
              <a:t>a</a:t>
            </a:r>
            <a:r>
              <a:rPr lang="en-PK" dirty="0"/>
              <a:t>g</a:t>
            </a:r>
            <a:r>
              <a:rPr lang="en-GB" dirty="0"/>
              <a:t>n</a:t>
            </a:r>
            <a:r>
              <a:rPr lang="en-PK" dirty="0"/>
              <a:t>o</a:t>
            </a:r>
            <a:r>
              <a:rPr lang="en-GB" dirty="0"/>
              <a:t>s</a:t>
            </a:r>
            <a:r>
              <a:rPr lang="en-PK" dirty="0"/>
              <a:t>t</a:t>
            </a:r>
            <a:r>
              <a:rPr lang="en-GB" dirty="0" err="1"/>
              <a:t>i</a:t>
            </a:r>
            <a:r>
              <a:rPr lang="en-PK" dirty="0"/>
              <a:t>c </a:t>
            </a:r>
            <a:r>
              <a:rPr lang="en-GB" dirty="0"/>
              <a:t>M</a:t>
            </a:r>
            <a:r>
              <a:rPr lang="en-PK" dirty="0"/>
              <a:t>o</a:t>
            </a:r>
            <a:r>
              <a:rPr lang="en-GB" dirty="0"/>
              <a:t>n</a:t>
            </a:r>
            <a:r>
              <a:rPr lang="en-PK" dirty="0" err="1"/>
              <a:t>i</a:t>
            </a:r>
            <a:r>
              <a:rPr lang="en-GB" dirty="0"/>
              <a:t>t</a:t>
            </a:r>
            <a:r>
              <a:rPr lang="en-PK" dirty="0"/>
              <a:t>o</a:t>
            </a:r>
            <a:r>
              <a:rPr lang="en-GB" dirty="0"/>
              <a:t>r</a:t>
            </a:r>
            <a:r>
              <a:rPr lang="en-PK" dirty="0"/>
              <a:t> (ADDM) - </a:t>
            </a:r>
            <a:r>
              <a:rPr lang="en-GB" dirty="0"/>
              <a:t>automatically tracks changes in database performance.</a:t>
            </a:r>
            <a:endParaRPr lang="en-PK" dirty="0"/>
          </a:p>
          <a:p>
            <a:r>
              <a:rPr lang="en-PK" dirty="0"/>
              <a:t>S</a:t>
            </a:r>
            <a:r>
              <a:rPr lang="en-GB" dirty="0" err="1"/>
              <a:t>implif</a:t>
            </a:r>
            <a:r>
              <a:rPr lang="en-PK" dirty="0" err="1"/>
              <a:t>i</a:t>
            </a:r>
            <a:r>
              <a:rPr lang="en-GB" dirty="0"/>
              <a:t>e</a:t>
            </a:r>
            <a:r>
              <a:rPr lang="en-PK" dirty="0"/>
              <a:t>d</a:t>
            </a:r>
            <a:r>
              <a:rPr lang="en-GB" dirty="0"/>
              <a:t> management of the Oracle database.</a:t>
            </a:r>
            <a:endParaRPr lang="en-PK" dirty="0"/>
          </a:p>
          <a:p>
            <a:pPr lvl="1"/>
            <a:r>
              <a:rPr lang="en-GB" dirty="0"/>
              <a:t>Resolving system problems can be as simple as reviewing the</a:t>
            </a:r>
            <a:r>
              <a:rPr lang="en-PK" dirty="0"/>
              <a:t> </a:t>
            </a:r>
            <a:r>
              <a:rPr lang="en-GB" dirty="0"/>
              <a:t>alerts and accepting the recommendations.</a:t>
            </a:r>
            <a:endParaRPr lang="en-PK" dirty="0"/>
          </a:p>
          <a:p>
            <a:endParaRPr lang="en-PK" dirty="0"/>
          </a:p>
          <a:p>
            <a:endParaRPr lang="en-PK" dirty="0"/>
          </a:p>
        </p:txBody>
      </p:sp>
      <p:sp>
        <p:nvSpPr>
          <p:cNvPr id="4" name="Slide Number Placeholder 3">
            <a:extLst>
              <a:ext uri="{FF2B5EF4-FFF2-40B4-BE49-F238E27FC236}">
                <a16:creationId xmlns:a16="http://schemas.microsoft.com/office/drawing/2014/main" id="{6F69F25A-F050-4DD8-9FD5-E0357A38FC30}"/>
              </a:ext>
            </a:extLst>
          </p:cNvPr>
          <p:cNvSpPr>
            <a:spLocks noGrp="1"/>
          </p:cNvSpPr>
          <p:nvPr>
            <p:ph type="sldNum" sz="quarter" idx="12"/>
          </p:nvPr>
        </p:nvSpPr>
        <p:spPr/>
        <p:txBody>
          <a:bodyPr/>
          <a:lstStyle/>
          <a:p>
            <a:fld id="{FA6D1DC9-C721-4D5F-A7A1-DF55DAF8C7D9}" type="slidenum">
              <a:rPr lang="en-US" smtClean="0"/>
              <a:t>5</a:t>
            </a:fld>
            <a:endParaRPr lang="en-US"/>
          </a:p>
        </p:txBody>
      </p:sp>
    </p:spTree>
    <p:extLst>
      <p:ext uri="{BB962C8B-B14F-4D97-AF65-F5344CB8AC3E}">
        <p14:creationId xmlns:p14="http://schemas.microsoft.com/office/powerpoint/2010/main" val="566145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2B61C-59CE-4D69-9FF0-919C943E1A68}"/>
              </a:ext>
            </a:extLst>
          </p:cNvPr>
          <p:cNvSpPr>
            <a:spLocks noGrp="1"/>
          </p:cNvSpPr>
          <p:nvPr>
            <p:ph type="title"/>
          </p:nvPr>
        </p:nvSpPr>
        <p:spPr/>
        <p:txBody>
          <a:bodyPr/>
          <a:lstStyle/>
          <a:p>
            <a:r>
              <a:rPr lang="en-GB" dirty="0"/>
              <a:t>Database Advisors</a:t>
            </a:r>
            <a:endParaRPr lang="en-PK" dirty="0"/>
          </a:p>
        </p:txBody>
      </p:sp>
      <p:sp>
        <p:nvSpPr>
          <p:cNvPr id="3" name="Content Placeholder 2">
            <a:extLst>
              <a:ext uri="{FF2B5EF4-FFF2-40B4-BE49-F238E27FC236}">
                <a16:creationId xmlns:a16="http://schemas.microsoft.com/office/drawing/2014/main" id="{1C12AB80-5434-44EA-A0FC-1C21CFB7D8A1}"/>
              </a:ext>
            </a:extLst>
          </p:cNvPr>
          <p:cNvSpPr>
            <a:spLocks noGrp="1"/>
          </p:cNvSpPr>
          <p:nvPr>
            <p:ph idx="1"/>
          </p:nvPr>
        </p:nvSpPr>
        <p:spPr>
          <a:xfrm>
            <a:off x="456045" y="1301674"/>
            <a:ext cx="11279909" cy="5226125"/>
          </a:xfrm>
        </p:spPr>
        <p:txBody>
          <a:bodyPr>
            <a:normAutofit/>
          </a:bodyPr>
          <a:lstStyle/>
          <a:p>
            <a:r>
              <a:rPr lang="en-GB" dirty="0"/>
              <a:t>Used for recommendations to improve the database performance, recoverability, and diagnostic service via Oracle Enterprise Manager.</a:t>
            </a:r>
          </a:p>
          <a:p>
            <a:r>
              <a:rPr lang="en-US" dirty="0"/>
              <a:t>Oracle Database advisors include:</a:t>
            </a:r>
          </a:p>
          <a:p>
            <a:pPr lvl="1"/>
            <a:r>
              <a:rPr lang="en-US" dirty="0"/>
              <a:t>Automated Database Diagnostic Monitor</a:t>
            </a:r>
          </a:p>
          <a:p>
            <a:pPr lvl="1"/>
            <a:r>
              <a:rPr lang="en-GB" dirty="0"/>
              <a:t>SQL Advisors</a:t>
            </a:r>
          </a:p>
          <a:p>
            <a:pPr lvl="1"/>
            <a:r>
              <a:rPr lang="en-GB" dirty="0"/>
              <a:t>Memory Advisors</a:t>
            </a:r>
          </a:p>
          <a:p>
            <a:pPr lvl="1"/>
            <a:r>
              <a:rPr lang="en-GB" dirty="0"/>
              <a:t>Segment Advisor</a:t>
            </a:r>
          </a:p>
          <a:p>
            <a:pPr lvl="1"/>
            <a:endParaRPr lang="en-GB" dirty="0"/>
          </a:p>
          <a:p>
            <a:pPr lvl="1"/>
            <a:endParaRPr lang="en-GB" dirty="0"/>
          </a:p>
          <a:p>
            <a:pPr lvl="1"/>
            <a:endParaRPr lang="en-GB" dirty="0"/>
          </a:p>
          <a:p>
            <a:pPr lvl="1"/>
            <a:endParaRPr lang="en-PK" dirty="0"/>
          </a:p>
        </p:txBody>
      </p:sp>
      <p:sp>
        <p:nvSpPr>
          <p:cNvPr id="4" name="Slide Number Placeholder 3">
            <a:extLst>
              <a:ext uri="{FF2B5EF4-FFF2-40B4-BE49-F238E27FC236}">
                <a16:creationId xmlns:a16="http://schemas.microsoft.com/office/drawing/2014/main" id="{9D9E2340-8611-4655-A063-902A50B41DC3}"/>
              </a:ext>
            </a:extLst>
          </p:cNvPr>
          <p:cNvSpPr>
            <a:spLocks noGrp="1"/>
          </p:cNvSpPr>
          <p:nvPr>
            <p:ph type="sldNum" sz="quarter" idx="12"/>
          </p:nvPr>
        </p:nvSpPr>
        <p:spPr/>
        <p:txBody>
          <a:bodyPr/>
          <a:lstStyle/>
          <a:p>
            <a:fld id="{FA6D1DC9-C721-4D5F-A7A1-DF55DAF8C7D9}" type="slidenum">
              <a:rPr lang="en-US" smtClean="0"/>
              <a:t>6</a:t>
            </a:fld>
            <a:endParaRPr lang="en-US"/>
          </a:p>
        </p:txBody>
      </p:sp>
    </p:spTree>
    <p:extLst>
      <p:ext uri="{BB962C8B-B14F-4D97-AF65-F5344CB8AC3E}">
        <p14:creationId xmlns:p14="http://schemas.microsoft.com/office/powerpoint/2010/main" val="2218527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72CFC-0FCB-49F5-881C-A8A9FF7B1F30}"/>
              </a:ext>
            </a:extLst>
          </p:cNvPr>
          <p:cNvSpPr>
            <a:spLocks noGrp="1"/>
          </p:cNvSpPr>
          <p:nvPr>
            <p:ph type="title"/>
          </p:nvPr>
        </p:nvSpPr>
        <p:spPr/>
        <p:txBody>
          <a:bodyPr/>
          <a:lstStyle/>
          <a:p>
            <a:r>
              <a:rPr lang="en-GB" dirty="0"/>
              <a:t>Database Advisors</a:t>
            </a:r>
            <a:endParaRPr lang="en-PK" dirty="0"/>
          </a:p>
        </p:txBody>
      </p:sp>
      <p:sp>
        <p:nvSpPr>
          <p:cNvPr id="3" name="Content Placeholder 2">
            <a:extLst>
              <a:ext uri="{FF2B5EF4-FFF2-40B4-BE49-F238E27FC236}">
                <a16:creationId xmlns:a16="http://schemas.microsoft.com/office/drawing/2014/main" id="{51EAC73B-E02A-4480-8D42-5F47B2E82B46}"/>
              </a:ext>
            </a:extLst>
          </p:cNvPr>
          <p:cNvSpPr>
            <a:spLocks noGrp="1"/>
          </p:cNvSpPr>
          <p:nvPr>
            <p:ph idx="1"/>
          </p:nvPr>
        </p:nvSpPr>
        <p:spPr/>
        <p:txBody>
          <a:bodyPr/>
          <a:lstStyle/>
          <a:p>
            <a:r>
              <a:rPr lang="en-US" dirty="0"/>
              <a:t>Automated Database Diagnostic Monitor (ADDM)</a:t>
            </a:r>
          </a:p>
          <a:p>
            <a:pPr lvl="1"/>
            <a:r>
              <a:rPr lang="en-US" dirty="0"/>
              <a:t>Performs real-time database performance diagnostics, recommends potential solutions to performance problems, and quantifies benefits of those solutions.</a:t>
            </a:r>
          </a:p>
          <a:p>
            <a:pPr lvl="1"/>
            <a:r>
              <a:rPr lang="en-US" dirty="0"/>
              <a:t>Set to run automatically and also can be run manually.</a:t>
            </a:r>
          </a:p>
          <a:p>
            <a:pPr lvl="1"/>
            <a:r>
              <a:rPr lang="en-US" dirty="0"/>
              <a:t>Detects and diagnoses problems like high CPU loads, over allocated memory, session and process limits being reached, etc.</a:t>
            </a:r>
          </a:p>
          <a:p>
            <a:endParaRPr lang="en-PK" dirty="0"/>
          </a:p>
        </p:txBody>
      </p:sp>
      <p:sp>
        <p:nvSpPr>
          <p:cNvPr id="4" name="Slide Number Placeholder 3">
            <a:extLst>
              <a:ext uri="{FF2B5EF4-FFF2-40B4-BE49-F238E27FC236}">
                <a16:creationId xmlns:a16="http://schemas.microsoft.com/office/drawing/2014/main" id="{39A603AF-832B-4CE7-90FF-8EFBEDE45594}"/>
              </a:ext>
            </a:extLst>
          </p:cNvPr>
          <p:cNvSpPr>
            <a:spLocks noGrp="1"/>
          </p:cNvSpPr>
          <p:nvPr>
            <p:ph type="sldNum" sz="quarter" idx="12"/>
          </p:nvPr>
        </p:nvSpPr>
        <p:spPr/>
        <p:txBody>
          <a:bodyPr/>
          <a:lstStyle/>
          <a:p>
            <a:fld id="{FA6D1DC9-C721-4D5F-A7A1-DF55DAF8C7D9}" type="slidenum">
              <a:rPr lang="en-US" smtClean="0"/>
              <a:t>7</a:t>
            </a:fld>
            <a:endParaRPr lang="en-US"/>
          </a:p>
        </p:txBody>
      </p:sp>
    </p:spTree>
    <p:extLst>
      <p:ext uri="{BB962C8B-B14F-4D97-AF65-F5344CB8AC3E}">
        <p14:creationId xmlns:p14="http://schemas.microsoft.com/office/powerpoint/2010/main" val="3246135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2B61C-59CE-4D69-9FF0-919C943E1A68}"/>
              </a:ext>
            </a:extLst>
          </p:cNvPr>
          <p:cNvSpPr>
            <a:spLocks noGrp="1"/>
          </p:cNvSpPr>
          <p:nvPr>
            <p:ph type="title"/>
          </p:nvPr>
        </p:nvSpPr>
        <p:spPr/>
        <p:txBody>
          <a:bodyPr/>
          <a:lstStyle/>
          <a:p>
            <a:r>
              <a:rPr lang="en-GB" dirty="0"/>
              <a:t>Database Advisors</a:t>
            </a:r>
            <a:endParaRPr lang="en-PK" dirty="0"/>
          </a:p>
        </p:txBody>
      </p:sp>
      <p:sp>
        <p:nvSpPr>
          <p:cNvPr id="3" name="Content Placeholder 2">
            <a:extLst>
              <a:ext uri="{FF2B5EF4-FFF2-40B4-BE49-F238E27FC236}">
                <a16:creationId xmlns:a16="http://schemas.microsoft.com/office/drawing/2014/main" id="{1C12AB80-5434-44EA-A0FC-1C21CFB7D8A1}"/>
              </a:ext>
            </a:extLst>
          </p:cNvPr>
          <p:cNvSpPr>
            <a:spLocks noGrp="1"/>
          </p:cNvSpPr>
          <p:nvPr>
            <p:ph idx="1"/>
          </p:nvPr>
        </p:nvSpPr>
        <p:spPr>
          <a:xfrm>
            <a:off x="456045" y="1301674"/>
            <a:ext cx="11279909" cy="5264225"/>
          </a:xfrm>
        </p:spPr>
        <p:txBody>
          <a:bodyPr>
            <a:normAutofit/>
          </a:bodyPr>
          <a:lstStyle/>
          <a:p>
            <a:r>
              <a:rPr lang="en-GB" dirty="0"/>
              <a:t>SQL Advisors</a:t>
            </a:r>
          </a:p>
          <a:p>
            <a:pPr lvl="1"/>
            <a:r>
              <a:rPr lang="en-GB" dirty="0"/>
              <a:t>SQL Tuning Advisor</a:t>
            </a:r>
            <a:r>
              <a:rPr lang="en-PK" dirty="0"/>
              <a:t> - </a:t>
            </a:r>
            <a:r>
              <a:rPr lang="en-GB" dirty="0" err="1"/>
              <a:t>analyzes</a:t>
            </a:r>
            <a:r>
              <a:rPr lang="en-GB" dirty="0"/>
              <a:t> SQL statements and</a:t>
            </a:r>
            <a:r>
              <a:rPr lang="en-PK" dirty="0"/>
              <a:t> recommends </a:t>
            </a:r>
            <a:r>
              <a:rPr lang="en-GB" dirty="0"/>
              <a:t>SQL improvement</a:t>
            </a:r>
            <a:r>
              <a:rPr lang="en-PK" dirty="0"/>
              <a:t>s</a:t>
            </a:r>
            <a:r>
              <a:rPr lang="en-GB" dirty="0"/>
              <a:t>.</a:t>
            </a:r>
            <a:endParaRPr lang="en-PK" dirty="0"/>
          </a:p>
          <a:p>
            <a:pPr lvl="1"/>
            <a:r>
              <a:rPr lang="en-GB" dirty="0"/>
              <a:t>SQL Access Advisor</a:t>
            </a:r>
            <a:r>
              <a:rPr lang="en-PK" dirty="0"/>
              <a:t> – recommends when to </a:t>
            </a:r>
            <a:r>
              <a:rPr lang="en-GB" dirty="0"/>
              <a:t>create indexes</a:t>
            </a:r>
            <a:r>
              <a:rPr lang="en-PK" dirty="0"/>
              <a:t> </a:t>
            </a:r>
            <a:r>
              <a:rPr lang="en-GB" dirty="0"/>
              <a:t>a</a:t>
            </a:r>
            <a:r>
              <a:rPr lang="en-PK" dirty="0"/>
              <a:t>n</a:t>
            </a:r>
            <a:r>
              <a:rPr lang="en-GB" dirty="0"/>
              <a:t>d materialized views</a:t>
            </a:r>
            <a:r>
              <a:rPr lang="en-PK" dirty="0"/>
              <a:t>.</a:t>
            </a:r>
          </a:p>
          <a:p>
            <a:pPr lvl="1"/>
            <a:r>
              <a:rPr lang="en-GB" dirty="0"/>
              <a:t>Partition Advisor </a:t>
            </a:r>
            <a:r>
              <a:rPr lang="en-PK" dirty="0"/>
              <a:t>- </a:t>
            </a:r>
            <a:r>
              <a:rPr lang="en-GB" dirty="0"/>
              <a:t>recommend</a:t>
            </a:r>
            <a:r>
              <a:rPr lang="en-PK" dirty="0"/>
              <a:t>s</a:t>
            </a:r>
            <a:r>
              <a:rPr lang="en-GB" dirty="0"/>
              <a:t> when to </a:t>
            </a:r>
            <a:r>
              <a:rPr lang="en-PK" dirty="0"/>
              <a:t>c</a:t>
            </a:r>
            <a:r>
              <a:rPr lang="en-GB" dirty="0"/>
              <a:t>r</a:t>
            </a:r>
            <a:r>
              <a:rPr lang="en-PK" dirty="0"/>
              <a:t>e</a:t>
            </a:r>
            <a:r>
              <a:rPr lang="en-GB" dirty="0"/>
              <a:t>a</a:t>
            </a:r>
            <a:r>
              <a:rPr lang="en-PK" dirty="0"/>
              <a:t>t</a:t>
            </a:r>
            <a:r>
              <a:rPr lang="en-GB" dirty="0"/>
              <a:t>e</a:t>
            </a:r>
            <a:r>
              <a:rPr lang="en-PK" dirty="0"/>
              <a:t> </a:t>
            </a:r>
            <a:r>
              <a:rPr lang="en-GB" dirty="0"/>
              <a:t>partitioned tables.</a:t>
            </a:r>
          </a:p>
          <a:p>
            <a:r>
              <a:rPr lang="en-US" dirty="0"/>
              <a:t>SPM Evolve Advisor</a:t>
            </a:r>
          </a:p>
          <a:p>
            <a:pPr lvl="1"/>
            <a:r>
              <a:rPr lang="en-US" dirty="0"/>
              <a:t>Introduced with Oracle Database 12c.</a:t>
            </a:r>
          </a:p>
          <a:p>
            <a:pPr lvl="1"/>
            <a:r>
              <a:rPr lang="en-US" dirty="0"/>
              <a:t>SQL Plan Management (SPM) Evolve Advisor enables scheduling of testing of new plans added to the SQL plan baseline, compares the new plans versus accepted plans for cost, and automatically accepts plans that have a much lower cost.</a:t>
            </a:r>
            <a:endParaRPr lang="en-PK" dirty="0"/>
          </a:p>
        </p:txBody>
      </p:sp>
      <p:sp>
        <p:nvSpPr>
          <p:cNvPr id="4" name="Slide Number Placeholder 3">
            <a:extLst>
              <a:ext uri="{FF2B5EF4-FFF2-40B4-BE49-F238E27FC236}">
                <a16:creationId xmlns:a16="http://schemas.microsoft.com/office/drawing/2014/main" id="{9D9E2340-8611-4655-A063-902A50B41DC3}"/>
              </a:ext>
            </a:extLst>
          </p:cNvPr>
          <p:cNvSpPr>
            <a:spLocks noGrp="1"/>
          </p:cNvSpPr>
          <p:nvPr>
            <p:ph type="sldNum" sz="quarter" idx="12"/>
          </p:nvPr>
        </p:nvSpPr>
        <p:spPr/>
        <p:txBody>
          <a:bodyPr/>
          <a:lstStyle/>
          <a:p>
            <a:fld id="{FA6D1DC9-C721-4D5F-A7A1-DF55DAF8C7D9}" type="slidenum">
              <a:rPr lang="en-US" smtClean="0"/>
              <a:t>8</a:t>
            </a:fld>
            <a:endParaRPr lang="en-US"/>
          </a:p>
        </p:txBody>
      </p:sp>
    </p:spTree>
    <p:extLst>
      <p:ext uri="{BB962C8B-B14F-4D97-AF65-F5344CB8AC3E}">
        <p14:creationId xmlns:p14="http://schemas.microsoft.com/office/powerpoint/2010/main" val="406648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FD234-E179-4D5F-B0EA-45C3DC7EAE10}"/>
              </a:ext>
            </a:extLst>
          </p:cNvPr>
          <p:cNvSpPr>
            <a:spLocks noGrp="1"/>
          </p:cNvSpPr>
          <p:nvPr>
            <p:ph type="title"/>
          </p:nvPr>
        </p:nvSpPr>
        <p:spPr/>
        <p:txBody>
          <a:bodyPr/>
          <a:lstStyle/>
          <a:p>
            <a:r>
              <a:rPr lang="en-GB" dirty="0"/>
              <a:t>Database Advisors</a:t>
            </a:r>
            <a:endParaRPr lang="en-PK" dirty="0"/>
          </a:p>
        </p:txBody>
      </p:sp>
      <p:sp>
        <p:nvSpPr>
          <p:cNvPr id="3" name="Content Placeholder 2">
            <a:extLst>
              <a:ext uri="{FF2B5EF4-FFF2-40B4-BE49-F238E27FC236}">
                <a16:creationId xmlns:a16="http://schemas.microsoft.com/office/drawing/2014/main" id="{3FDCCD3F-224C-4FFC-A392-BECD9F9FC08C}"/>
              </a:ext>
            </a:extLst>
          </p:cNvPr>
          <p:cNvSpPr>
            <a:spLocks noGrp="1"/>
          </p:cNvSpPr>
          <p:nvPr>
            <p:ph idx="1"/>
          </p:nvPr>
        </p:nvSpPr>
        <p:spPr>
          <a:xfrm>
            <a:off x="456045" y="1301674"/>
            <a:ext cx="11279909" cy="5419799"/>
          </a:xfrm>
        </p:spPr>
        <p:txBody>
          <a:bodyPr>
            <a:normAutofit lnSpcReduction="10000"/>
          </a:bodyPr>
          <a:lstStyle/>
          <a:p>
            <a:r>
              <a:rPr lang="en-GB" dirty="0"/>
              <a:t>Memory Advisors</a:t>
            </a:r>
          </a:p>
          <a:p>
            <a:pPr lvl="1"/>
            <a:r>
              <a:rPr lang="en-PK" dirty="0"/>
              <a:t>A</a:t>
            </a:r>
            <a:r>
              <a:rPr lang="en-GB" dirty="0"/>
              <a:t>n expert system that provides automatic memory management</a:t>
            </a:r>
            <a:r>
              <a:rPr lang="en-PK" dirty="0"/>
              <a:t> </a:t>
            </a:r>
            <a:r>
              <a:rPr lang="en-GB" dirty="0"/>
              <a:t>and eliminates manual adjustment of the SGA and PGA when enabled</a:t>
            </a:r>
            <a:r>
              <a:rPr lang="en-PK" dirty="0"/>
              <a:t>.</a:t>
            </a:r>
          </a:p>
          <a:p>
            <a:pPr lvl="1"/>
            <a:r>
              <a:rPr lang="en-GB" dirty="0"/>
              <a:t>Shared Pool (SGA) Advisor, PGA</a:t>
            </a:r>
            <a:r>
              <a:rPr lang="en-PK" dirty="0"/>
              <a:t> </a:t>
            </a:r>
            <a:r>
              <a:rPr lang="en-GB" dirty="0"/>
              <a:t>Advisor</a:t>
            </a:r>
            <a:r>
              <a:rPr lang="en-PK" dirty="0"/>
              <a:t>, </a:t>
            </a:r>
            <a:r>
              <a:rPr lang="en-GB" dirty="0"/>
              <a:t>a</a:t>
            </a:r>
            <a:r>
              <a:rPr lang="en-PK" dirty="0"/>
              <a:t>n</a:t>
            </a:r>
            <a:r>
              <a:rPr lang="en-GB" dirty="0"/>
              <a:t>d</a:t>
            </a:r>
            <a:r>
              <a:rPr lang="en-PK" dirty="0"/>
              <a:t> </a:t>
            </a:r>
            <a:r>
              <a:rPr lang="en-GB" dirty="0"/>
              <a:t>Buffer Cache Advisor.</a:t>
            </a:r>
          </a:p>
          <a:p>
            <a:r>
              <a:rPr lang="en-US" dirty="0"/>
              <a:t>Java Pool Advisor</a:t>
            </a:r>
          </a:p>
          <a:p>
            <a:pPr lvl="1"/>
            <a:r>
              <a:rPr lang="en-US" dirty="0"/>
              <a:t>Provides statistics about library cache memory used for Java and predicts parse rate based on changes in the Java pool size.</a:t>
            </a:r>
            <a:endParaRPr lang="en-PK" dirty="0"/>
          </a:p>
          <a:p>
            <a:r>
              <a:rPr lang="en-GB" dirty="0"/>
              <a:t>Segment Advisor</a:t>
            </a:r>
          </a:p>
          <a:p>
            <a:pPr lvl="1"/>
            <a:r>
              <a:rPr lang="en-GB" dirty="0"/>
              <a:t>Eliminates the need to identify fragmented objects</a:t>
            </a:r>
            <a:r>
              <a:rPr lang="en-PK" dirty="0"/>
              <a:t>. </a:t>
            </a:r>
          </a:p>
          <a:p>
            <a:pPr lvl="1"/>
            <a:r>
              <a:rPr lang="en-PK" dirty="0"/>
              <a:t>A</a:t>
            </a:r>
            <a:r>
              <a:rPr lang="en-GB" dirty="0" err="1"/>
              <a:t>dvises</a:t>
            </a:r>
            <a:r>
              <a:rPr lang="en-GB" dirty="0"/>
              <a:t> which</a:t>
            </a:r>
            <a:r>
              <a:rPr lang="en-PK" dirty="0"/>
              <a:t> </a:t>
            </a:r>
            <a:r>
              <a:rPr lang="en-GB" dirty="0"/>
              <a:t>objects to shrink and allows to accept the recommendations.</a:t>
            </a:r>
            <a:endParaRPr lang="en-PK" dirty="0"/>
          </a:p>
          <a:p>
            <a:pPr lvl="1"/>
            <a:r>
              <a:rPr lang="en-PK" dirty="0"/>
              <a:t>R</a:t>
            </a:r>
            <a:r>
              <a:rPr lang="en-GB" dirty="0" err="1"/>
              <a:t>eorganize</a:t>
            </a:r>
            <a:r>
              <a:rPr lang="en-PK" dirty="0"/>
              <a:t>s</a:t>
            </a:r>
            <a:r>
              <a:rPr lang="en-GB" dirty="0"/>
              <a:t> the objects using scripts. </a:t>
            </a:r>
            <a:endParaRPr lang="en-PK" dirty="0"/>
          </a:p>
          <a:p>
            <a:pPr lvl="1"/>
            <a:endParaRPr lang="en-PK" dirty="0"/>
          </a:p>
        </p:txBody>
      </p:sp>
      <p:sp>
        <p:nvSpPr>
          <p:cNvPr id="4" name="Slide Number Placeholder 3">
            <a:extLst>
              <a:ext uri="{FF2B5EF4-FFF2-40B4-BE49-F238E27FC236}">
                <a16:creationId xmlns:a16="http://schemas.microsoft.com/office/drawing/2014/main" id="{6389C9FE-F779-4F53-8AFC-A22943AE9F83}"/>
              </a:ext>
            </a:extLst>
          </p:cNvPr>
          <p:cNvSpPr>
            <a:spLocks noGrp="1"/>
          </p:cNvSpPr>
          <p:nvPr>
            <p:ph type="sldNum" sz="quarter" idx="12"/>
          </p:nvPr>
        </p:nvSpPr>
        <p:spPr/>
        <p:txBody>
          <a:bodyPr/>
          <a:lstStyle/>
          <a:p>
            <a:fld id="{FA6D1DC9-C721-4D5F-A7A1-DF55DAF8C7D9}" type="slidenum">
              <a:rPr lang="en-US" smtClean="0"/>
              <a:t>9</a:t>
            </a:fld>
            <a:endParaRPr lang="en-US"/>
          </a:p>
        </p:txBody>
      </p:sp>
    </p:spTree>
    <p:extLst>
      <p:ext uri="{BB962C8B-B14F-4D97-AF65-F5344CB8AC3E}">
        <p14:creationId xmlns:p14="http://schemas.microsoft.com/office/powerpoint/2010/main" val="1677796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13716</TotalTime>
  <Words>954</Words>
  <Application>Microsoft Office PowerPoint</Application>
  <PresentationFormat>Widescreen</PresentationFormat>
  <Paragraphs>107</Paragraphs>
  <Slides>13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Gotham Narrow Book</vt:lpstr>
      <vt:lpstr>Gotham Narrow Medium</vt:lpstr>
      <vt:lpstr>Wingdings</vt:lpstr>
      <vt:lpstr>Office Theme</vt:lpstr>
      <vt:lpstr>Database Administration &amp; Management</vt:lpstr>
      <vt:lpstr>Managing Oracle</vt:lpstr>
      <vt:lpstr>Management tasks of DBA</vt:lpstr>
      <vt:lpstr>Managing Oracle</vt:lpstr>
      <vt:lpstr>Manageability Features</vt:lpstr>
      <vt:lpstr>Database Advisors</vt:lpstr>
      <vt:lpstr>Database Advisors</vt:lpstr>
      <vt:lpstr>Database Advisors</vt:lpstr>
      <vt:lpstr>Database Advisors</vt:lpstr>
      <vt:lpstr>Database Advisors</vt:lpstr>
      <vt:lpstr>Database Advisors</vt:lpstr>
      <vt:lpstr>Automatic Storage Management</vt:lpstr>
      <vt:lpstr>Automatic Storage Management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Oracle</dc:title>
  <dc:subject>Database Administration and Management</dc:subject>
  <dc:creator>Muhammad Fahad</dc:creator>
  <cp:lastModifiedBy>Muhammad Fahad</cp:lastModifiedBy>
  <cp:revision>1021</cp:revision>
  <cp:lastPrinted>2018-02-20T01:02:10Z</cp:lastPrinted>
  <dcterms:created xsi:type="dcterms:W3CDTF">2017-11-25T11:53:26Z</dcterms:created>
  <dcterms:modified xsi:type="dcterms:W3CDTF">2020-12-01T06:01:07Z</dcterms:modified>
</cp:coreProperties>
</file>