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80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81" r:id="rId10"/>
    <p:sldId id="266" r:id="rId11"/>
    <p:sldId id="268" r:id="rId12"/>
    <p:sldId id="271" r:id="rId13"/>
    <p:sldId id="277" r:id="rId14"/>
    <p:sldId id="278" r:id="rId15"/>
    <p:sldId id="299" r:id="rId16"/>
    <p:sldId id="282" r:id="rId17"/>
    <p:sldId id="283" r:id="rId18"/>
    <p:sldId id="284" r:id="rId19"/>
    <p:sldId id="300" r:id="rId20"/>
    <p:sldId id="285" r:id="rId21"/>
    <p:sldId id="306" r:id="rId22"/>
    <p:sldId id="286" r:id="rId23"/>
    <p:sldId id="287" r:id="rId24"/>
    <p:sldId id="301" r:id="rId25"/>
    <p:sldId id="288" r:id="rId26"/>
    <p:sldId id="289" r:id="rId27"/>
    <p:sldId id="302" r:id="rId28"/>
    <p:sldId id="303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304" r:id="rId39"/>
    <p:sldId id="27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87097" autoAdjust="0"/>
  </p:normalViewPr>
  <p:slideViewPr>
    <p:cSldViewPr>
      <p:cViewPr varScale="1">
        <p:scale>
          <a:sx n="73" d="100"/>
          <a:sy n="73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E2397-2D8D-419A-BAA6-6626119C6FB8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155CE-4B7A-46A5-B53E-43A485360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55CE-4B7A-46A5-B53E-43A4853600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977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B6F15528-21DE-4FAA-801E-634DDDAF4B2B}" type="slidenum">
              <a:rPr lang="en-US" smtClean="0"/>
              <a:pPr algn="just"/>
              <a:t>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Role In </a:t>
            </a:r>
            <a:r>
              <a:rPr lang="en-US" sz="4800" dirty="0" err="1" smtClean="0"/>
              <a:t>Glyoxylate</a:t>
            </a:r>
            <a:r>
              <a:rPr lang="en-US" sz="4800" dirty="0" smtClean="0"/>
              <a:t> Cyclic</a:t>
            </a:r>
            <a:endParaRPr lang="en-US" dirty="0"/>
          </a:p>
        </p:txBody>
      </p:sp>
      <p:pic>
        <p:nvPicPr>
          <p:cNvPr id="4" name="Content Placeholder 3" descr="IMG_20200413_2239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258" y="1905000"/>
            <a:ext cx="6110542" cy="4680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Enzymes involve in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Glyoxylate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Cycle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glyoxylate</a:t>
            </a:r>
            <a:r>
              <a:rPr lang="en-US" dirty="0" smtClean="0"/>
              <a:t> cycle utilizes five enzymes that are following:</a:t>
            </a:r>
          </a:p>
          <a:p>
            <a:r>
              <a:rPr lang="en-US" dirty="0" smtClean="0"/>
              <a:t>Citrate </a:t>
            </a:r>
            <a:r>
              <a:rPr lang="en-US" dirty="0" err="1" smtClean="0"/>
              <a:t>synthase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Aconitase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Isocitrate</a:t>
            </a:r>
            <a:r>
              <a:rPr lang="en-US" dirty="0" smtClean="0"/>
              <a:t> </a:t>
            </a:r>
            <a:r>
              <a:rPr lang="en-US" dirty="0" err="1" smtClean="0"/>
              <a:t>lyase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Malate</a:t>
            </a:r>
            <a:r>
              <a:rPr lang="en-US" dirty="0" smtClean="0"/>
              <a:t> </a:t>
            </a:r>
            <a:r>
              <a:rPr lang="en-US" dirty="0" err="1" smtClean="0"/>
              <a:t>synthase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Malate</a:t>
            </a:r>
            <a:r>
              <a:rPr lang="en-US" dirty="0" smtClean="0"/>
              <a:t> </a:t>
            </a:r>
            <a:r>
              <a:rPr lang="en-US" dirty="0" err="1" smtClean="0"/>
              <a:t>dehydrogenase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Steps Involved In </a:t>
            </a:r>
            <a:r>
              <a:rPr lang="en-US" sz="4000" dirty="0" err="1" smtClean="0"/>
              <a:t>Glyoxylate</a:t>
            </a:r>
            <a:r>
              <a:rPr lang="en-US" sz="4000" dirty="0" smtClean="0"/>
              <a:t> Cycle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Citric acid is dehydrated to produce </a:t>
            </a:r>
            <a:r>
              <a:rPr lang="en-US" dirty="0" err="1" smtClean="0"/>
              <a:t>Cisaconitic</a:t>
            </a:r>
            <a:r>
              <a:rPr lang="en-US" dirty="0" smtClean="0"/>
              <a:t> Acid in the presence of </a:t>
            </a:r>
            <a:r>
              <a:rPr lang="en-US" dirty="0" err="1" smtClean="0"/>
              <a:t>Aconitase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Role Of </a:t>
            </a:r>
            <a:r>
              <a:rPr lang="en-US" sz="2800" dirty="0" err="1" smtClean="0"/>
              <a:t>Glyoxylate</a:t>
            </a:r>
            <a:r>
              <a:rPr lang="en-US" sz="2800" dirty="0" smtClean="0"/>
              <a:t> Cycle In Pathogenic Fungi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enzymes </a:t>
            </a:r>
            <a:r>
              <a:rPr lang="en-US" dirty="0" err="1" smtClean="0"/>
              <a:t>Isocitrate</a:t>
            </a:r>
            <a:r>
              <a:rPr lang="en-US" dirty="0" smtClean="0"/>
              <a:t> </a:t>
            </a:r>
            <a:r>
              <a:rPr lang="en-US" dirty="0" err="1" smtClean="0"/>
              <a:t>Lyase</a:t>
            </a:r>
            <a:r>
              <a:rPr lang="en-US" dirty="0" smtClean="0"/>
              <a:t> and </a:t>
            </a:r>
            <a:r>
              <a:rPr lang="en-US" dirty="0" err="1" smtClean="0"/>
              <a:t>malate</a:t>
            </a:r>
            <a:r>
              <a:rPr lang="en-US" dirty="0" smtClean="0"/>
              <a:t> </a:t>
            </a:r>
            <a:r>
              <a:rPr lang="en-US" dirty="0" err="1" smtClean="0"/>
              <a:t>synthase</a:t>
            </a:r>
            <a:r>
              <a:rPr lang="en-US" dirty="0" smtClean="0"/>
              <a:t> are increased upon contact with the human host. Mutant of particular fungi that lacked </a:t>
            </a:r>
            <a:r>
              <a:rPr lang="en-US" dirty="0" err="1" smtClean="0"/>
              <a:t>Isocitrate</a:t>
            </a:r>
            <a:r>
              <a:rPr lang="en-US" dirty="0" smtClean="0"/>
              <a:t> </a:t>
            </a:r>
            <a:r>
              <a:rPr lang="en-US" dirty="0" err="1" smtClean="0"/>
              <a:t>Lyase</a:t>
            </a:r>
            <a:r>
              <a:rPr lang="en-US" dirty="0" smtClean="0"/>
              <a:t> are less </a:t>
            </a:r>
            <a:r>
              <a:rPr lang="en-US" dirty="0" err="1" smtClean="0"/>
              <a:t>virulant</a:t>
            </a:r>
            <a:r>
              <a:rPr lang="en-US" dirty="0" smtClean="0"/>
              <a:t>. </a:t>
            </a:r>
            <a:r>
              <a:rPr lang="en-US" dirty="0" err="1" smtClean="0"/>
              <a:t>Glyoxylate</a:t>
            </a:r>
            <a:r>
              <a:rPr lang="en-US" dirty="0" smtClean="0"/>
              <a:t> Cycle is a significant factor for the pathogenesis of these microbes.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Role Of </a:t>
            </a:r>
            <a:r>
              <a:rPr lang="en-US" sz="2800" dirty="0" err="1" smtClean="0"/>
              <a:t>Glyoxylate</a:t>
            </a:r>
            <a:r>
              <a:rPr lang="en-US" sz="2800" dirty="0" smtClean="0"/>
              <a:t> Cycle In </a:t>
            </a:r>
            <a:r>
              <a:rPr lang="en-US" sz="2800" dirty="0" err="1" smtClean="0"/>
              <a:t>Gluconeo</a:t>
            </a:r>
            <a:r>
              <a:rPr lang="en-US" sz="2800" dirty="0" smtClean="0"/>
              <a:t>-genesis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Fatty acid from lipids are used as an energy source.</a:t>
            </a:r>
          </a:p>
          <a:p>
            <a:r>
              <a:rPr lang="en-US" dirty="0" smtClean="0"/>
              <a:t>Fatty acid is converted into acetate molecule by beta oxidation. </a:t>
            </a:r>
          </a:p>
          <a:p>
            <a:r>
              <a:rPr lang="en-US" dirty="0" smtClean="0"/>
              <a:t>Acetate +active </a:t>
            </a:r>
            <a:r>
              <a:rPr lang="en-US" dirty="0" err="1" smtClean="0"/>
              <a:t>thiol</a:t>
            </a:r>
            <a:r>
              <a:rPr lang="en-US" dirty="0" smtClean="0"/>
              <a:t> group (coenzyme A) &gt; TCA cycle &gt; CO2 </a:t>
            </a:r>
          </a:p>
          <a:p>
            <a:r>
              <a:rPr lang="en-US" dirty="0" smtClean="0"/>
              <a:t>This pathway allows cells to obtain energy from fats.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APPARATUS</a:t>
            </a:r>
            <a:endParaRPr lang="en-US" dirty="0"/>
          </a:p>
        </p:txBody>
      </p:sp>
      <p:pic>
        <p:nvPicPr>
          <p:cNvPr id="4" name="Content Placeholder 3" descr="IMG_20200416_194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87" y="2534444"/>
            <a:ext cx="6143625" cy="3190875"/>
          </a:xfr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Golgi Apparatus 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Also known as Golgi complex, Golgi body or Golgi. </a:t>
            </a:r>
          </a:p>
          <a:p>
            <a:r>
              <a:rPr lang="en-US" dirty="0" smtClean="0"/>
              <a:t> Membrane bound organelles, which are sac-like.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Found in cytoplasm of most eukaryotic cells and </a:t>
            </a:r>
          </a:p>
          <a:p>
            <a:pPr>
              <a:buNone/>
            </a:pPr>
            <a:r>
              <a:rPr lang="en-US" dirty="0" smtClean="0"/>
              <a:t>   absent in prokaryotes, Mammalian RBCs and sperm cells of bryophytes.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Ranges from one to several within a cell.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 plant cells several small Golgi complex – </a:t>
            </a:r>
            <a:r>
              <a:rPr lang="en-US" dirty="0" err="1" smtClean="0"/>
              <a:t>dictyosomes</a:t>
            </a:r>
            <a:r>
              <a:rPr lang="en-US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It is responsible for transporting, modifying and packaging proteins and lipids into vesicles.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Golgi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Is made up of several stack of parallel,          flattened sac or </a:t>
            </a:r>
            <a:r>
              <a:rPr lang="en-US" dirty="0" err="1" smtClean="0"/>
              <a:t>cisternae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Many peripheral tubules and vesicles.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CISTERNAE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Golgi </a:t>
            </a:r>
            <a:r>
              <a:rPr lang="en-US" dirty="0" err="1" smtClean="0"/>
              <a:t>apppartaus</a:t>
            </a:r>
            <a:r>
              <a:rPr lang="en-US" dirty="0" smtClean="0"/>
              <a:t> is made up of approx 4- 8 </a:t>
            </a:r>
            <a:r>
              <a:rPr lang="en-US" dirty="0" err="1" smtClean="0"/>
              <a:t>cisternae</a:t>
            </a:r>
            <a:r>
              <a:rPr lang="en-US" dirty="0" smtClean="0"/>
              <a:t> . </a:t>
            </a:r>
          </a:p>
          <a:p>
            <a:r>
              <a:rPr lang="en-US" dirty="0" smtClean="0"/>
              <a:t> Usually equally spaced in stark separated from each other by  thin layer of </a:t>
            </a:r>
            <a:r>
              <a:rPr lang="en-US" dirty="0" err="1" smtClean="0"/>
              <a:t>intercisternal</a:t>
            </a:r>
            <a:r>
              <a:rPr lang="en-US" dirty="0" smtClean="0"/>
              <a:t> cytoplasm . </a:t>
            </a:r>
          </a:p>
          <a:p>
            <a:r>
              <a:rPr lang="en-US" dirty="0" smtClean="0"/>
              <a:t> Golgi complex has a distinct polarity ,the two poles are </a:t>
            </a:r>
            <a:r>
              <a:rPr lang="en-US" dirty="0" err="1" smtClean="0"/>
              <a:t>cis</a:t>
            </a:r>
            <a:r>
              <a:rPr lang="en-US" dirty="0" smtClean="0"/>
              <a:t> and </a:t>
            </a:r>
            <a:r>
              <a:rPr lang="en-US" dirty="0" err="1" smtClean="0"/>
              <a:t>transface</a:t>
            </a:r>
            <a:r>
              <a:rPr lang="en-US" dirty="0" smtClean="0"/>
              <a:t> responsible for receiving and shipping departments. </a:t>
            </a:r>
          </a:p>
          <a:p>
            <a:r>
              <a:rPr lang="en-US" dirty="0" smtClean="0"/>
              <a:t>Forming (</a:t>
            </a:r>
            <a:r>
              <a:rPr lang="en-US" dirty="0" err="1" smtClean="0"/>
              <a:t>cis</a:t>
            </a:r>
            <a:r>
              <a:rPr lang="en-US" dirty="0" smtClean="0"/>
              <a:t>)face-convex side of </a:t>
            </a:r>
            <a:r>
              <a:rPr lang="en-US" dirty="0" err="1" smtClean="0"/>
              <a:t>stack,Maturing</a:t>
            </a:r>
            <a:r>
              <a:rPr lang="en-US" dirty="0" smtClean="0"/>
              <a:t>(trans) </a:t>
            </a:r>
            <a:r>
              <a:rPr lang="en-US" dirty="0" err="1" smtClean="0"/>
              <a:t>faceconcave</a:t>
            </a:r>
            <a:r>
              <a:rPr lang="en-US" dirty="0" smtClean="0"/>
              <a:t> side of stack.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Secretory</a:t>
            </a:r>
            <a:r>
              <a:rPr lang="en-US" dirty="0" smtClean="0"/>
              <a:t> material  𝑓𝑟𝑜𝑚  smooth endoplasmic </a:t>
            </a:r>
          </a:p>
          <a:p>
            <a:r>
              <a:rPr lang="en-US" dirty="0" smtClean="0"/>
              <a:t>reticulum 𝑣𝑖𝑎 transport vesicles 𝑟𝑒𝑎𝑐ℎ𝑒𝑠 </a:t>
            </a:r>
            <a:r>
              <a:rPr lang="en-US" dirty="0" err="1" smtClean="0"/>
              <a:t>golgi</a:t>
            </a:r>
            <a:r>
              <a:rPr lang="en-US" dirty="0" smtClean="0"/>
              <a:t> complex.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CISTERNAE</a:t>
            </a:r>
            <a:endParaRPr lang="en-US" dirty="0"/>
          </a:p>
        </p:txBody>
      </p:sp>
      <p:pic>
        <p:nvPicPr>
          <p:cNvPr id="4" name="Content Placeholder 3" descr="IMG_20200416_1943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815" y="1935163"/>
            <a:ext cx="4634369" cy="4389437"/>
          </a:xfr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Micro-Bodies       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Specialized form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peroxisome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Present in plant cells (Germinating seeds)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Not found in animal cells except some </a:t>
            </a:r>
            <a:r>
              <a:rPr lang="en-US" smtClean="0">
                <a:latin typeface="Arial" pitchFamily="34" charset="0"/>
                <a:cs typeface="Arial" pitchFamily="34" charset="0"/>
              </a:rPr>
              <a:t>lower                animals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(Nematodes 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Contain the enzymes of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Glyoxylate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Cycle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Tubules &amp; vesicles 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Tubules: - small, round tubules formed from the periphery of the </a:t>
            </a:r>
            <a:r>
              <a:rPr lang="en-US" dirty="0" err="1" smtClean="0"/>
              <a:t>cisternae</a:t>
            </a:r>
            <a:r>
              <a:rPr lang="en-US" dirty="0" smtClean="0"/>
              <a:t> . </a:t>
            </a:r>
          </a:p>
          <a:p>
            <a:r>
              <a:rPr lang="en-US" dirty="0" smtClean="0"/>
              <a:t>And few get enlarged at the end to form vesicles. </a:t>
            </a:r>
          </a:p>
          <a:p>
            <a:r>
              <a:rPr lang="en-US" dirty="0" smtClean="0"/>
              <a:t>Vesicles:-lie near the end and concave surface of the </a:t>
            </a:r>
            <a:r>
              <a:rPr lang="en-US" dirty="0" err="1" smtClean="0"/>
              <a:t>golgi</a:t>
            </a:r>
            <a:r>
              <a:rPr lang="en-US" dirty="0" smtClean="0"/>
              <a:t> complex </a:t>
            </a:r>
          </a:p>
          <a:p>
            <a:r>
              <a:rPr lang="en-US" dirty="0" smtClean="0"/>
              <a:t> Types of vesicles:-smooth vesicles and coated vesicles</a:t>
            </a:r>
          </a:p>
          <a:p>
            <a:r>
              <a:rPr lang="en-US" dirty="0" smtClean="0"/>
              <a:t>Golgi matrix:-all </a:t>
            </a:r>
            <a:r>
              <a:rPr lang="en-US" dirty="0" err="1" smtClean="0"/>
              <a:t>golgi</a:t>
            </a:r>
            <a:r>
              <a:rPr lang="en-US" dirty="0" smtClean="0"/>
              <a:t> elements filled with a fluid. 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Modification in CGN AND TGN</a:t>
            </a:r>
            <a:endParaRPr lang="en-US" dirty="0"/>
          </a:p>
        </p:txBody>
      </p:sp>
      <p:pic>
        <p:nvPicPr>
          <p:cNvPr id="6" name="Content Placeholder 5" descr="IMG_20200416_1944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057400"/>
            <a:ext cx="4191000" cy="4572000"/>
          </a:xfr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 SECRETION </a:t>
            </a:r>
          </a:p>
          <a:p>
            <a:r>
              <a:rPr lang="en-US" dirty="0" smtClean="0"/>
              <a:t> SYNTHESIS </a:t>
            </a:r>
          </a:p>
          <a:p>
            <a:r>
              <a:rPr lang="en-US" dirty="0" smtClean="0"/>
              <a:t> SULFATION </a:t>
            </a:r>
          </a:p>
          <a:p>
            <a:r>
              <a:rPr lang="en-US" dirty="0" smtClean="0"/>
              <a:t>APOPTOSIS </a:t>
            </a:r>
          </a:p>
          <a:p>
            <a:r>
              <a:rPr lang="en-US" dirty="0" smtClean="0"/>
              <a:t> PHOSPHORYLATION</a:t>
            </a:r>
            <a:endParaRPr lang="en-US" dirty="0"/>
          </a:p>
        </p:txBody>
      </p:sp>
      <p:pic>
        <p:nvPicPr>
          <p:cNvPr id="4" name="Picture 3" descr="IMG_20200416_1944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752599"/>
            <a:ext cx="4724399" cy="44196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Transport from the Golgi apparatus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Transport from </a:t>
            </a:r>
            <a:r>
              <a:rPr lang="en-US" dirty="0" err="1" smtClean="0"/>
              <a:t>golgi</a:t>
            </a:r>
            <a:r>
              <a:rPr lang="en-US" dirty="0" smtClean="0"/>
              <a:t> takes place by two pathways.</a:t>
            </a:r>
          </a:p>
          <a:p>
            <a:r>
              <a:rPr lang="en-US" dirty="0" smtClean="0"/>
              <a:t>1. Constitutive </a:t>
            </a:r>
            <a:r>
              <a:rPr lang="en-US" dirty="0" err="1" smtClean="0"/>
              <a:t>secretory</a:t>
            </a:r>
            <a:r>
              <a:rPr lang="en-US" dirty="0" smtClean="0"/>
              <a:t> pathway</a:t>
            </a:r>
          </a:p>
          <a:p>
            <a:r>
              <a:rPr lang="en-US" dirty="0" smtClean="0"/>
              <a:t>2. Regulated </a:t>
            </a:r>
            <a:r>
              <a:rPr lang="en-US" dirty="0" err="1" smtClean="0"/>
              <a:t>secretory</a:t>
            </a:r>
            <a:r>
              <a:rPr lang="en-US" dirty="0" smtClean="0"/>
              <a:t> pathway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APPARATUS</a:t>
            </a:r>
            <a:endParaRPr lang="en-US" dirty="0"/>
          </a:p>
        </p:txBody>
      </p:sp>
      <p:pic>
        <p:nvPicPr>
          <p:cNvPr id="4" name="Content Placeholder 3" descr="IMG_20200416_1947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3059" y="1935163"/>
            <a:ext cx="4217882" cy="4389437"/>
          </a:xfrm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a. Constitutive </a:t>
            </a:r>
            <a:r>
              <a:rPr lang="en-US" dirty="0" err="1" smtClean="0"/>
              <a:t>secretory</a:t>
            </a:r>
            <a:r>
              <a:rPr lang="en-US" dirty="0" smtClean="0"/>
              <a:t> pathway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Proteins are secreted from a cell continuously, regardless of external signals or factors. </a:t>
            </a:r>
          </a:p>
          <a:p>
            <a:r>
              <a:rPr lang="en-US" dirty="0" smtClean="0"/>
              <a:t>Proteins are stored in vesicles in the Golgi and move directly to the cell surface and fuse with the PM and release the soluble proteins</a:t>
            </a:r>
            <a:endParaRPr lang="en-US" dirty="0"/>
          </a:p>
        </p:txBody>
      </p:sp>
      <p:pic>
        <p:nvPicPr>
          <p:cNvPr id="4" name="Picture 3" descr="IMG_20200416_1947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63" y="3733800"/>
            <a:ext cx="4186237" cy="31242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b. Regulated </a:t>
            </a:r>
            <a:r>
              <a:rPr lang="en-US" dirty="0" err="1" smtClean="0"/>
              <a:t>secretory</a:t>
            </a:r>
            <a:r>
              <a:rPr lang="en-US" dirty="0" smtClean="0"/>
              <a:t> pathway: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 distinct regulated </a:t>
            </a:r>
            <a:r>
              <a:rPr lang="en-US" dirty="0" err="1" smtClean="0"/>
              <a:t>secretory</a:t>
            </a:r>
            <a:r>
              <a:rPr lang="en-US" dirty="0" smtClean="0"/>
              <a:t> pathway in which specific proteins are secreted in response to environmental signals.  Proteins are sorted in trans Golgi network and packed into </a:t>
            </a:r>
            <a:r>
              <a:rPr lang="en-US" dirty="0" err="1" smtClean="0"/>
              <a:t>secretory</a:t>
            </a:r>
            <a:r>
              <a:rPr lang="en-US" dirty="0" smtClean="0"/>
              <a:t> vesicles. </a:t>
            </a:r>
          </a:p>
          <a:p>
            <a:r>
              <a:rPr lang="en-US" dirty="0" smtClean="0"/>
              <a:t> These </a:t>
            </a:r>
            <a:r>
              <a:rPr lang="en-US" dirty="0" err="1" smtClean="0"/>
              <a:t>secretory</a:t>
            </a:r>
            <a:r>
              <a:rPr lang="en-US" dirty="0" smtClean="0"/>
              <a:t> vesicles are usually larger than other transport vesicles.  </a:t>
            </a:r>
          </a:p>
          <a:p>
            <a:r>
              <a:rPr lang="en-US" dirty="0" smtClean="0"/>
              <a:t> And stored until specific signals are received , then fuses with plasma membrane to release the proteins.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b. Regulated </a:t>
            </a:r>
            <a:r>
              <a:rPr lang="en-US" dirty="0" err="1" smtClean="0"/>
              <a:t>secretory</a:t>
            </a:r>
            <a:r>
              <a:rPr lang="en-US" dirty="0" smtClean="0"/>
              <a:t> pathway:</a:t>
            </a:r>
            <a:endParaRPr lang="en-US" dirty="0"/>
          </a:p>
        </p:txBody>
      </p:sp>
      <p:pic>
        <p:nvPicPr>
          <p:cNvPr id="4" name="Content Placeholder 3" descr="IMG_20200416_1948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1144" y="1935163"/>
            <a:ext cx="4081712" cy="4389437"/>
          </a:xfrm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PEROXISOMES</a:t>
            </a:r>
            <a:endParaRPr lang="en-US" dirty="0"/>
          </a:p>
        </p:txBody>
      </p:sp>
      <p:pic>
        <p:nvPicPr>
          <p:cNvPr id="4" name="Content Placeholder 3" descr="IMG_20200416_2028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287" y="2590800"/>
            <a:ext cx="5305425" cy="2524919"/>
          </a:xfrm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2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STRUCTURE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vesicles found around the cell. </a:t>
            </a:r>
          </a:p>
          <a:p>
            <a:r>
              <a:rPr lang="en-US" dirty="0" smtClean="0"/>
              <a:t>They have a single celled membrane that contains digestive enzymes. </a:t>
            </a:r>
          </a:p>
          <a:p>
            <a:r>
              <a:rPr lang="en-US" dirty="0" smtClean="0"/>
              <a:t>They have the thickest membrane of all organelles. </a:t>
            </a:r>
          </a:p>
          <a:p>
            <a:r>
              <a:rPr lang="en-US" dirty="0" smtClean="0"/>
              <a:t>A lipid </a:t>
            </a:r>
            <a:r>
              <a:rPr lang="en-US" dirty="0" err="1" smtClean="0"/>
              <a:t>bilayer</a:t>
            </a:r>
            <a:r>
              <a:rPr lang="en-US" dirty="0" smtClean="0"/>
              <a:t> surrounds it.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Citrate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synthase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isocitrate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lyase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malate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synthase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etc</a:t>
            </a:r>
          </a:p>
          <a:p>
            <a:pPr algn="ctr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They contain all the enzymes necessary for fatty acid oxidation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Glyoxylate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Cycle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Gluconeogenesis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a </a:t>
            </a:r>
            <a:r>
              <a:rPr lang="en-US" dirty="0" err="1" smtClean="0"/>
              <a:t>urate</a:t>
            </a:r>
            <a:r>
              <a:rPr lang="en-US" dirty="0" smtClean="0"/>
              <a:t> </a:t>
            </a:r>
            <a:r>
              <a:rPr lang="en-US" dirty="0" err="1" smtClean="0"/>
              <a:t>oxylase</a:t>
            </a:r>
            <a:r>
              <a:rPr lang="en-US" dirty="0" smtClean="0"/>
              <a:t> crystalline core. </a:t>
            </a:r>
          </a:p>
          <a:p>
            <a:r>
              <a:rPr lang="en-US" dirty="0" smtClean="0"/>
              <a:t>Contains more than 50 enzymes</a:t>
            </a:r>
          </a:p>
          <a:p>
            <a:r>
              <a:rPr lang="en-US" dirty="0" smtClean="0"/>
              <a:t>They self-replicate by enlarging and then dividing</a:t>
            </a:r>
            <a:endParaRPr lang="en-US" dirty="0"/>
          </a:p>
        </p:txBody>
      </p:sp>
      <p:pic>
        <p:nvPicPr>
          <p:cNvPr id="4" name="Picture 3" descr="IMG_20200416_1948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429000"/>
            <a:ext cx="6019800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19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CONTRAST BETWEEN PEROXISOMES AND OTHER ORGANELLES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r>
              <a:rPr lang="en-US" dirty="0" smtClean="0"/>
              <a:t> Like vacuoles, </a:t>
            </a:r>
            <a:r>
              <a:rPr lang="en-US" dirty="0" err="1" smtClean="0"/>
              <a:t>peroxisomes</a:t>
            </a:r>
            <a:r>
              <a:rPr lang="en-US" dirty="0" smtClean="0"/>
              <a:t> digest and store material. </a:t>
            </a:r>
          </a:p>
          <a:p>
            <a:r>
              <a:rPr lang="en-US" dirty="0" smtClean="0"/>
              <a:t>Like </a:t>
            </a:r>
            <a:r>
              <a:rPr lang="en-US" dirty="0" err="1" smtClean="0"/>
              <a:t>lysosomes</a:t>
            </a:r>
            <a:r>
              <a:rPr lang="en-US" dirty="0" smtClean="0"/>
              <a:t>, </a:t>
            </a:r>
            <a:r>
              <a:rPr lang="en-US" dirty="0" err="1" smtClean="0"/>
              <a:t>peroxisomes</a:t>
            </a:r>
            <a:r>
              <a:rPr lang="en-US" dirty="0" smtClean="0"/>
              <a:t> have similar structure. </a:t>
            </a:r>
          </a:p>
          <a:p>
            <a:r>
              <a:rPr lang="en-US" dirty="0" smtClean="0"/>
              <a:t> Unlike </a:t>
            </a:r>
            <a:r>
              <a:rPr lang="en-US" dirty="0" err="1" smtClean="0"/>
              <a:t>lysosomes</a:t>
            </a:r>
            <a:r>
              <a:rPr lang="en-US" dirty="0" smtClean="0"/>
              <a:t>, </a:t>
            </a:r>
            <a:r>
              <a:rPr lang="en-US" dirty="0" err="1" smtClean="0"/>
              <a:t>peroxisomes</a:t>
            </a:r>
            <a:r>
              <a:rPr lang="en-US" dirty="0" smtClean="0"/>
              <a:t> require oxygen to work. </a:t>
            </a:r>
          </a:p>
          <a:p>
            <a:r>
              <a:rPr lang="en-US" dirty="0" smtClean="0"/>
              <a:t> Like mitochondria and </a:t>
            </a:r>
            <a:r>
              <a:rPr lang="en-US" dirty="0" err="1" smtClean="0"/>
              <a:t>choroplast</a:t>
            </a:r>
            <a:r>
              <a:rPr lang="en-US" dirty="0" smtClean="0"/>
              <a:t>, proteins from the </a:t>
            </a:r>
            <a:r>
              <a:rPr lang="en-US" dirty="0" err="1" smtClean="0"/>
              <a:t>peroxisomes</a:t>
            </a:r>
            <a:r>
              <a:rPr lang="en-US" dirty="0" smtClean="0"/>
              <a:t> are translated to the cytoplasm </a:t>
            </a:r>
          </a:p>
          <a:p>
            <a:r>
              <a:rPr lang="en-US" dirty="0" smtClean="0"/>
              <a:t>Unlike mitochondria and </a:t>
            </a:r>
            <a:r>
              <a:rPr lang="en-US" dirty="0" err="1" smtClean="0"/>
              <a:t>choroplast</a:t>
            </a:r>
            <a:r>
              <a:rPr lang="en-US" dirty="0" smtClean="0"/>
              <a:t>, </a:t>
            </a:r>
            <a:r>
              <a:rPr lang="en-US" dirty="0" err="1" smtClean="0"/>
              <a:t>peroxisomes</a:t>
            </a:r>
            <a:r>
              <a:rPr lang="en-US" dirty="0" smtClean="0"/>
              <a:t> do not contain genetic material.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 OF PEROXISOMES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AIDS IN THE OXIDATION OF TOXIC MOLECULES</a:t>
            </a:r>
          </a:p>
          <a:p>
            <a:r>
              <a:rPr lang="en-US" dirty="0" smtClean="0"/>
              <a:t>CONTRIBUTES TO THE BIOSYNTHESIS OF PLASMOLOGENS WHICH ARE AN ABUNDANT CLASS OF PHOSPHOLIPIDS IN MYELIN</a:t>
            </a:r>
          </a:p>
          <a:p>
            <a:r>
              <a:rPr lang="en-US" dirty="0" smtClean="0"/>
              <a:t> RECYCLES CARBON DURING PHOTORESPIRATION IN PLANT CELLS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98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FUNCTIONS CONT’D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BREAK DOWN FATTY ACIDS AND AMINO ACIDS TO BE USED FOR THE FORMATION OF MEMBRANES AND FUEL FOR RESPIRATION</a:t>
            </a:r>
          </a:p>
          <a:p>
            <a:r>
              <a:rPr lang="en-US" dirty="0" smtClean="0"/>
              <a:t> AIDS IN THE FORMATION AND BREAKDOWN OF REACTIVE OXYGEN SPECIES</a:t>
            </a:r>
          </a:p>
          <a:p>
            <a:r>
              <a:rPr lang="en-US" dirty="0" smtClean="0"/>
              <a:t>PRODUCES BILE ACIDS NEEDED FOR ABSORPTION OF FATS AND LIPIDSOLUBLE VITAMINS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IMPORTANCE OF PEROXISOMES IN CELLS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PEROXISOMES ARE IMPORTANT TO THE CELL SINCE THEY PROVIDE A MAJOR SOURCE OF METABOLIC ENERGY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184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ENZYMES IN PEROXISOMES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ENZYMES IN PEROXISOMES ARE :</a:t>
            </a:r>
          </a:p>
          <a:p>
            <a:pPr>
              <a:buNone/>
            </a:pPr>
            <a:r>
              <a:rPr lang="en-US" dirty="0" smtClean="0"/>
              <a:t>1) CATALASE</a:t>
            </a:r>
          </a:p>
          <a:p>
            <a:r>
              <a:rPr lang="en-US" dirty="0" smtClean="0"/>
              <a:t>DESTROYS EXCESS HYDROGEN PEROXIDE IN OXIDATION REACTIONS</a:t>
            </a:r>
          </a:p>
          <a:p>
            <a:pPr>
              <a:buNone/>
            </a:pPr>
            <a:r>
              <a:rPr lang="en-US" dirty="0" smtClean="0"/>
              <a:t>2) D- AMINO ACID OXIDASE</a:t>
            </a:r>
          </a:p>
          <a:p>
            <a:r>
              <a:rPr lang="en-US" dirty="0" smtClean="0"/>
              <a:t>OXIDISES D-AMINO ACIDS TO IMINO ACIDS (AMMONIA &amp; HYDROGEN PEROXIDE)</a:t>
            </a:r>
          </a:p>
          <a:p>
            <a:pPr>
              <a:buNone/>
            </a:pPr>
            <a:r>
              <a:rPr lang="en-US" dirty="0" smtClean="0"/>
              <a:t>3) URIC ACID OXIDASE</a:t>
            </a:r>
          </a:p>
          <a:p>
            <a:r>
              <a:rPr lang="en-US" dirty="0" smtClean="0"/>
              <a:t>CATALYZES THE OXIDATION OF URIC ACID TO SOLUBLE ALLANTOIN IN PLANTS 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PEROXISOME ROLE IN PHOTOSYNTHESIS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Takes part in photorespiration where carbon is recovered.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Glycolate</a:t>
            </a:r>
            <a:r>
              <a:rPr lang="en-US" dirty="0" smtClean="0"/>
              <a:t>, a chemical which is received by the </a:t>
            </a:r>
            <a:r>
              <a:rPr lang="en-US" dirty="0" err="1" smtClean="0"/>
              <a:t>peroxisomes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Glycolate</a:t>
            </a:r>
            <a:r>
              <a:rPr lang="en-US" dirty="0" smtClean="0"/>
              <a:t> is turned to another enzyme called </a:t>
            </a:r>
            <a:r>
              <a:rPr lang="en-US" dirty="0" err="1" smtClean="0"/>
              <a:t>glycine</a:t>
            </a:r>
            <a:r>
              <a:rPr lang="en-US" dirty="0" smtClean="0"/>
              <a:t> and sent to the mitochondria</a:t>
            </a:r>
            <a:endParaRPr lang="en-US" dirty="0"/>
          </a:p>
        </p:txBody>
      </p:sp>
      <p:pic>
        <p:nvPicPr>
          <p:cNvPr id="4" name="Picture 3" descr="IMG_20200416_2028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4648200"/>
            <a:ext cx="4038600" cy="2209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mitochondria it turned into serine and passed back to the </a:t>
            </a:r>
            <a:r>
              <a:rPr lang="en-US" dirty="0" err="1" smtClean="0"/>
              <a:t>peroxisome</a:t>
            </a:r>
            <a:r>
              <a:rPr lang="en-US" dirty="0" smtClean="0"/>
              <a:t>. •In the </a:t>
            </a:r>
            <a:r>
              <a:rPr lang="en-US" dirty="0" err="1" smtClean="0"/>
              <a:t>peroxisome</a:t>
            </a:r>
            <a:r>
              <a:rPr lang="en-US" dirty="0" smtClean="0"/>
              <a:t> is then turned to </a:t>
            </a:r>
            <a:r>
              <a:rPr lang="en-US" dirty="0" err="1" smtClean="0"/>
              <a:t>glycerate</a:t>
            </a:r>
            <a:r>
              <a:rPr lang="en-US" dirty="0" smtClean="0"/>
              <a:t> and sent to the chloroplast. •No energy is gained.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of photorespiration</a:t>
            </a:r>
            <a:endParaRPr lang="en-US" dirty="0"/>
          </a:p>
        </p:txBody>
      </p:sp>
      <p:pic>
        <p:nvPicPr>
          <p:cNvPr id="4" name="Content Placeholder 3" descr="IMG_20200416_1949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057400"/>
            <a:ext cx="8229600" cy="4800600"/>
          </a:xfrm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578" y="990600"/>
            <a:ext cx="7822822" cy="5486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R.W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Breidenbach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H.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Beevers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1961.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Microbodies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the fat-storing cells of germinating  seeds contain enzymes.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Enzyme were found in the organelle other than mitochondria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Glyoxysomes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G_20200413_224051.jpg"/>
          <p:cNvPicPr>
            <a:picLocks noChangeAspect="1"/>
          </p:cNvPicPr>
          <p:nvPr/>
        </p:nvPicPr>
        <p:blipFill>
          <a:blip r:embed="rId2"/>
          <a:srcRect l="55102"/>
          <a:stretch>
            <a:fillRect/>
          </a:stretch>
        </p:blipFill>
        <p:spPr>
          <a:xfrm>
            <a:off x="4953000" y="4324348"/>
            <a:ext cx="3352800" cy="2289958"/>
          </a:xfrm>
          <a:prstGeom prst="rect">
            <a:avLst/>
          </a:prstGeom>
        </p:spPr>
      </p:pic>
      <p:pic>
        <p:nvPicPr>
          <p:cNvPr id="5" name="Picture 4" descr="IMG_20200413_224051.jpg"/>
          <p:cNvPicPr>
            <a:picLocks noChangeAspect="1"/>
          </p:cNvPicPr>
          <p:nvPr/>
        </p:nvPicPr>
        <p:blipFill>
          <a:blip r:embed="rId2"/>
          <a:srcRect r="53433"/>
          <a:stretch>
            <a:fillRect/>
          </a:stretch>
        </p:blipFill>
        <p:spPr>
          <a:xfrm>
            <a:off x="914398" y="4343399"/>
            <a:ext cx="3429002" cy="22860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Role Of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Glyoxysomes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Glyoxylate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Cycle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Main Aim:</a:t>
            </a:r>
          </a:p>
          <a:p>
            <a:r>
              <a:rPr lang="en-US" dirty="0" smtClean="0"/>
              <a:t> Convert acetyl </a:t>
            </a:r>
            <a:r>
              <a:rPr lang="en-US" dirty="0" err="1" smtClean="0"/>
              <a:t>CoA</a:t>
            </a:r>
            <a:r>
              <a:rPr lang="en-US" dirty="0" smtClean="0"/>
              <a:t> into </a:t>
            </a:r>
            <a:r>
              <a:rPr lang="en-US" dirty="0" err="1" smtClean="0"/>
              <a:t>succinate</a:t>
            </a:r>
            <a:r>
              <a:rPr lang="en-US" dirty="0" smtClean="0"/>
              <a:t> for the synthesis of carbohydrates.</a:t>
            </a:r>
          </a:p>
          <a:p>
            <a:pPr>
              <a:buNone/>
            </a:pPr>
            <a:r>
              <a:rPr lang="en-US" dirty="0" smtClean="0"/>
              <a:t>                  Fatty acid       → Carbohydrates </a:t>
            </a:r>
          </a:p>
          <a:p>
            <a:r>
              <a:rPr lang="en-US" dirty="0" smtClean="0"/>
              <a:t> In Microorganisms in the absence of glucose this cycle allows cells to utilize carbon compounds as a carbon source.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Absent in lipid-poor seed such as the pea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IMG_20200413_224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935532"/>
            <a:ext cx="8174625" cy="469386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Role In </a:t>
            </a:r>
            <a:r>
              <a:rPr lang="en-US" sz="4400" dirty="0" err="1" smtClean="0"/>
              <a:t>Glyoxylate</a:t>
            </a:r>
            <a:r>
              <a:rPr lang="en-US" sz="4400" dirty="0" smtClean="0"/>
              <a:t> Cyclic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Present in plants </a:t>
            </a:r>
            <a:r>
              <a:rPr lang="en-US" sz="2400" dirty="0" err="1" smtClean="0"/>
              <a:t>e.g</a:t>
            </a:r>
            <a:r>
              <a:rPr lang="en-US" sz="2400" dirty="0" smtClean="0"/>
              <a:t> (Oil rich seeds) Soya beans, Castor beans, Sunflower beans.</a:t>
            </a:r>
            <a:endParaRPr lang="en-US" dirty="0"/>
          </a:p>
        </p:txBody>
      </p:sp>
      <p:pic>
        <p:nvPicPr>
          <p:cNvPr id="4" name="Picture 3" descr="IMG_20200413_224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9388"/>
            <a:ext cx="8457066" cy="38100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Role In </a:t>
            </a:r>
            <a:r>
              <a:rPr lang="en-US" sz="5400" dirty="0" err="1" smtClean="0"/>
              <a:t>Glyoxylate</a:t>
            </a:r>
            <a:r>
              <a:rPr lang="en-US" sz="5400" dirty="0" smtClean="0"/>
              <a:t> Cyclic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Present at the time of Germination (Plant seedling)</a:t>
            </a:r>
          </a:p>
          <a:p>
            <a:r>
              <a:rPr lang="en-US" dirty="0" smtClean="0"/>
              <a:t>Removed in living plants when they become able to produce their own food from photosynthesis </a:t>
            </a:r>
          </a:p>
          <a:p>
            <a:r>
              <a:rPr lang="en-US" dirty="0" smtClean="0"/>
              <a:t>Energy comes from the stored fatty acids </a:t>
            </a:r>
          </a:p>
          <a:p>
            <a:pPr>
              <a:buNone/>
            </a:pPr>
            <a:r>
              <a:rPr lang="en-US" dirty="0" smtClean="0"/>
              <a:t>		Fatty acid       → Carbohydrates </a:t>
            </a:r>
          </a:p>
          <a:p>
            <a:r>
              <a:rPr lang="en-US" dirty="0" err="1" smtClean="0"/>
              <a:t>Glyoxysomes</a:t>
            </a:r>
            <a:r>
              <a:rPr lang="en-US" dirty="0" smtClean="0"/>
              <a:t> undergo catabolism &amp; anabolism of lipids</a:t>
            </a:r>
          </a:p>
          <a:p>
            <a:r>
              <a:rPr lang="en-US" dirty="0" smtClean="0"/>
              <a:t>Catabolism carried by the enzymes present in </a:t>
            </a:r>
            <a:r>
              <a:rPr lang="en-US" dirty="0" err="1" smtClean="0"/>
              <a:t>glyoxysomes</a:t>
            </a:r>
            <a:r>
              <a:rPr lang="en-US" dirty="0" smtClean="0"/>
              <a:t> (</a:t>
            </a:r>
            <a:r>
              <a:rPr lang="en-US" dirty="0" err="1" smtClean="0"/>
              <a:t>Glyoxylate</a:t>
            </a:r>
            <a:r>
              <a:rPr lang="en-US" dirty="0" smtClean="0"/>
              <a:t> Cycle) </a:t>
            </a:r>
          </a:p>
          <a:p>
            <a:r>
              <a:rPr lang="en-US" dirty="0" smtClean="0"/>
              <a:t>Contain material to begin formation of new plants Form </a:t>
            </a:r>
            <a:r>
              <a:rPr lang="en-US" dirty="0" err="1" smtClean="0"/>
              <a:t>epicotyl</a:t>
            </a:r>
            <a:r>
              <a:rPr lang="en-US" dirty="0" smtClean="0"/>
              <a:t> &amp; </a:t>
            </a:r>
            <a:r>
              <a:rPr lang="en-US" dirty="0" err="1" smtClean="0"/>
              <a:t>hypocotyl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Glyoxylate</a:t>
            </a:r>
            <a:r>
              <a:rPr lang="en-US" dirty="0" smtClean="0"/>
              <a:t> Cycle</a:t>
            </a:r>
            <a:endParaRPr lang="en-US" dirty="0"/>
          </a:p>
        </p:txBody>
      </p:sp>
      <p:pic>
        <p:nvPicPr>
          <p:cNvPr id="4" name="Content Placeholder 3" descr="IMG_20200413_2238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887" y="2310606"/>
            <a:ext cx="5610225" cy="36385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3132</TotalTime>
  <Words>1120</Words>
  <Application>Microsoft Office PowerPoint</Application>
  <PresentationFormat>On-screen Show (4:3)</PresentationFormat>
  <Paragraphs>142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 2</vt:lpstr>
      <vt:lpstr>Flow</vt:lpstr>
      <vt:lpstr>PowerPoint Presentation</vt:lpstr>
      <vt:lpstr>Introduction</vt:lpstr>
      <vt:lpstr>Enzymes</vt:lpstr>
      <vt:lpstr>Discovery</vt:lpstr>
      <vt:lpstr>Role Of Glyoxysomes In Glyoxylate Cycle</vt:lpstr>
      <vt:lpstr>Absent in lipid-poor seed such as the pea</vt:lpstr>
      <vt:lpstr>Role In Glyoxylate Cyclic</vt:lpstr>
      <vt:lpstr>Role In Glyoxylate Cyclic</vt:lpstr>
      <vt:lpstr>Glyoxylate Cycle</vt:lpstr>
      <vt:lpstr>Role In Glyoxylate Cyclic</vt:lpstr>
      <vt:lpstr>Enzymes involve in Glyoxylate Cycle</vt:lpstr>
      <vt:lpstr>Steps Involved In Glyoxylate Cycle</vt:lpstr>
      <vt:lpstr>Role Of Glyoxylate Cycle In Pathogenic Fungi</vt:lpstr>
      <vt:lpstr>Role Of Glyoxylate Cycle In Gluconeo-genesis</vt:lpstr>
      <vt:lpstr>GOLGI APPARATUS</vt:lpstr>
      <vt:lpstr>What is Golgi Apparatus ? </vt:lpstr>
      <vt:lpstr>Structure of Golgi Apparatus</vt:lpstr>
      <vt:lpstr>CISTERNAE </vt:lpstr>
      <vt:lpstr> CISTERNAE</vt:lpstr>
      <vt:lpstr>Tubules &amp; vesicles : </vt:lpstr>
      <vt:lpstr>Modification in CGN AND TGN</vt:lpstr>
      <vt:lpstr>FUNCTIONS</vt:lpstr>
      <vt:lpstr>Transport from the Golgi apparatus </vt:lpstr>
      <vt:lpstr>GOLGI APPARATUS</vt:lpstr>
      <vt:lpstr>a. Constitutive secretory pathway </vt:lpstr>
      <vt:lpstr>b. Regulated secretory pathway: </vt:lpstr>
      <vt:lpstr>b. Regulated secretory pathway:</vt:lpstr>
      <vt:lpstr>PEROXISOMES</vt:lpstr>
      <vt:lpstr>STRUCTURE </vt:lpstr>
      <vt:lpstr>STRUCTURE</vt:lpstr>
      <vt:lpstr>CONTRAST BETWEEN PEROXISOMES AND OTHER ORGANELLES </vt:lpstr>
      <vt:lpstr>FUNCTION OF PEROXISOMES </vt:lpstr>
      <vt:lpstr>FUNCTIONS CONT’D </vt:lpstr>
      <vt:lpstr>IMPORTANCE OF PEROXISOMES IN CELLS </vt:lpstr>
      <vt:lpstr>ENZYMES IN PEROXISOMES </vt:lpstr>
      <vt:lpstr>PEROXISOME ROLE IN PHOTOSYNTHESIS </vt:lpstr>
      <vt:lpstr>PHOTOSYNTHESIS</vt:lpstr>
      <vt:lpstr>Pathway of photorespiration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Glyoxysome In Glyoxylate Cyclic</dc:title>
  <dc:creator>usman</dc:creator>
  <cp:lastModifiedBy>Shahid Iqbal</cp:lastModifiedBy>
  <cp:revision>46</cp:revision>
  <dcterms:created xsi:type="dcterms:W3CDTF">2006-08-16T00:00:00Z</dcterms:created>
  <dcterms:modified xsi:type="dcterms:W3CDTF">2020-05-02T05:36:55Z</dcterms:modified>
</cp:coreProperties>
</file>