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5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FC708107-C1BF-40D3-B69C-06BCD117189E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99E40176-7A23-41F1-9BAA-FEBB81D2E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77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8107-C1BF-40D3-B69C-06BCD117189E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0176-7A23-41F1-9BAA-FEBB81D2E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235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8107-C1BF-40D3-B69C-06BCD117189E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0176-7A23-41F1-9BAA-FEBB81D2E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352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8107-C1BF-40D3-B69C-06BCD117189E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0176-7A23-41F1-9BAA-FEBB81D2E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4382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8107-C1BF-40D3-B69C-06BCD117189E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0176-7A23-41F1-9BAA-FEBB81D2E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3307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8107-C1BF-40D3-B69C-06BCD117189E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0176-7A23-41F1-9BAA-FEBB81D2E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4320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8107-C1BF-40D3-B69C-06BCD117189E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0176-7A23-41F1-9BAA-FEBB81D2E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080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FC708107-C1BF-40D3-B69C-06BCD117189E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0176-7A23-41F1-9BAA-FEBB81D2E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6033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FC708107-C1BF-40D3-B69C-06BCD117189E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0176-7A23-41F1-9BAA-FEBB81D2E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7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8107-C1BF-40D3-B69C-06BCD117189E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0176-7A23-41F1-9BAA-FEBB81D2E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147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8107-C1BF-40D3-B69C-06BCD117189E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0176-7A23-41F1-9BAA-FEBB81D2E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233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8107-C1BF-40D3-B69C-06BCD117189E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0176-7A23-41F1-9BAA-FEBB81D2E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057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8107-C1BF-40D3-B69C-06BCD117189E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0176-7A23-41F1-9BAA-FEBB81D2E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6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8107-C1BF-40D3-B69C-06BCD117189E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0176-7A23-41F1-9BAA-FEBB81D2E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525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8107-C1BF-40D3-B69C-06BCD117189E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0176-7A23-41F1-9BAA-FEBB81D2E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152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8107-C1BF-40D3-B69C-06BCD117189E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0176-7A23-41F1-9BAA-FEBB81D2E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592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8107-C1BF-40D3-B69C-06BCD117189E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0176-7A23-41F1-9BAA-FEBB81D2E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728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FC708107-C1BF-40D3-B69C-06BCD117189E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99E40176-7A23-41F1-9BAA-FEBB81D2E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829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Question: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1484" y="2052920"/>
            <a:ext cx="6709906" cy="4500281"/>
          </a:xfrm>
        </p:spPr>
        <p:txBody>
          <a:bodyPr>
            <a:no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Hellet al compared three method of determining serum amylase values in patients with pancreatitis. The result are shown below. We wish to know whether these data indicate a difference among the three methods given </a:t>
            </a:r>
            <a:r>
              <a:rPr lang="el-GR" sz="3600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3600" dirty="0">
                <a:latin typeface="Cambria Math"/>
                <a:ea typeface="Cambria Math"/>
                <a:cs typeface="Times New Roman" pitchFamily="18" charset="0"/>
              </a:rPr>
              <a:t>=0.05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52255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848140"/>
            <a:ext cx="8761413" cy="954156"/>
          </a:xfrm>
        </p:spPr>
        <p:txBody>
          <a:bodyPr/>
          <a:lstStyle/>
          <a:p>
            <a:r>
              <a:rPr lang="en-US" dirty="0" smtClean="0"/>
              <a:t>Question no#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17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905000" y="228603"/>
          <a:ext cx="7239000" cy="6400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581891">
                <a:tc gridSpan="4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Methods Of Determination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189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specimen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8189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4000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3210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6120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8189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1600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1040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2410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8189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1600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647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2210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8189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1200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570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2060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8189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840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445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1400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8189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352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156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2499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8189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224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155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224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8189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208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8189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184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227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5313979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584" y="2266122"/>
            <a:ext cx="7973616" cy="4363278"/>
          </a:xfrm>
        </p:spPr>
        <p:txBody>
          <a:bodyPr/>
          <a:lstStyle/>
          <a:p>
            <a:pPr marL="742950" indent="-742950"/>
            <a:r>
              <a:rPr lang="en-US" b="1" dirty="0" smtClean="0">
                <a:solidFill>
                  <a:schemeClr val="accent6"/>
                </a:solidFill>
              </a:rPr>
              <a:t>1. </a:t>
            </a:r>
            <a:r>
              <a:rPr lang="en-US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Hypothesis Testing: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sz="32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Ho: MA=MB=MC</a:t>
            </a:r>
            <a:br>
              <a:rPr lang="en-US" sz="32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H1: At least one equality is violated</a:t>
            </a:r>
            <a:br>
              <a:rPr lang="en-US" sz="32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en-US" sz="3200" dirty="0">
                <a:solidFill>
                  <a:schemeClr val="accent6"/>
                </a:solidFill>
              </a:rPr>
              <a:t> </a:t>
            </a:r>
            <a:r>
              <a:rPr lang="en-US" sz="36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Level </a:t>
            </a:r>
            <a:r>
              <a:rPr lang="en-US" sz="36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Of Significance:</a:t>
            </a:r>
            <a:r>
              <a:rPr lang="en-US" sz="3200" b="1" dirty="0">
                <a:solidFill>
                  <a:schemeClr val="accent6"/>
                </a:solidFill>
              </a:rPr>
              <a:t/>
            </a:r>
            <a:br>
              <a:rPr lang="en-US" sz="3200" b="1" dirty="0">
                <a:solidFill>
                  <a:schemeClr val="accent6"/>
                </a:solidFill>
              </a:rPr>
            </a:br>
            <a:r>
              <a:rPr lang="en-US" sz="3200" b="1" dirty="0">
                <a:solidFill>
                  <a:schemeClr val="accent6"/>
                </a:solidFill>
                <a:latin typeface="Blackadder ITC" pitchFamily="82" charset="0"/>
              </a:rPr>
              <a:t>         </a:t>
            </a:r>
            <a:r>
              <a:rPr lang="en-US" sz="3200" b="1" dirty="0">
                <a:solidFill>
                  <a:schemeClr val="accent6"/>
                </a:solidFill>
                <a:latin typeface="Blackadder ITC" pitchFamily="82" charset="0"/>
              </a:rPr>
              <a:t>               </a:t>
            </a:r>
            <a:r>
              <a:rPr lang="en-US" sz="2800" dirty="0">
                <a:solidFill>
                  <a:schemeClr val="accent6"/>
                </a:solidFill>
                <a:latin typeface="Blackadder ITC" pitchFamily="82" charset="0"/>
                <a:ea typeface="Cambria Math"/>
              </a:rPr>
              <a:t>𝛼</a:t>
            </a:r>
            <a:r>
              <a:rPr lang="en-US" sz="2800" dirty="0">
                <a:solidFill>
                  <a:schemeClr val="accent6"/>
                </a:solidFill>
                <a:latin typeface="Blackadder ITC" pitchFamily="82" charset="0"/>
              </a:rPr>
              <a:t> </a:t>
            </a:r>
            <a:r>
              <a:rPr lang="en-US" sz="2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= 0.05</a:t>
            </a:r>
            <a:endParaRPr lang="en-US" sz="36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89354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0"/>
            <a:ext cx="7620000" cy="662940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Test Statistic:</a:t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Where b=9 &amp; k=3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After assigning ranks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905000" y="2057399"/>
          <a:ext cx="82296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87350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Methods Of Determination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Specimen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2.5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2.5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19.5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25.5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5943282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8534400" cy="60960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5" name="Picture 4" descr="p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0" y="609600"/>
            <a:ext cx="8229600" cy="5943600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8" name="Rectangle 7"/>
          <p:cNvSpPr/>
          <p:nvPr/>
        </p:nvSpPr>
        <p:spPr>
          <a:xfrm>
            <a:off x="5791200" y="2133600"/>
            <a:ext cx="152400" cy="381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2249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riedmans-test-15-6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52601" y="304800"/>
            <a:ext cx="8610599" cy="6324600"/>
          </a:xfrm>
          <a:prstGeom prst="rect">
            <a:avLst/>
          </a:prstGeom>
        </p:spPr>
      </p:pic>
      <p:sp>
        <p:nvSpPr>
          <p:cNvPr id="16" name="Right Arrow 15"/>
          <p:cNvSpPr/>
          <p:nvPr/>
        </p:nvSpPr>
        <p:spPr>
          <a:xfrm>
            <a:off x="3810000" y="990600"/>
            <a:ext cx="304800" cy="228600"/>
          </a:xfrm>
          <a:prstGeom prst="rightArrow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352800" y="3352800"/>
            <a:ext cx="609600" cy="15240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733800" y="990600"/>
            <a:ext cx="4572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195629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Decision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>
                  <a:buFont typeface="Wingdings" pitchFamily="2" charset="2"/>
                  <a:buChar char="Ø"/>
                </a:pPr>
                <a:r>
                  <a:rPr lang="en-US" sz="3200" dirty="0">
                    <a:latin typeface="Blackadder ITC" pitchFamily="82" charset="0"/>
                  </a:rPr>
                  <a:t>         Xr</a:t>
                </a:r>
                <a:r>
                  <a:rPr lang="en-US" sz="3200" baseline="30000" dirty="0"/>
                  <a:t>2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3200" dirty="0">
                    <a:latin typeface="Blackadder ITC" pitchFamily="82" charset="0"/>
                  </a:rPr>
                  <a:t>X</a:t>
                </a:r>
                <a:r>
                  <a:rPr lang="en-US" sz="3200" baseline="30000" dirty="0"/>
                  <a:t>2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3200" dirty="0">
                    <a:latin typeface="Times New Roman" pitchFamily="18" charset="0"/>
                    <a:ea typeface="Cambria Math"/>
                    <a:cs typeface="Times New Roman" pitchFamily="18" charset="0"/>
                  </a:rPr>
                  <a:t>𝛼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,k-1)</a:t>
                </a:r>
              </a:p>
              <a:p>
                <a:pPr>
                  <a:buNone/>
                </a:pP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    Where </a:t>
                </a:r>
                <a:r>
                  <a:rPr lang="en-US" sz="3200" dirty="0">
                    <a:latin typeface="Times New Roman" pitchFamily="18" charset="0"/>
                    <a:ea typeface="Cambria Math"/>
                    <a:cs typeface="Times New Roman" pitchFamily="18" charset="0"/>
                  </a:rPr>
                  <a:t>𝛼=0.05 &amp; k=3 so</a:t>
                </a:r>
              </a:p>
              <a:p>
                <a:pPr>
                  <a:buNone/>
                </a:pPr>
                <a:r>
                  <a:rPr lang="en-US" sz="3200" dirty="0">
                    <a:latin typeface="Cambria Math"/>
                    <a:ea typeface="Cambria Math"/>
                  </a:rPr>
                  <a:t>               </a:t>
                </a:r>
                <a:r>
                  <a:rPr lang="en-US" sz="3200" dirty="0">
                    <a:latin typeface="Blackadder ITC" pitchFamily="82" charset="0"/>
                  </a:rPr>
                  <a:t>X</a:t>
                </a:r>
                <a:r>
                  <a:rPr lang="en-US" sz="3200" baseline="30000" dirty="0"/>
                  <a:t>2</a:t>
                </a:r>
                <a:r>
                  <a:rPr lang="en-US" sz="3200" dirty="0">
                    <a:latin typeface="Cambria Math"/>
                    <a:ea typeface="Cambria Math"/>
                  </a:rPr>
                  <a:t>  </a:t>
                </a:r>
                <a:r>
                  <a:rPr lang="en-US" sz="3200" dirty="0">
                    <a:latin typeface="Times New Roman" pitchFamily="18" charset="0"/>
                    <a:ea typeface="Cambria Math"/>
                    <a:cs typeface="Times New Roman" pitchFamily="18" charset="0"/>
                  </a:rPr>
                  <a:t>= 6.222</a:t>
                </a:r>
              </a:p>
              <a:p>
                <a:pPr>
                  <a:buNone/>
                </a:pPr>
                <a:endParaRPr lang="en-US" sz="3200" dirty="0">
                  <a:latin typeface="Cambria Math"/>
                  <a:ea typeface="Cambria Math"/>
                </a:endParaRPr>
              </a:p>
              <a:p>
                <a:pPr>
                  <a:buFont typeface="Wingdings" pitchFamily="2" charset="2"/>
                  <a:buChar char="Ø"/>
                </a:pPr>
                <a:r>
                  <a:rPr lang="en-US" sz="3200" dirty="0">
                    <a:latin typeface="Times New Roman" pitchFamily="18" charset="0"/>
                    <a:ea typeface="Cambria Math"/>
                    <a:cs typeface="Times New Roman" pitchFamily="18" charset="0"/>
                  </a:rPr>
                  <a:t>           15.5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≥ </m:t>
                    </m:r>
                  </m:oMath>
                </a14:m>
                <a:r>
                  <a:rPr lang="en-US" sz="3200" dirty="0">
                    <a:latin typeface="Times New Roman" pitchFamily="18" charset="0"/>
                    <a:ea typeface="Cambria Math"/>
                    <a:cs typeface="Times New Roman" pitchFamily="18" charset="0"/>
                  </a:rPr>
                  <a:t>6.222</a:t>
                </a:r>
              </a:p>
              <a:p>
                <a:pPr>
                  <a:buNone/>
                </a:pPr>
                <a:r>
                  <a:rPr lang="en-US" sz="3200" dirty="0">
                    <a:latin typeface="Times New Roman" pitchFamily="18" charset="0"/>
                    <a:ea typeface="Cambria Math"/>
                    <a:cs typeface="Times New Roman" pitchFamily="18" charset="0"/>
                  </a:rPr>
                  <a:t>        So we</a:t>
                </a:r>
                <a:r>
                  <a:rPr lang="en-US" sz="3200" b="1" i="1" u="sng" dirty="0">
                    <a:latin typeface="Times New Roman" pitchFamily="18" charset="0"/>
                    <a:ea typeface="Cambria Math"/>
                    <a:cs typeface="Times New Roman" pitchFamily="18" charset="0"/>
                  </a:rPr>
                  <a:t> REJECT </a:t>
                </a:r>
                <a:r>
                  <a:rPr lang="en-US" sz="3200" dirty="0">
                    <a:latin typeface="Times New Roman" pitchFamily="18" charset="0"/>
                    <a:ea typeface="Cambria Math"/>
                    <a:cs typeface="Times New Roman" pitchFamily="18" charset="0"/>
                  </a:rPr>
                  <a:t>null hypothesis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36" t="-3565" b="-126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150027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Conclusion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Enough evidence to support the claim that the three methods do not yield identical results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211607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</TotalTime>
  <Words>195</Words>
  <Application>Microsoft Office PowerPoint</Application>
  <PresentationFormat>Widescreen</PresentationFormat>
  <Paragraphs>103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Blackadder ITC</vt:lpstr>
      <vt:lpstr>Cambria Math</vt:lpstr>
      <vt:lpstr>Century Gothic</vt:lpstr>
      <vt:lpstr>Times New Roman</vt:lpstr>
      <vt:lpstr>Wingdings</vt:lpstr>
      <vt:lpstr>Wingdings 3</vt:lpstr>
      <vt:lpstr>Ion Boardroom</vt:lpstr>
      <vt:lpstr>Question:</vt:lpstr>
      <vt:lpstr>Question no# 1</vt:lpstr>
      <vt:lpstr>PowerPoint Presentation</vt:lpstr>
      <vt:lpstr>1. Hypothesis Testing:  Ho: MA=MB=MC H1: At least one equality is violated  2. Level Of Significance:                         𝛼 = 0.05</vt:lpstr>
      <vt:lpstr> Test Statistic:   Where b=9 &amp; k=3      After assigning ranks</vt:lpstr>
      <vt:lpstr>        </vt:lpstr>
      <vt:lpstr>PowerPoint Presentation</vt:lpstr>
      <vt:lpstr>Decision:</vt:lpstr>
      <vt:lpstr>Conclusion: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Question:</dc:title>
  <dc:creator>Ali</dc:creator>
  <cp:lastModifiedBy>Ali</cp:lastModifiedBy>
  <cp:revision>2</cp:revision>
  <dcterms:created xsi:type="dcterms:W3CDTF">2020-05-01T08:16:37Z</dcterms:created>
  <dcterms:modified xsi:type="dcterms:W3CDTF">2020-05-01T08:18:50Z</dcterms:modified>
</cp:coreProperties>
</file>