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C708107-C1BF-40D3-B69C-06BCD117189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9E40176-7A23-41F1-9BAA-FEBB81D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8107-C1BF-40D3-B69C-06BCD117189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0176-7A23-41F1-9BAA-FEBB81D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3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8107-C1BF-40D3-B69C-06BCD117189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0176-7A23-41F1-9BAA-FEBB81D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5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8107-C1BF-40D3-B69C-06BCD117189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0176-7A23-41F1-9BAA-FEBB81D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38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8107-C1BF-40D3-B69C-06BCD117189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0176-7A23-41F1-9BAA-FEBB81D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30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8107-C1BF-40D3-B69C-06BCD117189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0176-7A23-41F1-9BAA-FEBB81D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32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8107-C1BF-40D3-B69C-06BCD117189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0176-7A23-41F1-9BAA-FEBB81D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08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C708107-C1BF-40D3-B69C-06BCD117189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0176-7A23-41F1-9BAA-FEBB81D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03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C708107-C1BF-40D3-B69C-06BCD117189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0176-7A23-41F1-9BAA-FEBB81D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8107-C1BF-40D3-B69C-06BCD117189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0176-7A23-41F1-9BAA-FEBB81D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4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8107-C1BF-40D3-B69C-06BCD117189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0176-7A23-41F1-9BAA-FEBB81D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3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8107-C1BF-40D3-B69C-06BCD117189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0176-7A23-41F1-9BAA-FEBB81D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5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8107-C1BF-40D3-B69C-06BCD117189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0176-7A23-41F1-9BAA-FEBB81D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8107-C1BF-40D3-B69C-06BCD117189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0176-7A23-41F1-9BAA-FEBB81D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8107-C1BF-40D3-B69C-06BCD117189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0176-7A23-41F1-9BAA-FEBB81D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5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8107-C1BF-40D3-B69C-06BCD117189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0176-7A23-41F1-9BAA-FEBB81D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9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8107-C1BF-40D3-B69C-06BCD117189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0176-7A23-41F1-9BAA-FEBB81D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2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C708107-C1BF-40D3-B69C-06BCD117189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9E40176-7A23-41F1-9BAA-FEBB81D2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2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Question: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484" y="2052920"/>
            <a:ext cx="6709906" cy="4500281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Hellet al compared three method of determining serum amylase values in patients with pancreatitis. The result are shown below. We wish to know whether these data indicate a difference among the three methods given </a:t>
            </a:r>
            <a:r>
              <a:rPr lang="el-GR" sz="36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dirty="0">
                <a:latin typeface="Cambria Math"/>
                <a:ea typeface="Cambria Math"/>
                <a:cs typeface="Times New Roman" pitchFamily="18" charset="0"/>
              </a:rPr>
              <a:t>=0.05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52255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48140"/>
            <a:ext cx="8761413" cy="954156"/>
          </a:xfrm>
        </p:spPr>
        <p:txBody>
          <a:bodyPr/>
          <a:lstStyle/>
          <a:p>
            <a:r>
              <a:rPr lang="en-US" dirty="0" smtClean="0"/>
              <a:t>Question no#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05000" y="228603"/>
          <a:ext cx="7239000" cy="6400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581891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Methods Of Determination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8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specimen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18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3210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6120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18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1600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1040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2410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18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1600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647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2210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18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570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2060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18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840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445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18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352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2499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18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224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224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18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18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227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31397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584" y="2266122"/>
            <a:ext cx="7973616" cy="4363278"/>
          </a:xfrm>
        </p:spPr>
        <p:txBody>
          <a:bodyPr/>
          <a:lstStyle/>
          <a:p>
            <a:pPr marL="742950" indent="-742950"/>
            <a:r>
              <a:rPr lang="en-US" b="1" dirty="0" smtClean="0">
                <a:solidFill>
                  <a:schemeClr val="accent6"/>
                </a:solidFill>
              </a:rPr>
              <a:t>1. </a:t>
            </a:r>
            <a:r>
              <a:rPr lang="en-US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Hypothesis Testing: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3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Ho: MA=MB=MC</a:t>
            </a:r>
            <a:br>
              <a:rPr lang="en-US" sz="3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H1: At least one equality is violated</a:t>
            </a:r>
            <a:br>
              <a:rPr lang="en-US" sz="3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3200" dirty="0">
                <a:solidFill>
                  <a:schemeClr val="accent6"/>
                </a:solidFill>
              </a:rPr>
              <a:t> </a:t>
            </a:r>
            <a:r>
              <a:rPr lang="en-US" sz="36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Level </a:t>
            </a:r>
            <a:r>
              <a:rPr lang="en-US" sz="36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Of Significance:</a:t>
            </a:r>
            <a:r>
              <a:rPr lang="en-US" sz="3200" b="1" dirty="0">
                <a:solidFill>
                  <a:schemeClr val="accent6"/>
                </a:solidFill>
              </a:rPr>
              <a:t/>
            </a:r>
            <a:br>
              <a:rPr lang="en-US" sz="3200" b="1" dirty="0">
                <a:solidFill>
                  <a:schemeClr val="accent6"/>
                </a:solidFill>
              </a:rPr>
            </a:br>
            <a:r>
              <a:rPr lang="en-US" sz="3200" b="1" dirty="0">
                <a:solidFill>
                  <a:schemeClr val="accent6"/>
                </a:solidFill>
                <a:latin typeface="Blackadder ITC" pitchFamily="82" charset="0"/>
              </a:rPr>
              <a:t>         </a:t>
            </a:r>
            <a:r>
              <a:rPr lang="en-US" sz="3200" b="1" dirty="0">
                <a:solidFill>
                  <a:schemeClr val="accent6"/>
                </a:solidFill>
                <a:latin typeface="Blackadder ITC" pitchFamily="82" charset="0"/>
              </a:rPr>
              <a:t>               </a:t>
            </a:r>
            <a:r>
              <a:rPr lang="en-US" sz="2800" dirty="0">
                <a:solidFill>
                  <a:schemeClr val="accent6"/>
                </a:solidFill>
                <a:latin typeface="Blackadder ITC" pitchFamily="82" charset="0"/>
                <a:ea typeface="Cambria Math"/>
              </a:rPr>
              <a:t>𝛼</a:t>
            </a:r>
            <a:r>
              <a:rPr lang="en-US" sz="2800" dirty="0">
                <a:solidFill>
                  <a:schemeClr val="accent6"/>
                </a:solidFill>
                <a:latin typeface="Blackadder ITC" pitchFamily="82" charset="0"/>
              </a:rPr>
              <a:t> </a:t>
            </a:r>
            <a:r>
              <a:rPr lang="en-US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= 0.05</a:t>
            </a:r>
            <a:endParaRPr lang="en-US" sz="36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8935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620000" cy="66294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Test Statistic: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Where b=9 &amp; k=3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After assigning ranks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5000" y="2057399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8735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Methods Of Determination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Specimen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2.5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19.5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25.5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94328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8534400" cy="6096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 descr="p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609600"/>
            <a:ext cx="8229600" cy="59436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8" name="Rectangle 7"/>
          <p:cNvSpPr/>
          <p:nvPr/>
        </p:nvSpPr>
        <p:spPr>
          <a:xfrm>
            <a:off x="5791200" y="2133600"/>
            <a:ext cx="152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2249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riedmans-test-15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1" y="304800"/>
            <a:ext cx="8610599" cy="6324600"/>
          </a:xfrm>
          <a:prstGeom prst="rect">
            <a:avLst/>
          </a:prstGeom>
        </p:spPr>
      </p:pic>
      <p:sp>
        <p:nvSpPr>
          <p:cNvPr id="16" name="Right Arrow 15"/>
          <p:cNvSpPr/>
          <p:nvPr/>
        </p:nvSpPr>
        <p:spPr>
          <a:xfrm>
            <a:off x="3810000" y="990600"/>
            <a:ext cx="304800" cy="228600"/>
          </a:xfrm>
          <a:prstGeom prst="rightArrow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352800" y="3352800"/>
            <a:ext cx="609600" cy="1524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733800" y="990600"/>
            <a:ext cx="4572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9562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Decision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sz="3200" dirty="0">
                    <a:latin typeface="Blackadder ITC" pitchFamily="82" charset="0"/>
                  </a:rPr>
                  <a:t>         Xr</a:t>
                </a:r>
                <a:r>
                  <a:rPr lang="en-US" sz="3200" baseline="30000" dirty="0"/>
                  <a:t>2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3200" dirty="0">
                    <a:latin typeface="Blackadder ITC" pitchFamily="82" charset="0"/>
                  </a:rPr>
                  <a:t>X</a:t>
                </a:r>
                <a:r>
                  <a:rPr lang="en-US" sz="3200" baseline="30000" dirty="0"/>
                  <a:t>2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32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𝛼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,k-1)</a:t>
                </a:r>
              </a:p>
              <a:p>
                <a:pPr>
                  <a:buNone/>
                </a:pP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    Where </a:t>
                </a:r>
                <a:r>
                  <a:rPr lang="en-US" sz="32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𝛼=0.05 &amp; k=3 so</a:t>
                </a:r>
              </a:p>
              <a:p>
                <a:pPr>
                  <a:buNone/>
                </a:pPr>
                <a:r>
                  <a:rPr lang="en-US" sz="3200" dirty="0">
                    <a:latin typeface="Cambria Math"/>
                    <a:ea typeface="Cambria Math"/>
                  </a:rPr>
                  <a:t>               </a:t>
                </a:r>
                <a:r>
                  <a:rPr lang="en-US" sz="3200" dirty="0">
                    <a:latin typeface="Blackadder ITC" pitchFamily="82" charset="0"/>
                  </a:rPr>
                  <a:t>X</a:t>
                </a:r>
                <a:r>
                  <a:rPr lang="en-US" sz="3200" baseline="30000" dirty="0"/>
                  <a:t>2</a:t>
                </a:r>
                <a:r>
                  <a:rPr lang="en-US" sz="3200" dirty="0">
                    <a:latin typeface="Cambria Math"/>
                    <a:ea typeface="Cambria Math"/>
                  </a:rPr>
                  <a:t>  </a:t>
                </a:r>
                <a:r>
                  <a:rPr lang="en-US" sz="32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= 6.222</a:t>
                </a:r>
              </a:p>
              <a:p>
                <a:pPr>
                  <a:buNone/>
                </a:pPr>
                <a:endParaRPr lang="en-US" sz="3200" dirty="0">
                  <a:latin typeface="Cambria Math"/>
                  <a:ea typeface="Cambria Math"/>
                </a:endParaRPr>
              </a:p>
              <a:p>
                <a:pPr>
                  <a:buFont typeface="Wingdings" pitchFamily="2" charset="2"/>
                  <a:buChar char="Ø"/>
                </a:pPr>
                <a:r>
                  <a:rPr lang="en-US" sz="32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          15.5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lang="en-US" sz="32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6.222</a:t>
                </a:r>
              </a:p>
              <a:p>
                <a:pPr>
                  <a:buNone/>
                </a:pPr>
                <a:r>
                  <a:rPr lang="en-US" sz="32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       So we</a:t>
                </a:r>
                <a:r>
                  <a:rPr lang="en-US" sz="3200" b="1" i="1" u="sng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REJECT </a:t>
                </a:r>
                <a:r>
                  <a:rPr lang="en-US" sz="32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null hypothesis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36" t="-3565" b="-126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15002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Conclusion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Enough evidence to support the claim that the three methods do not yield identical results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21160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</TotalTime>
  <Words>195</Words>
  <Application>Microsoft Office PowerPoint</Application>
  <PresentationFormat>Widescreen</PresentationFormat>
  <Paragraphs>103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Blackadder ITC</vt:lpstr>
      <vt:lpstr>Cambria Math</vt:lpstr>
      <vt:lpstr>Century Gothic</vt:lpstr>
      <vt:lpstr>Times New Roman</vt:lpstr>
      <vt:lpstr>Wingdings</vt:lpstr>
      <vt:lpstr>Wingdings 3</vt:lpstr>
      <vt:lpstr>Ion Boardroom</vt:lpstr>
      <vt:lpstr>Question:</vt:lpstr>
      <vt:lpstr>Question no# 1</vt:lpstr>
      <vt:lpstr>PowerPoint Presentation</vt:lpstr>
      <vt:lpstr>1. Hypothesis Testing:  Ho: MA=MB=MC H1: At least one equality is violated  2. Level Of Significance:                         𝛼 = 0.05</vt:lpstr>
      <vt:lpstr> Test Statistic:   Where b=9 &amp; k=3      After assigning ranks</vt:lpstr>
      <vt:lpstr>        </vt:lpstr>
      <vt:lpstr>PowerPoint Presentation</vt:lpstr>
      <vt:lpstr>Decision:</vt:lpstr>
      <vt:lpstr>Conclusion: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Question:</dc:title>
  <dc:creator>Ali</dc:creator>
  <cp:lastModifiedBy>Ali</cp:lastModifiedBy>
  <cp:revision>2</cp:revision>
  <dcterms:created xsi:type="dcterms:W3CDTF">2020-05-01T08:16:37Z</dcterms:created>
  <dcterms:modified xsi:type="dcterms:W3CDTF">2020-05-01T08:18:50Z</dcterms:modified>
</cp:coreProperties>
</file>