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9" r:id="rId9"/>
    <p:sldId id="263" r:id="rId10"/>
    <p:sldId id="270" r:id="rId11"/>
    <p:sldId id="271" r:id="rId12"/>
    <p:sldId id="272" r:id="rId13"/>
    <p:sldId id="264" r:id="rId14"/>
    <p:sldId id="265" r:id="rId15"/>
    <p:sldId id="326" r:id="rId16"/>
    <p:sldId id="266" r:id="rId17"/>
    <p:sldId id="267" r:id="rId18"/>
    <p:sldId id="268" r:id="rId19"/>
    <p:sldId id="273" r:id="rId20"/>
    <p:sldId id="274" r:id="rId21"/>
    <p:sldId id="288" r:id="rId22"/>
    <p:sldId id="319" r:id="rId23"/>
    <p:sldId id="320" r:id="rId24"/>
    <p:sldId id="321" r:id="rId25"/>
    <p:sldId id="275" r:id="rId26"/>
    <p:sldId id="277" r:id="rId27"/>
    <p:sldId id="278" r:id="rId28"/>
    <p:sldId id="280" r:id="rId29"/>
    <p:sldId id="281" r:id="rId30"/>
    <p:sldId id="289" r:id="rId31"/>
    <p:sldId id="283" r:id="rId32"/>
    <p:sldId id="284" r:id="rId33"/>
    <p:sldId id="285" r:id="rId34"/>
    <p:sldId id="286" r:id="rId35"/>
    <p:sldId id="287"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22" r:id="rId66"/>
    <p:sldId id="323" r:id="rId67"/>
    <p:sldId id="324" r:id="rId68"/>
    <p:sldId id="327"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4/9/2020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4/9/2020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4/9/2020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4/9/2020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4/9/2020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4/9/2020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lgn="ctr"/>
            <a:r>
              <a:rPr lang="en-US" b="1" dirty="0" smtClean="0">
                <a:latin typeface="Times New Roman" panose="02020603050405020304" pitchFamily="18" charset="0"/>
                <a:cs typeface="Times New Roman" panose="02020603050405020304" pitchFamily="18" charset="0"/>
              </a:rPr>
              <a:t>BUSINESS LETTERS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990600"/>
            <a:ext cx="8991600" cy="5867400"/>
          </a:xfrm>
        </p:spPr>
        <p:txBody>
          <a:bodyPr>
            <a:normAutofit lnSpcReduction="10000"/>
          </a:bodyPr>
          <a:lstStyle/>
          <a:p>
            <a:endParaRPr lang="en-US" sz="2600" b="1" dirty="0" smtClean="0">
              <a:latin typeface="Times New Roman" panose="02020603050405020304" pitchFamily="18" charset="0"/>
              <a:cs typeface="Times New Roman" panose="02020603050405020304" pitchFamily="18" charset="0"/>
            </a:endParaRPr>
          </a:p>
          <a:p>
            <a:pPr marL="0" indent="0">
              <a:buNone/>
            </a:pPr>
            <a:r>
              <a:rPr lang="en-US" sz="2800" b="1" dirty="0" smtClean="0">
                <a:latin typeface="Times New Roman" panose="02020603050405020304" pitchFamily="18" charset="0"/>
                <a:cs typeface="Times New Roman" panose="02020603050405020304" pitchFamily="18" charset="0"/>
              </a:rPr>
              <a:t>Business Letter:</a:t>
            </a:r>
          </a:p>
          <a:p>
            <a:pPr marL="0" indent="0">
              <a:buNone/>
            </a:pPr>
            <a:r>
              <a:rPr lang="en-US"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a:t>
            </a:r>
            <a:r>
              <a:rPr lang="en-US" sz="2600" i="1" dirty="0" smtClean="0">
                <a:latin typeface="Times New Roman" panose="02020603050405020304" pitchFamily="18" charset="0"/>
                <a:cs typeface="Times New Roman" panose="02020603050405020304" pitchFamily="18" charset="0"/>
              </a:rPr>
              <a:t>“</a:t>
            </a:r>
            <a:r>
              <a:rPr lang="en-US" sz="2600" i="1" dirty="0">
                <a:latin typeface="Times New Roman" panose="02020603050405020304" pitchFamily="18" charset="0"/>
                <a:cs typeface="Times New Roman" panose="02020603050405020304" pitchFamily="18" charset="0"/>
              </a:rPr>
              <a:t>A </a:t>
            </a:r>
            <a:r>
              <a:rPr lang="en-US" sz="2600" b="1" i="1" dirty="0">
                <a:latin typeface="Times New Roman" panose="02020603050405020304" pitchFamily="18" charset="0"/>
                <a:cs typeface="Times New Roman" panose="02020603050405020304" pitchFamily="18" charset="0"/>
              </a:rPr>
              <a:t>business letter</a:t>
            </a:r>
            <a:r>
              <a:rPr lang="en-US" sz="2600" i="1" dirty="0">
                <a:latin typeface="Times New Roman" panose="02020603050405020304" pitchFamily="18" charset="0"/>
                <a:cs typeface="Times New Roman" panose="02020603050405020304" pitchFamily="18" charset="0"/>
              </a:rPr>
              <a:t> is usually a </a:t>
            </a:r>
            <a:r>
              <a:rPr lang="en-US" sz="2600" b="1" i="1" dirty="0">
                <a:latin typeface="Times New Roman" panose="02020603050405020304" pitchFamily="18" charset="0"/>
                <a:cs typeface="Times New Roman" panose="02020603050405020304" pitchFamily="18" charset="0"/>
              </a:rPr>
              <a:t>letter</a:t>
            </a:r>
            <a:r>
              <a:rPr lang="en-US" sz="2600" i="1" dirty="0">
                <a:latin typeface="Times New Roman" panose="02020603050405020304" pitchFamily="18" charset="0"/>
                <a:cs typeface="Times New Roman" panose="02020603050405020304" pitchFamily="18" charset="0"/>
              </a:rPr>
              <a:t> from one </a:t>
            </a:r>
            <a:r>
              <a:rPr lang="en-US" sz="2600" b="1" i="1" dirty="0">
                <a:latin typeface="Times New Roman" panose="02020603050405020304" pitchFamily="18" charset="0"/>
                <a:cs typeface="Times New Roman" panose="02020603050405020304" pitchFamily="18" charset="0"/>
              </a:rPr>
              <a:t>company</a:t>
            </a:r>
            <a:r>
              <a:rPr lang="en-US" sz="2600" i="1" dirty="0">
                <a:latin typeface="Times New Roman" panose="02020603050405020304" pitchFamily="18" charset="0"/>
                <a:cs typeface="Times New Roman" panose="02020603050405020304" pitchFamily="18" charset="0"/>
              </a:rPr>
              <a:t> to another, or between such organizations and their customers, clients and other external parties. The overall style of </a:t>
            </a:r>
            <a:r>
              <a:rPr lang="en-US" sz="2600" b="1" i="1" dirty="0">
                <a:latin typeface="Times New Roman" panose="02020603050405020304" pitchFamily="18" charset="0"/>
                <a:cs typeface="Times New Roman" panose="02020603050405020304" pitchFamily="18" charset="0"/>
              </a:rPr>
              <a:t>letter</a:t>
            </a:r>
            <a:r>
              <a:rPr lang="en-US" sz="2600" i="1" dirty="0">
                <a:latin typeface="Times New Roman" panose="02020603050405020304" pitchFamily="18" charset="0"/>
                <a:cs typeface="Times New Roman" panose="02020603050405020304" pitchFamily="18" charset="0"/>
              </a:rPr>
              <a:t> depends on the relationship between the parties </a:t>
            </a:r>
            <a:r>
              <a:rPr lang="en-US" sz="2600" i="1" dirty="0" smtClean="0">
                <a:latin typeface="Times New Roman" panose="02020603050405020304" pitchFamily="18" charset="0"/>
                <a:cs typeface="Times New Roman" panose="02020603050405020304" pitchFamily="18" charset="0"/>
              </a:rPr>
              <a:t>concerned”.</a:t>
            </a:r>
            <a:endParaRPr lang="en-US" sz="2600" i="1"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It is often written in a standard format, and in formal language, compared to a private letter between two people who are well known to each </a:t>
            </a:r>
            <a:r>
              <a:rPr lang="en-US" sz="2800" dirty="0" smtClean="0">
                <a:latin typeface="Times New Roman" panose="02020603050405020304" pitchFamily="18" charset="0"/>
                <a:cs typeface="Times New Roman" panose="02020603050405020304" pitchFamily="18" charset="0"/>
              </a:rPr>
              <a:t>other</a:t>
            </a:r>
          </a:p>
          <a:p>
            <a:r>
              <a:rPr lang="en-US" sz="2800" dirty="0" smtClean="0">
                <a:latin typeface="Times New Roman" panose="02020603050405020304" pitchFamily="18" charset="0"/>
                <a:cs typeface="Times New Roman" panose="02020603050405020304" pitchFamily="18" charset="0"/>
              </a:rPr>
              <a:t>Business </a:t>
            </a:r>
            <a:r>
              <a:rPr lang="en-US" sz="2800" dirty="0">
                <a:latin typeface="Times New Roman" panose="02020603050405020304" pitchFamily="18" charset="0"/>
                <a:cs typeface="Times New Roman" panose="02020603050405020304" pitchFamily="18" charset="0"/>
              </a:rPr>
              <a:t>letters can be written to employees or managers, as well as clients and prospective </a:t>
            </a:r>
            <a:r>
              <a:rPr lang="en-US" sz="2800" dirty="0" smtClean="0">
                <a:latin typeface="Times New Roman" panose="02020603050405020304" pitchFamily="18" charset="0"/>
                <a:cs typeface="Times New Roman" panose="02020603050405020304" pitchFamily="18" charset="0"/>
              </a:rPr>
              <a:t>customers</a:t>
            </a:r>
          </a:p>
          <a:p>
            <a:r>
              <a:rPr lang="en-US" sz="2800" dirty="0">
                <a:latin typeface="Times New Roman" panose="02020603050405020304" pitchFamily="18" charset="0"/>
                <a:cs typeface="Times New Roman" panose="02020603050405020304" pitchFamily="18" charset="0"/>
              </a:rPr>
              <a:t>The overall style of letter will depend on the relationship between the parties concerned</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081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2)	Subject Line:</a:t>
            </a:r>
          </a:p>
          <a:p>
            <a:r>
              <a:rPr lang="en-US" sz="2500" dirty="0" smtClean="0">
                <a:latin typeface="Times New Roman" panose="02020603050405020304" pitchFamily="18" charset="0"/>
                <a:cs typeface="Times New Roman" panose="02020603050405020304" pitchFamily="18" charset="0"/>
              </a:rPr>
              <a:t>Considered part of the body of the latter</a:t>
            </a:r>
          </a:p>
          <a:p>
            <a:r>
              <a:rPr lang="en-US" sz="2500" dirty="0" smtClean="0">
                <a:latin typeface="Times New Roman" panose="02020603050405020304" pitchFamily="18" charset="0"/>
                <a:cs typeface="Times New Roman" panose="02020603050405020304" pitchFamily="18" charset="0"/>
              </a:rPr>
              <a:t>It helps tells a reader at glance what your letter is about</a:t>
            </a:r>
          </a:p>
          <a:p>
            <a:r>
              <a:rPr lang="en-US" sz="2500" dirty="0" smtClean="0">
                <a:latin typeface="Times New Roman" panose="02020603050405020304" pitchFamily="18" charset="0"/>
                <a:cs typeface="Times New Roman" panose="02020603050405020304" pitchFamily="18" charset="0"/>
              </a:rPr>
              <a:t>I also helps in filing</a:t>
            </a:r>
          </a:p>
          <a:p>
            <a:r>
              <a:rPr lang="en-US" sz="2500" dirty="0" smtClean="0">
                <a:latin typeface="Times New Roman" panose="02020603050405020304" pitchFamily="18" charset="0"/>
                <a:cs typeface="Times New Roman" panose="02020603050405020304" pitchFamily="18" charset="0"/>
              </a:rPr>
              <a:t>The subject line may include or omit the word </a:t>
            </a:r>
            <a:r>
              <a:rPr lang="en-US" sz="2500" i="1" dirty="0" smtClean="0">
                <a:latin typeface="Times New Roman" panose="02020603050405020304" pitchFamily="18" charset="0"/>
                <a:cs typeface="Times New Roman" panose="02020603050405020304" pitchFamily="18" charset="0"/>
              </a:rPr>
              <a:t>Subject</a:t>
            </a:r>
          </a:p>
          <a:p>
            <a:r>
              <a:rPr lang="en-US" sz="2500" dirty="0" smtClean="0">
                <a:latin typeface="Times New Roman" panose="02020603050405020304" pitchFamily="18" charset="0"/>
                <a:cs typeface="Times New Roman" panose="02020603050405020304" pitchFamily="18" charset="0"/>
              </a:rPr>
              <a:t>It is usually place on second line below the salutation and centered and its typing may be capitals and lowercase and underlined</a:t>
            </a:r>
          </a:p>
        </p:txBody>
      </p:sp>
    </p:spTree>
    <p:extLst>
      <p:ext uri="{BB962C8B-B14F-4D97-AF65-F5344CB8AC3E}">
        <p14:creationId xmlns:p14="http://schemas.microsoft.com/office/powerpoint/2010/main" val="22942607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3</a:t>
            </a:r>
            <a:r>
              <a:rPr lang="en-US" sz="2800" b="1" dirty="0" smtClean="0">
                <a:latin typeface="Times New Roman" panose="02020603050405020304" pitchFamily="18" charset="0"/>
                <a:cs typeface="Times New Roman" panose="02020603050405020304" pitchFamily="18" charset="0"/>
              </a:rPr>
              <a:t>)	Copy Notation:</a:t>
            </a:r>
          </a:p>
          <a:p>
            <a:r>
              <a:rPr lang="en-US" sz="2500" dirty="0" smtClean="0">
                <a:latin typeface="Times New Roman" panose="02020603050405020304" pitchFamily="18" charset="0"/>
                <a:cs typeface="Times New Roman" panose="02020603050405020304" pitchFamily="18" charset="0"/>
              </a:rPr>
              <a:t>When you want persons other than the addressee to receive a copy of your letter, the names of these persons should be typed just below the signature area on the left margin of the page</a:t>
            </a:r>
          </a:p>
          <a:p>
            <a:r>
              <a:rPr lang="en-US" sz="2500" dirty="0" smtClean="0">
                <a:latin typeface="Times New Roman" panose="02020603050405020304" pitchFamily="18" charset="0"/>
                <a:cs typeface="Times New Roman" panose="02020603050405020304" pitchFamily="18" charset="0"/>
              </a:rPr>
              <a:t>Use the notations as “CC” , “PC” , “C” , “COPY”</a:t>
            </a:r>
          </a:p>
          <a:p>
            <a:r>
              <a:rPr lang="en-US" sz="2500" dirty="0" smtClean="0">
                <a:latin typeface="Times New Roman" panose="02020603050405020304" pitchFamily="18" charset="0"/>
                <a:cs typeface="Times New Roman" panose="02020603050405020304" pitchFamily="18" charset="0"/>
              </a:rPr>
              <a:t>But when you do not want the addressee to know that other persons are getting a copy of the letter then use the notations such as “BC (Blind Copy)” or “BPC (Blind Photocopy)</a:t>
            </a:r>
          </a:p>
        </p:txBody>
      </p:sp>
    </p:spTree>
    <p:extLst>
      <p:ext uri="{BB962C8B-B14F-4D97-AF65-F5344CB8AC3E}">
        <p14:creationId xmlns:p14="http://schemas.microsoft.com/office/powerpoint/2010/main" val="5400339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endParaRPr lang="en-US" sz="2800" b="1" dirty="0" smtClean="0">
              <a:latin typeface="Times New Roman" panose="02020603050405020304" pitchFamily="18" charset="0"/>
              <a:cs typeface="Times New Roman" panose="02020603050405020304" pitchFamily="18" charset="0"/>
            </a:endParaRPr>
          </a:p>
          <a:p>
            <a:pPr marL="0" indent="0">
              <a:buNone/>
            </a:pPr>
            <a:r>
              <a:rPr lang="en-US" sz="2800" b="1" dirty="0" smtClean="0">
                <a:latin typeface="Times New Roman" panose="02020603050405020304" pitchFamily="18" charset="0"/>
                <a:cs typeface="Times New Roman" panose="02020603050405020304" pitchFamily="18" charset="0"/>
              </a:rPr>
              <a:t>Punctuation </a:t>
            </a:r>
            <a:r>
              <a:rPr lang="en-US" sz="2800" b="1" dirty="0" smtClean="0">
                <a:latin typeface="Times New Roman" panose="02020603050405020304" pitchFamily="18" charset="0"/>
                <a:cs typeface="Times New Roman" panose="02020603050405020304" pitchFamily="18" charset="0"/>
              </a:rPr>
              <a:t>Styles:</a:t>
            </a:r>
          </a:p>
          <a:p>
            <a:pPr marL="0" indent="0">
              <a:buNone/>
            </a:pPr>
            <a:r>
              <a:rPr lang="en-US" sz="2500" b="1" dirty="0" smtClean="0">
                <a:latin typeface="Times New Roman" panose="02020603050405020304" pitchFamily="18" charset="0"/>
                <a:cs typeface="Times New Roman" panose="02020603050405020304" pitchFamily="18" charset="0"/>
              </a:rPr>
              <a:t>1.   Open Punctuations:</a:t>
            </a:r>
          </a:p>
          <a:p>
            <a:pPr marL="0" indent="0">
              <a:buNone/>
            </a:pPr>
            <a:r>
              <a:rPr lang="en-US" sz="2500" dirty="0" smtClean="0">
                <a:latin typeface="Times New Roman" panose="02020603050405020304" pitchFamily="18" charset="0"/>
                <a:cs typeface="Times New Roman" panose="02020603050405020304" pitchFamily="18" charset="0"/>
              </a:rPr>
              <a:t>In an open punctuation, no line of any letter part (except the body) has any punctuation at the end unless an abbreviation requires a period</a:t>
            </a:r>
          </a:p>
          <a:p>
            <a:pPr marL="0" indent="0">
              <a:buNone/>
            </a:pPr>
            <a:r>
              <a:rPr lang="en-US" sz="2500" b="1" dirty="0" smtClean="0">
                <a:latin typeface="Times New Roman" panose="02020603050405020304" pitchFamily="18" charset="0"/>
                <a:cs typeface="Times New Roman" panose="02020603050405020304" pitchFamily="18" charset="0"/>
              </a:rPr>
              <a:t>2.   Mixed Punctuation:</a:t>
            </a:r>
          </a:p>
          <a:p>
            <a:pPr marL="0" indent="0">
              <a:buNone/>
            </a:pPr>
            <a:r>
              <a:rPr lang="en-US" sz="2500" dirty="0" smtClean="0">
                <a:latin typeface="Times New Roman" panose="02020603050405020304" pitchFamily="18" charset="0"/>
                <a:cs typeface="Times New Roman" panose="02020603050405020304" pitchFamily="18" charset="0"/>
              </a:rPr>
              <a:t>In mixed punctuation, a colon (</a:t>
            </a:r>
            <a:r>
              <a:rPr lang="en-US" sz="2500" b="1" dirty="0" smtClean="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 follows the salutation and a Comma (</a:t>
            </a:r>
            <a:r>
              <a:rPr lang="en-US" sz="2500" b="1" dirty="0" smtClean="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 follows the complementary close</a:t>
            </a:r>
          </a:p>
        </p:txBody>
      </p:sp>
    </p:spTree>
    <p:extLst>
      <p:ext uri="{BB962C8B-B14F-4D97-AF65-F5344CB8AC3E}">
        <p14:creationId xmlns:p14="http://schemas.microsoft.com/office/powerpoint/2010/main" val="23899360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LETTER FORMATS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457200" indent="-457200">
              <a:buAutoNum type="arabicPeriod"/>
            </a:pPr>
            <a:r>
              <a:rPr lang="en-US" sz="2800" b="1" dirty="0" smtClean="0">
                <a:latin typeface="Times New Roman" panose="02020603050405020304" pitchFamily="18" charset="0"/>
                <a:cs typeface="Times New Roman" panose="02020603050405020304" pitchFamily="18" charset="0"/>
              </a:rPr>
              <a:t>Full </a:t>
            </a:r>
            <a:r>
              <a:rPr lang="en-US" sz="2800" b="1" dirty="0">
                <a:latin typeface="Times New Roman" panose="02020603050405020304" pitchFamily="18" charset="0"/>
                <a:cs typeface="Times New Roman" panose="02020603050405020304" pitchFamily="18" charset="0"/>
              </a:rPr>
              <a:t>Block </a:t>
            </a:r>
            <a:r>
              <a:rPr lang="en-US" sz="2800" b="1" dirty="0" smtClean="0">
                <a:latin typeface="Times New Roman" panose="02020603050405020304" pitchFamily="18" charset="0"/>
                <a:cs typeface="Times New Roman" panose="02020603050405020304" pitchFamily="18" charset="0"/>
              </a:rPr>
              <a:t>Form:</a:t>
            </a:r>
          </a:p>
          <a:p>
            <a:r>
              <a:rPr lang="en-US" sz="2500" dirty="0" smtClean="0">
                <a:latin typeface="Times New Roman" panose="02020603050405020304" pitchFamily="18" charset="0"/>
                <a:cs typeface="Times New Roman" panose="02020603050405020304" pitchFamily="18" charset="0"/>
              </a:rPr>
              <a:t>In </a:t>
            </a:r>
            <a:r>
              <a:rPr lang="en-US" sz="2500" dirty="0">
                <a:latin typeface="Times New Roman" panose="02020603050405020304" pitchFamily="18" charset="0"/>
                <a:cs typeface="Times New Roman" panose="02020603050405020304" pitchFamily="18" charset="0"/>
              </a:rPr>
              <a:t>a full block letter every line begins at the left margin. This is easier to </a:t>
            </a:r>
            <a:r>
              <a:rPr lang="en-US" sz="2500" dirty="0" smtClean="0">
                <a:latin typeface="Times New Roman" panose="02020603050405020304" pitchFamily="18" charset="0"/>
                <a:cs typeface="Times New Roman" panose="02020603050405020304" pitchFamily="18" charset="0"/>
              </a:rPr>
              <a:t>type</a:t>
            </a:r>
            <a:endParaRPr lang="en-US" sz="2500" dirty="0">
              <a:latin typeface="Times New Roman" panose="02020603050405020304" pitchFamily="18" charset="0"/>
              <a:cs typeface="Times New Roman" panose="02020603050405020304" pitchFamily="18" charset="0"/>
            </a:endParaRPr>
          </a:p>
          <a:p>
            <a:pPr marL="457200" indent="-457200">
              <a:buAutoNum type="arabicPeriod" startAt="2"/>
            </a:pPr>
            <a:r>
              <a:rPr lang="en-US" sz="2800" b="1" dirty="0" smtClean="0">
                <a:latin typeface="Times New Roman" panose="02020603050405020304" pitchFamily="18" charset="0"/>
                <a:cs typeface="Times New Roman" panose="02020603050405020304" pitchFamily="18" charset="0"/>
              </a:rPr>
              <a:t>Modified </a:t>
            </a:r>
            <a:r>
              <a:rPr lang="en-US" sz="2800" b="1" dirty="0">
                <a:latin typeface="Times New Roman" panose="02020603050405020304" pitchFamily="18" charset="0"/>
                <a:cs typeface="Times New Roman" panose="02020603050405020304" pitchFamily="18" charset="0"/>
              </a:rPr>
              <a:t>Block </a:t>
            </a:r>
            <a:r>
              <a:rPr lang="en-US" sz="2800" b="1" dirty="0" smtClean="0">
                <a:latin typeface="Times New Roman" panose="02020603050405020304" pitchFamily="18" charset="0"/>
                <a:cs typeface="Times New Roman" panose="02020603050405020304" pitchFamily="18" charset="0"/>
              </a:rPr>
              <a:t>Form:</a:t>
            </a:r>
          </a:p>
          <a:p>
            <a:r>
              <a:rPr lang="en-US" sz="2500" dirty="0" smtClean="0">
                <a:latin typeface="Times New Roman" panose="02020603050405020304" pitchFamily="18" charset="0"/>
                <a:cs typeface="Times New Roman" panose="02020603050405020304" pitchFamily="18" charset="0"/>
              </a:rPr>
              <a:t>Modified </a:t>
            </a:r>
            <a:r>
              <a:rPr lang="en-US" sz="2500" dirty="0">
                <a:latin typeface="Times New Roman" panose="02020603050405020304" pitchFamily="18" charset="0"/>
                <a:cs typeface="Times New Roman" panose="02020603050405020304" pitchFamily="18" charset="0"/>
              </a:rPr>
              <a:t>block form is used frequently in </a:t>
            </a:r>
            <a:r>
              <a:rPr lang="en-US" sz="2500" dirty="0" smtClean="0">
                <a:latin typeface="Times New Roman" panose="02020603050405020304" pitchFamily="18" charset="0"/>
                <a:cs typeface="Times New Roman" panose="02020603050405020304" pitchFamily="18" charset="0"/>
              </a:rPr>
              <a:t>business</a:t>
            </a:r>
          </a:p>
          <a:p>
            <a:r>
              <a:rPr lang="en-US" sz="2500" dirty="0" smtClean="0">
                <a:latin typeface="Times New Roman" panose="02020603050405020304" pitchFamily="18" charset="0"/>
                <a:cs typeface="Times New Roman" panose="02020603050405020304" pitchFamily="18" charset="0"/>
              </a:rPr>
              <a:t>All </a:t>
            </a:r>
            <a:r>
              <a:rPr lang="en-US" sz="2500" dirty="0">
                <a:latin typeface="Times New Roman" panose="02020603050405020304" pitchFamily="18" charset="0"/>
                <a:cs typeface="Times New Roman" panose="02020603050405020304" pitchFamily="18" charset="0"/>
              </a:rPr>
              <a:t>parts except the date, complimentary close and signature sections begin at the left </a:t>
            </a:r>
            <a:r>
              <a:rPr lang="en-US" sz="2500" dirty="0" smtClean="0">
                <a:latin typeface="Times New Roman" panose="02020603050405020304" pitchFamily="18" charset="0"/>
                <a:cs typeface="Times New Roman" panose="02020603050405020304" pitchFamily="18" charset="0"/>
              </a:rPr>
              <a:t>margin</a:t>
            </a:r>
          </a:p>
          <a:p>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date, complimentary close and signature area may start at the horizontal center of the page or to the right of center. </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8410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LETTER FORMATS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fontScale="92500" lnSpcReduction="20000"/>
          </a:bodyPr>
          <a:lstStyle/>
          <a:p>
            <a:pPr marL="457200" indent="-457200">
              <a:buAutoNum type="arabicPeriod" startAt="3"/>
            </a:pPr>
            <a:r>
              <a:rPr lang="en-US" sz="2800" b="1" dirty="0" smtClean="0">
                <a:latin typeface="Times New Roman" panose="02020603050405020304" pitchFamily="18" charset="0"/>
                <a:cs typeface="Times New Roman" panose="02020603050405020304" pitchFamily="18" charset="0"/>
              </a:rPr>
              <a:t>Modified </a:t>
            </a:r>
            <a:r>
              <a:rPr lang="en-US" sz="2800" b="1" dirty="0">
                <a:latin typeface="Times New Roman" panose="02020603050405020304" pitchFamily="18" charset="0"/>
                <a:cs typeface="Times New Roman" panose="02020603050405020304" pitchFamily="18" charset="0"/>
              </a:rPr>
              <a:t>Block </a:t>
            </a:r>
            <a:r>
              <a:rPr lang="en-US" sz="2800" b="1" dirty="0" smtClean="0">
                <a:latin typeface="Times New Roman" panose="02020603050405020304" pitchFamily="18" charset="0"/>
                <a:cs typeface="Times New Roman" panose="02020603050405020304" pitchFamily="18" charset="0"/>
              </a:rPr>
              <a:t>form </a:t>
            </a:r>
            <a:r>
              <a:rPr lang="en-US" sz="2800" b="1" dirty="0">
                <a:latin typeface="Times New Roman" panose="02020603050405020304" pitchFamily="18" charset="0"/>
                <a:cs typeface="Times New Roman" panose="02020603050405020304" pitchFamily="18" charset="0"/>
              </a:rPr>
              <a:t>with Paragraph </a:t>
            </a:r>
            <a:r>
              <a:rPr lang="en-US" sz="2800" b="1" dirty="0" smtClean="0">
                <a:latin typeface="Times New Roman" panose="02020603050405020304" pitchFamily="18" charset="0"/>
                <a:cs typeface="Times New Roman" panose="02020603050405020304" pitchFamily="18" charset="0"/>
              </a:rPr>
              <a:t>Indentations:</a:t>
            </a:r>
          </a:p>
          <a:p>
            <a:r>
              <a:rPr lang="en-US" sz="2500" dirty="0" smtClean="0">
                <a:latin typeface="Times New Roman" panose="02020603050405020304" pitchFamily="18" charset="0"/>
                <a:cs typeface="Times New Roman" panose="02020603050405020304" pitchFamily="18" charset="0"/>
              </a:rPr>
              <a:t>It </a:t>
            </a:r>
            <a:r>
              <a:rPr lang="en-US" sz="2500" dirty="0">
                <a:latin typeface="Times New Roman" panose="02020603050405020304" pitchFamily="18" charset="0"/>
                <a:cs typeface="Times New Roman" panose="02020603050405020304" pitchFamily="18" charset="0"/>
              </a:rPr>
              <a:t>is like the modified block form except that its paragraphs are </a:t>
            </a:r>
            <a:r>
              <a:rPr lang="en-US" sz="2500" dirty="0" smtClean="0">
                <a:latin typeface="Times New Roman" panose="02020603050405020304" pitchFamily="18" charset="0"/>
                <a:cs typeface="Times New Roman" panose="02020603050405020304" pitchFamily="18" charset="0"/>
              </a:rPr>
              <a:t>indented</a:t>
            </a:r>
          </a:p>
          <a:p>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date complimentary close and signature area begin at the horizontal center of the </a:t>
            </a:r>
            <a:r>
              <a:rPr lang="en-US" sz="2500" dirty="0" smtClean="0">
                <a:latin typeface="Times New Roman" panose="02020603050405020304" pitchFamily="18" charset="0"/>
                <a:cs typeface="Times New Roman" panose="02020603050405020304" pitchFamily="18" charset="0"/>
              </a:rPr>
              <a:t>page</a:t>
            </a:r>
            <a:endParaRPr lang="en-US" sz="2500" dirty="0">
              <a:latin typeface="Times New Roman" panose="02020603050405020304" pitchFamily="18" charset="0"/>
              <a:cs typeface="Times New Roman" panose="02020603050405020304" pitchFamily="18" charset="0"/>
            </a:endParaRPr>
          </a:p>
          <a:p>
            <a:pPr marL="457200" indent="-457200">
              <a:buAutoNum type="arabicPeriod" startAt="4"/>
            </a:pPr>
            <a:r>
              <a:rPr lang="en-US" sz="2500" b="1" dirty="0" smtClean="0">
                <a:latin typeface="Times New Roman" panose="02020603050405020304" pitchFamily="18" charset="0"/>
                <a:cs typeface="Times New Roman" panose="02020603050405020304" pitchFamily="18" charset="0"/>
              </a:rPr>
              <a:t>AMS </a:t>
            </a:r>
            <a:r>
              <a:rPr lang="en-US" sz="2500" b="1" dirty="0">
                <a:latin typeface="Times New Roman" panose="02020603050405020304" pitchFamily="18" charset="0"/>
                <a:cs typeface="Times New Roman" panose="02020603050405020304" pitchFamily="18" charset="0"/>
              </a:rPr>
              <a:t>simplified </a:t>
            </a:r>
            <a:r>
              <a:rPr lang="en-US" sz="2500" b="1" dirty="0" smtClean="0">
                <a:latin typeface="Times New Roman" panose="02020603050405020304" pitchFamily="18" charset="0"/>
                <a:cs typeface="Times New Roman" panose="02020603050405020304" pitchFamily="18" charset="0"/>
              </a:rPr>
              <a:t>form:</a:t>
            </a:r>
          </a:p>
          <a:p>
            <a:r>
              <a:rPr lang="en-US" sz="2500" dirty="0" smtClean="0">
                <a:latin typeface="Times New Roman" panose="02020603050405020304" pitchFamily="18" charset="0"/>
                <a:cs typeface="Times New Roman" panose="02020603050405020304" pitchFamily="18" charset="0"/>
              </a:rPr>
              <a:t>This </a:t>
            </a:r>
            <a:r>
              <a:rPr lang="en-US" sz="2500" dirty="0">
                <a:latin typeface="Times New Roman" panose="02020603050405020304" pitchFamily="18" charset="0"/>
                <a:cs typeface="Times New Roman" panose="02020603050405020304" pitchFamily="18" charset="0"/>
              </a:rPr>
              <a:t>form </a:t>
            </a:r>
            <a:r>
              <a:rPr lang="en-US" sz="2500" dirty="0" smtClean="0">
                <a:latin typeface="Times New Roman" panose="02020603050405020304" pitchFamily="18" charset="0"/>
                <a:cs typeface="Times New Roman" panose="02020603050405020304" pitchFamily="18" charset="0"/>
              </a:rPr>
              <a:t>has </a:t>
            </a:r>
            <a:r>
              <a:rPr lang="en-US" sz="2500" dirty="0">
                <a:latin typeface="Times New Roman" panose="02020603050405020304" pitchFamily="18" charset="0"/>
                <a:cs typeface="Times New Roman" panose="02020603050405020304" pitchFamily="18" charset="0"/>
              </a:rPr>
              <a:t>been recommended by the Administrative Management Society of USA as an important timesaving </a:t>
            </a:r>
            <a:r>
              <a:rPr lang="en-US" sz="2500" dirty="0" smtClean="0">
                <a:latin typeface="Times New Roman" panose="02020603050405020304" pitchFamily="18" charset="0"/>
                <a:cs typeface="Times New Roman" panose="02020603050405020304" pitchFamily="18" charset="0"/>
              </a:rPr>
              <a:t>step.</a:t>
            </a:r>
          </a:p>
          <a:p>
            <a:r>
              <a:rPr lang="en-US" sz="2500" dirty="0" smtClean="0">
                <a:latin typeface="Times New Roman" panose="02020603050405020304" pitchFamily="18" charset="0"/>
                <a:cs typeface="Times New Roman" panose="02020603050405020304" pitchFamily="18" charset="0"/>
              </a:rPr>
              <a:t>Following </a:t>
            </a:r>
            <a:r>
              <a:rPr lang="en-US" sz="2500" dirty="0">
                <a:latin typeface="Times New Roman" panose="02020603050405020304" pitchFamily="18" charset="0"/>
                <a:cs typeface="Times New Roman" panose="02020603050405020304" pitchFamily="18" charset="0"/>
              </a:rPr>
              <a:t>are important </a:t>
            </a:r>
            <a:r>
              <a:rPr lang="en-US" sz="2500" dirty="0" smtClean="0">
                <a:latin typeface="Times New Roman" panose="02020603050405020304" pitchFamily="18" charset="0"/>
                <a:cs typeface="Times New Roman" panose="02020603050405020304" pitchFamily="18" charset="0"/>
              </a:rPr>
              <a:t>features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i</a:t>
            </a:r>
            <a:r>
              <a:rPr lang="en-US" sz="2500" dirty="0" smtClean="0">
                <a:latin typeface="Times New Roman" panose="02020603050405020304" pitchFamily="18" charset="0"/>
                <a:cs typeface="Times New Roman" panose="02020603050405020304" pitchFamily="18" charset="0"/>
              </a:rPr>
              <a:t>)	Full </a:t>
            </a:r>
            <a:r>
              <a:rPr lang="en-US" sz="2500" dirty="0">
                <a:latin typeface="Times New Roman" panose="02020603050405020304" pitchFamily="18" charset="0"/>
                <a:cs typeface="Times New Roman" panose="02020603050405020304" pitchFamily="18" charset="0"/>
              </a:rPr>
              <a:t>block style and open punctuations are </a:t>
            </a:r>
            <a:r>
              <a:rPr lang="en-US" sz="2500" dirty="0" smtClean="0">
                <a:latin typeface="Times New Roman" panose="02020603050405020304" pitchFamily="18" charset="0"/>
                <a:cs typeface="Times New Roman" panose="02020603050405020304" pitchFamily="18" charset="0"/>
              </a:rPr>
              <a:t>used</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	(ii</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Salutation </a:t>
            </a:r>
            <a:r>
              <a:rPr lang="en-US" sz="2500" dirty="0">
                <a:latin typeface="Times New Roman" panose="02020603050405020304" pitchFamily="18" charset="0"/>
                <a:cs typeface="Times New Roman" panose="02020603050405020304" pitchFamily="18" charset="0"/>
              </a:rPr>
              <a:t>and complimentary close are omitted, but to </a:t>
            </a:r>
            <a:r>
              <a:rPr lang="en-US" sz="2500" dirty="0" smtClean="0">
                <a:latin typeface="Times New Roman" panose="02020603050405020304" pitchFamily="18" charset="0"/>
                <a:cs typeface="Times New Roman" panose="02020603050405020304" pitchFamily="18" charset="0"/>
              </a:rPr>
              <a:t>	  	personalize </a:t>
            </a:r>
            <a:r>
              <a:rPr lang="en-US" sz="2500" dirty="0">
                <a:latin typeface="Times New Roman" panose="02020603050405020304" pitchFamily="18" charset="0"/>
                <a:cs typeface="Times New Roman" panose="02020603050405020304" pitchFamily="18" charset="0"/>
              </a:rPr>
              <a:t>reader’s name is used at  least in the first </a:t>
            </a:r>
            <a:r>
              <a:rPr lang="en-US" sz="2500" dirty="0" smtClean="0">
                <a:latin typeface="Times New Roman" panose="02020603050405020304" pitchFamily="18" charset="0"/>
                <a:cs typeface="Times New Roman" panose="02020603050405020304" pitchFamily="18" charset="0"/>
              </a:rPr>
              <a:t>			sentence</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	(iii</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Subject </a:t>
            </a:r>
            <a:r>
              <a:rPr lang="en-US" sz="2500" dirty="0">
                <a:latin typeface="Times New Roman" panose="02020603050405020304" pitchFamily="18" charset="0"/>
                <a:cs typeface="Times New Roman" panose="02020603050405020304" pitchFamily="18" charset="0"/>
              </a:rPr>
              <a:t>line is typed in capital letters and the word </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subject” is </a:t>
            </a:r>
            <a:r>
              <a:rPr lang="en-US" sz="2500" dirty="0" smtClean="0">
                <a:latin typeface="Times New Roman" panose="02020603050405020304" pitchFamily="18" charset="0"/>
                <a:cs typeface="Times New Roman" panose="02020603050405020304" pitchFamily="18" charset="0"/>
              </a:rPr>
              <a:t>omitted</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	(iv</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Signer’s </a:t>
            </a:r>
            <a:r>
              <a:rPr lang="en-US" sz="2500" dirty="0">
                <a:latin typeface="Times New Roman" panose="02020603050405020304" pitchFamily="18" charset="0"/>
                <a:cs typeface="Times New Roman" panose="02020603050405020304" pitchFamily="18" charset="0"/>
              </a:rPr>
              <a:t>name and business title are typed in capital letters. </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3702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244334"/>
            <a:ext cx="8839200" cy="800219"/>
          </a:xfrm>
          <a:prstGeom prst="rect">
            <a:avLst/>
          </a:prstGeom>
        </p:spPr>
        <p:txBody>
          <a:bodyPr wrap="square">
            <a:spAutoFit/>
          </a:bodyPr>
          <a:lstStyle/>
          <a:p>
            <a:pPr algn="ctr"/>
            <a:r>
              <a:rPr lang="en-US" sz="4600" b="1" dirty="0">
                <a:solidFill>
                  <a:schemeClr val="accent2">
                    <a:lumMod val="75000"/>
                  </a:schemeClr>
                </a:solidFill>
                <a:latin typeface="Times New Roman" panose="02020603050405020304" pitchFamily="18" charset="0"/>
                <a:cs typeface="Times New Roman" panose="02020603050405020304" pitchFamily="18" charset="0"/>
              </a:rPr>
              <a:t>TYPES OF BUSINESS LETTERS</a:t>
            </a:r>
          </a:p>
        </p:txBody>
      </p:sp>
    </p:spTree>
    <p:extLst>
      <p:ext uri="{BB962C8B-B14F-4D97-AF65-F5344CB8AC3E}">
        <p14:creationId xmlns:p14="http://schemas.microsoft.com/office/powerpoint/2010/main" val="2381484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3000" b="1" dirty="0" smtClean="0">
                <a:latin typeface="Times New Roman" panose="02020603050405020304" pitchFamily="18" charset="0"/>
                <a:cs typeface="Times New Roman" panose="02020603050405020304" pitchFamily="18" charset="0"/>
              </a:rPr>
              <a:t>1.	Letter of Inquiry:</a:t>
            </a:r>
          </a:p>
          <a:p>
            <a:pPr marL="0" indent="0">
              <a:buNone/>
            </a:pPr>
            <a:r>
              <a:rPr lang="en-US" sz="3000" b="1" dirty="0" smtClean="0">
                <a:latin typeface="Times New Roman" panose="02020603050405020304" pitchFamily="18" charset="0"/>
                <a:cs typeface="Times New Roman" panose="02020603050405020304" pitchFamily="18" charset="0"/>
              </a:rPr>
              <a:t>Definition:</a:t>
            </a:r>
          </a:p>
          <a:p>
            <a:pPr marL="0" indent="0">
              <a:buNone/>
            </a:pPr>
            <a:r>
              <a:rPr lang="en-US" sz="2500" b="1" dirty="0">
                <a:latin typeface="Times New Roman" panose="02020603050405020304" pitchFamily="18" charset="0"/>
                <a:cs typeface="Times New Roman" panose="02020603050405020304" pitchFamily="18" charset="0"/>
              </a:rPr>
              <a:t>	</a:t>
            </a:r>
            <a:r>
              <a:rPr lang="en-US" sz="2500" b="1" dirty="0" smtClean="0">
                <a:latin typeface="Times New Roman" panose="02020603050405020304" pitchFamily="18" charset="0"/>
                <a:cs typeface="Times New Roman" panose="02020603050405020304" pitchFamily="18" charset="0"/>
              </a:rPr>
              <a:t>“</a:t>
            </a:r>
            <a:r>
              <a:rPr lang="en-US" sz="2500" dirty="0">
                <a:latin typeface="Times New Roman" panose="02020603050405020304" pitchFamily="18" charset="0"/>
                <a:cs typeface="Times New Roman" panose="02020603050405020304" pitchFamily="18" charset="0"/>
              </a:rPr>
              <a:t>A document requesting information sent on behalf of an individual or an </a:t>
            </a:r>
            <a:r>
              <a:rPr lang="en-US" sz="2500" dirty="0" smtClean="0">
                <a:latin typeface="Times New Roman" panose="02020603050405020304" pitchFamily="18" charset="0"/>
                <a:cs typeface="Times New Roman" panose="02020603050405020304" pitchFamily="18" charset="0"/>
              </a:rPr>
              <a:t>organization </a:t>
            </a:r>
            <a:r>
              <a:rPr lang="en-US" sz="2500" dirty="0">
                <a:latin typeface="Times New Roman" panose="02020603050405020304" pitchFamily="18" charset="0"/>
                <a:cs typeface="Times New Roman" panose="02020603050405020304" pitchFamily="18" charset="0"/>
              </a:rPr>
              <a:t>for their own respective purposes, which can be mutually beneficial to the recipient and the </a:t>
            </a:r>
            <a:r>
              <a:rPr lang="en-US" sz="2500" dirty="0" smtClean="0">
                <a:latin typeface="Times New Roman" panose="02020603050405020304" pitchFamily="18" charset="0"/>
                <a:cs typeface="Times New Roman" panose="02020603050405020304" pitchFamily="18" charset="0"/>
              </a:rPr>
              <a:t>sender.”</a:t>
            </a:r>
            <a:endParaRPr lang="en-US" sz="2500" b="1" dirty="0" smtClean="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rPr>
              <a:t>A letter that asks information about persons, products or services or other matters is an inquiry </a:t>
            </a:r>
            <a:r>
              <a:rPr lang="en-US" sz="2500" dirty="0" smtClean="0">
                <a:latin typeface="Times New Roman" panose="02020603050405020304" pitchFamily="18" charset="0"/>
                <a:cs typeface="Times New Roman" panose="02020603050405020304" pitchFamily="18" charset="0"/>
              </a:rPr>
              <a:t>letter</a:t>
            </a:r>
          </a:p>
          <a:p>
            <a:r>
              <a:rPr lang="en-US" sz="2500" dirty="0">
                <a:latin typeface="Times New Roman" panose="02020603050405020304" pitchFamily="18" charset="0"/>
                <a:cs typeface="Times New Roman" panose="02020603050405020304" pitchFamily="18" charset="0"/>
              </a:rPr>
              <a:t>A letter of inquiry deals with various matters like job vacancies, funding, grants, scholarships, projects, sales, pre-proposals and </a:t>
            </a:r>
            <a:r>
              <a:rPr lang="en-US" sz="2500" dirty="0" smtClean="0">
                <a:latin typeface="Times New Roman" panose="02020603050405020304" pitchFamily="18" charset="0"/>
                <a:cs typeface="Times New Roman" panose="02020603050405020304" pitchFamily="18" charset="0"/>
              </a:rPr>
              <a:t>others</a:t>
            </a:r>
          </a:p>
          <a:p>
            <a:r>
              <a:rPr lang="en-US" sz="2500" dirty="0">
                <a:latin typeface="Times New Roman" panose="02020603050405020304" pitchFamily="18" charset="0"/>
                <a:cs typeface="Times New Roman" panose="02020603050405020304" pitchFamily="18" charset="0"/>
              </a:rPr>
              <a:t>The questions to be included in a good inquiry letter should be carefully planned</a:t>
            </a:r>
            <a:endParaRPr lang="en-US" sz="2500" dirty="0" smtClean="0">
              <a:latin typeface="Times New Roman" panose="02020603050405020304" pitchFamily="18" charset="0"/>
              <a:cs typeface="Times New Roman" panose="02020603050405020304" pitchFamily="18" charset="0"/>
            </a:endParaRPr>
          </a:p>
          <a:p>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2893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3000" b="1" dirty="0" smtClean="0">
                <a:latin typeface="Times New Roman" panose="02020603050405020304" pitchFamily="18" charset="0"/>
                <a:cs typeface="Times New Roman" panose="02020603050405020304" pitchFamily="18" charset="0"/>
              </a:rPr>
              <a:t>A)	Letter of Inquiry:</a:t>
            </a:r>
          </a:p>
          <a:p>
            <a:pPr marL="0" indent="0">
              <a:buNone/>
            </a:pPr>
            <a:r>
              <a:rPr lang="en-US" sz="2500" b="1" dirty="0" smtClean="0">
                <a:latin typeface="Times New Roman" panose="02020603050405020304" pitchFamily="18" charset="0"/>
                <a:cs typeface="Times New Roman" panose="02020603050405020304" pitchFamily="18" charset="0"/>
              </a:rPr>
              <a:t>Suggestions to write an effective Letter of Inquiry:</a:t>
            </a:r>
          </a:p>
          <a:p>
            <a:pPr marL="0" indent="0">
              <a:buNone/>
            </a:pPr>
            <a:r>
              <a:rPr lang="en-US" sz="2500" dirty="0" smtClean="0">
                <a:latin typeface="Times New Roman" panose="02020603050405020304" pitchFamily="18" charset="0"/>
                <a:cs typeface="Times New Roman" panose="02020603050405020304" pitchFamily="18" charset="0"/>
              </a:rPr>
              <a:t>	1</a:t>
            </a:r>
            <a:r>
              <a:rPr lang="en-US" sz="2500" dirty="0">
                <a:latin typeface="Times New Roman" panose="02020603050405020304" pitchFamily="18" charset="0"/>
                <a:cs typeface="Times New Roman" panose="02020603050405020304" pitchFamily="18" charset="0"/>
              </a:rPr>
              <a:t>. Make questions specific, clear and </a:t>
            </a:r>
            <a:r>
              <a:rPr lang="en-US" sz="2500" dirty="0" smtClean="0">
                <a:latin typeface="Times New Roman" panose="02020603050405020304" pitchFamily="18" charset="0"/>
                <a:cs typeface="Times New Roman" panose="02020603050405020304" pitchFamily="18" charset="0"/>
              </a:rPr>
              <a:t>courteous</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2</a:t>
            </a:r>
            <a:r>
              <a:rPr lang="en-US" sz="2500" dirty="0">
                <a:latin typeface="Times New Roman" panose="02020603050405020304" pitchFamily="18" charset="0"/>
                <a:cs typeface="Times New Roman" panose="02020603050405020304" pitchFamily="18" charset="0"/>
              </a:rPr>
              <a:t>. State each question in a separate paragraph and number the  </a:t>
            </a:r>
            <a:r>
              <a:rPr lang="en-US" sz="2500" dirty="0" smtClean="0">
                <a:latin typeface="Times New Roman" panose="02020603050405020304" pitchFamily="18" charset="0"/>
                <a:cs typeface="Times New Roman" panose="02020603050405020304" pitchFamily="18" charset="0"/>
              </a:rPr>
              <a:t>   	     questions </a:t>
            </a:r>
            <a:r>
              <a:rPr lang="en-US" sz="2500" dirty="0">
                <a:latin typeface="Times New Roman" panose="02020603050405020304" pitchFamily="18" charset="0"/>
                <a:cs typeface="Times New Roman" panose="02020603050405020304" pitchFamily="18" charset="0"/>
              </a:rPr>
              <a:t>if </a:t>
            </a:r>
            <a:r>
              <a:rPr lang="en-US" sz="2500" dirty="0" smtClean="0">
                <a:latin typeface="Times New Roman" panose="02020603050405020304" pitchFamily="18" charset="0"/>
                <a:cs typeface="Times New Roman" panose="02020603050405020304" pitchFamily="18" charset="0"/>
              </a:rPr>
              <a:t>appropriate</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3</a:t>
            </a:r>
            <a:r>
              <a:rPr lang="en-US" sz="2500" dirty="0">
                <a:latin typeface="Times New Roman" panose="02020603050405020304" pitchFamily="18" charset="0"/>
                <a:cs typeface="Times New Roman" panose="02020603050405020304" pitchFamily="18" charset="0"/>
              </a:rPr>
              <a:t>. Use a separate sheet of paper for listing the questions if </a:t>
            </a:r>
            <a:r>
              <a:rPr lang="en-US" sz="2500" dirty="0" smtClean="0">
                <a:latin typeface="Times New Roman" panose="02020603050405020304" pitchFamily="18" charset="0"/>
                <a:cs typeface="Times New Roman" panose="02020603050405020304" pitchFamily="18" charset="0"/>
              </a:rPr>
              <a:t>	     they are in large number</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4</a:t>
            </a:r>
            <a:r>
              <a:rPr lang="en-US" sz="2500" dirty="0">
                <a:latin typeface="Times New Roman" panose="02020603050405020304" pitchFamily="18" charset="0"/>
                <a:cs typeface="Times New Roman" panose="02020603050405020304" pitchFamily="18" charset="0"/>
              </a:rPr>
              <a:t>. Carefully arrange the questions – generally with the easiest </a:t>
            </a:r>
            <a:r>
              <a:rPr lang="en-US" sz="2500" dirty="0" smtClean="0">
                <a:latin typeface="Times New Roman" panose="02020603050405020304" pitchFamily="18" charset="0"/>
                <a:cs typeface="Times New Roman" panose="02020603050405020304" pitchFamily="18" charset="0"/>
              </a:rPr>
              <a:t>	    to answer sheet</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5</a:t>
            </a:r>
            <a:r>
              <a:rPr lang="en-US" sz="2500" dirty="0">
                <a:latin typeface="Times New Roman" panose="02020603050405020304" pitchFamily="18" charset="0"/>
                <a:cs typeface="Times New Roman" panose="02020603050405020304" pitchFamily="18" charset="0"/>
              </a:rPr>
              <a:t>. Word the questions in neutral way to that </a:t>
            </a:r>
            <a:r>
              <a:rPr lang="en-US" sz="2500" dirty="0" smtClean="0">
                <a:latin typeface="Times New Roman" panose="02020603050405020304" pitchFamily="18" charset="0"/>
                <a:cs typeface="Times New Roman" panose="02020603050405020304" pitchFamily="18" charset="0"/>
              </a:rPr>
              <a:t>the reader </a:t>
            </a:r>
            <a:r>
              <a:rPr lang="en-US" sz="2500" dirty="0">
                <a:latin typeface="Times New Roman" panose="02020603050405020304" pitchFamily="18" charset="0"/>
                <a:cs typeface="Times New Roman" panose="02020603050405020304" pitchFamily="18" charset="0"/>
              </a:rPr>
              <a:t>is not 	</a:t>
            </a:r>
            <a:r>
              <a:rPr lang="en-US" sz="2500" dirty="0" smtClean="0">
                <a:latin typeface="Times New Roman" panose="02020603050405020304" pitchFamily="18" charset="0"/>
                <a:cs typeface="Times New Roman" panose="02020603050405020304" pitchFamily="18" charset="0"/>
              </a:rPr>
              <a:t>     influenced</a:t>
            </a:r>
          </a:p>
          <a:p>
            <a:pPr marL="0" indent="0">
              <a:buNone/>
            </a:pPr>
            <a:r>
              <a:rPr lang="en-US" sz="2500" dirty="0">
                <a:latin typeface="Times New Roman" panose="02020603050405020304" pitchFamily="18" charset="0"/>
                <a:cs typeface="Times New Roman" panose="02020603050405020304" pitchFamily="18" charset="0"/>
              </a:rPr>
              <a:t>	</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61574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3000" b="1" dirty="0" smtClean="0">
                <a:latin typeface="Times New Roman" panose="02020603050405020304" pitchFamily="18" charset="0"/>
                <a:cs typeface="Times New Roman" panose="02020603050405020304" pitchFamily="18" charset="0"/>
              </a:rPr>
              <a:t>1.	Letter of Inquiry:</a:t>
            </a:r>
          </a:p>
          <a:p>
            <a:pPr marL="0" indent="0">
              <a:buNone/>
            </a:pPr>
            <a:r>
              <a:rPr lang="en-US" sz="2500" dirty="0">
                <a:latin typeface="Times New Roman" panose="02020603050405020304" pitchFamily="18" charset="0"/>
                <a:cs typeface="Times New Roman" panose="02020603050405020304" pitchFamily="18" charset="0"/>
              </a:rPr>
              <a:t>6</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Word the question to get ‘yes’, ‘no’ or ‘don’t know’ answers, </a:t>
            </a:r>
            <a:r>
              <a:rPr lang="en-US" sz="2500" dirty="0" smtClean="0">
                <a:latin typeface="Times New Roman" panose="02020603050405020304" pitchFamily="18" charset="0"/>
                <a:cs typeface="Times New Roman" panose="02020603050405020304" pitchFamily="18" charset="0"/>
              </a:rPr>
              <a:t>if numerous </a:t>
            </a:r>
            <a:r>
              <a:rPr lang="en-US" sz="2500" dirty="0">
                <a:latin typeface="Times New Roman" panose="02020603050405020304" pitchFamily="18" charset="0"/>
                <a:cs typeface="Times New Roman" panose="02020603050405020304" pitchFamily="18" charset="0"/>
              </a:rPr>
              <a:t>questions are to be </a:t>
            </a:r>
            <a:r>
              <a:rPr lang="en-US" sz="2500" dirty="0" smtClean="0">
                <a:latin typeface="Times New Roman" panose="02020603050405020304" pitchFamily="18" charset="0"/>
                <a:cs typeface="Times New Roman" panose="02020603050405020304" pitchFamily="18" charset="0"/>
              </a:rPr>
              <a:t>tabulated</a:t>
            </a:r>
          </a:p>
          <a:p>
            <a:pPr marL="0" indent="0">
              <a:buNone/>
            </a:pPr>
            <a:r>
              <a:rPr lang="en-US" sz="2500" dirty="0">
                <a:latin typeface="Times New Roman" panose="02020603050405020304" pitchFamily="18" charset="0"/>
                <a:cs typeface="Times New Roman" panose="02020603050405020304" pitchFamily="18" charset="0"/>
              </a:rPr>
              <a:t>7</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Express confidence </a:t>
            </a:r>
            <a:r>
              <a:rPr lang="en-US" sz="2500" dirty="0" smtClean="0">
                <a:latin typeface="Times New Roman" panose="02020603050405020304" pitchFamily="18" charset="0"/>
                <a:cs typeface="Times New Roman" panose="02020603050405020304" pitchFamily="18" charset="0"/>
              </a:rPr>
              <a:t>in the reader </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8. </a:t>
            </a:r>
            <a:r>
              <a:rPr lang="en-US" sz="2500" dirty="0">
                <a:latin typeface="Times New Roman" panose="02020603050405020304" pitchFamily="18" charset="0"/>
                <a:cs typeface="Times New Roman" panose="02020603050405020304" pitchFamily="18" charset="0"/>
              </a:rPr>
              <a:t>Assure </a:t>
            </a:r>
            <a:r>
              <a:rPr lang="en-US" sz="2500" dirty="0" smtClean="0">
                <a:latin typeface="Times New Roman" panose="02020603050405020304" pitchFamily="18" charset="0"/>
                <a:cs typeface="Times New Roman" panose="02020603050405020304" pitchFamily="18" charset="0"/>
              </a:rPr>
              <a:t>secrecy</a:t>
            </a:r>
          </a:p>
          <a:p>
            <a:pPr marL="0" indent="0">
              <a:buNone/>
            </a:pPr>
            <a:r>
              <a:rPr lang="en-US" sz="2500" b="1" dirty="0" smtClean="0">
                <a:latin typeface="Times New Roman" panose="02020603050405020304" pitchFamily="18" charset="0"/>
                <a:cs typeface="Times New Roman" panose="02020603050405020304" pitchFamily="18" charset="0"/>
              </a:rPr>
              <a:t>Kinds of Inquiry Letter:</a:t>
            </a:r>
          </a:p>
          <a:p>
            <a:pPr marL="0" indent="0">
              <a:buNone/>
            </a:pPr>
            <a:r>
              <a:rPr lang="en-US" sz="2300" dirty="0">
                <a:latin typeface="Times New Roman" panose="02020603050405020304" pitchFamily="18" charset="0"/>
                <a:cs typeface="Times New Roman" panose="02020603050405020304" pitchFamily="18" charset="0"/>
              </a:rPr>
              <a:t>Inquiry letters fall in three categories: </a:t>
            </a:r>
            <a:endParaRPr lang="en-US" sz="2300" dirty="0" smtClean="0">
              <a:latin typeface="Times New Roman" panose="02020603050405020304" pitchFamily="18" charset="0"/>
              <a:cs typeface="Times New Roman" panose="02020603050405020304" pitchFamily="18" charset="0"/>
            </a:endParaRPr>
          </a:p>
          <a:p>
            <a:pPr marL="0" indent="0">
              <a:buNone/>
            </a:pPr>
            <a:r>
              <a:rPr lang="en-US" sz="2300" dirty="0" smtClean="0">
                <a:latin typeface="Times New Roman" panose="02020603050405020304" pitchFamily="18" charset="0"/>
                <a:cs typeface="Times New Roman" panose="02020603050405020304" pitchFamily="18" charset="0"/>
              </a:rPr>
              <a:t>1</a:t>
            </a:r>
            <a:r>
              <a:rPr lang="en-US" sz="2300" dirty="0">
                <a:latin typeface="Times New Roman" panose="02020603050405020304" pitchFamily="18" charset="0"/>
                <a:cs typeface="Times New Roman" panose="02020603050405020304" pitchFamily="18" charset="0"/>
              </a:rPr>
              <a:t>. Trade inquiry, 2. Status inquiry and 3. General </a:t>
            </a:r>
            <a:r>
              <a:rPr lang="en-US" sz="2300" dirty="0" smtClean="0">
                <a:latin typeface="Times New Roman" panose="02020603050405020304" pitchFamily="18" charset="0"/>
                <a:cs typeface="Times New Roman" panose="02020603050405020304" pitchFamily="18" charset="0"/>
              </a:rPr>
              <a:t>inquiry</a:t>
            </a:r>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2602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3200" b="1" dirty="0" smtClean="0">
                <a:latin typeface="Times New Roman" panose="02020603050405020304" pitchFamily="18" charset="0"/>
                <a:cs typeface="Times New Roman" panose="02020603050405020304" pitchFamily="18" charset="0"/>
              </a:rPr>
              <a:t>a)	Trade Inquiry:</a:t>
            </a:r>
          </a:p>
          <a:p>
            <a:r>
              <a:rPr lang="en-US" sz="2700" dirty="0" smtClean="0">
                <a:latin typeface="Times New Roman" panose="02020603050405020304" pitchFamily="18" charset="0"/>
                <a:cs typeface="Times New Roman" panose="02020603050405020304" pitchFamily="18" charset="0"/>
              </a:rPr>
              <a:t>A </a:t>
            </a:r>
            <a:r>
              <a:rPr lang="en-US" sz="2700" dirty="0">
                <a:latin typeface="Times New Roman" panose="02020603050405020304" pitchFamily="18" charset="0"/>
                <a:cs typeface="Times New Roman" panose="02020603050405020304" pitchFamily="18" charset="0"/>
              </a:rPr>
              <a:t>trade inquiry (or sales related inquiry) is written with the intention of making business deals with the </a:t>
            </a:r>
            <a:r>
              <a:rPr lang="en-US" sz="2700" dirty="0" smtClean="0">
                <a:latin typeface="Times New Roman" panose="02020603050405020304" pitchFamily="18" charset="0"/>
                <a:cs typeface="Times New Roman" panose="02020603050405020304" pitchFamily="18" charset="0"/>
              </a:rPr>
              <a:t>addressee</a:t>
            </a:r>
          </a:p>
          <a:p>
            <a:r>
              <a:rPr lang="en-US" sz="2700" dirty="0" smtClean="0">
                <a:latin typeface="Times New Roman" panose="02020603050405020304" pitchFamily="18" charset="0"/>
                <a:cs typeface="Times New Roman" panose="02020603050405020304" pitchFamily="18" charset="0"/>
              </a:rPr>
              <a:t>Such </a:t>
            </a:r>
            <a:r>
              <a:rPr lang="en-US" sz="2700" dirty="0">
                <a:latin typeface="Times New Roman" panose="02020603050405020304" pitchFamily="18" charset="0"/>
                <a:cs typeface="Times New Roman" panose="02020603050405020304" pitchFamily="18" charset="0"/>
              </a:rPr>
              <a:t>inquiry letters are written regarding products or services purchased or being considered for purchase. The trade inquiries ask information about the supply of goods, availability of goods, delivery time, leaflet or catalogue, quotations or price, method of transport, insurance, samples and terms and discount, etc</a:t>
            </a:r>
            <a:r>
              <a:rPr lang="en-US" sz="27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672217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219200"/>
            <a:ext cx="8991600" cy="5638800"/>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3000" b="1" dirty="0" smtClean="0">
                <a:latin typeface="Times New Roman" panose="02020603050405020304" pitchFamily="18" charset="0"/>
                <a:cs typeface="Times New Roman" panose="02020603050405020304" pitchFamily="18" charset="0"/>
              </a:rPr>
              <a:t>Standard Parts of the Letter:</a:t>
            </a:r>
          </a:p>
          <a:p>
            <a:pPr marL="0" indent="0">
              <a:buNone/>
            </a:pPr>
            <a:r>
              <a:rPr lang="en-US" sz="2500" dirty="0" smtClean="0">
                <a:latin typeface="Times New Roman" panose="02020603050405020304" pitchFamily="18" charset="0"/>
                <a:cs typeface="Times New Roman" panose="02020603050405020304" pitchFamily="18" charset="0"/>
              </a:rPr>
              <a:t>Most business letters have the following parts:</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Letterhead</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Date</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Inside Address</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Salutation</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Body (Text)</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Complimentary Close</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Signature Area</a:t>
            </a:r>
          </a:p>
          <a:p>
            <a:pPr marL="514350" indent="-514350">
              <a:buAutoNum type="arabicParenBoth"/>
            </a:pPr>
            <a:r>
              <a:rPr lang="en-US" sz="2500" dirty="0" smtClean="0">
                <a:latin typeface="Times New Roman" panose="02020603050405020304" pitchFamily="18" charset="0"/>
                <a:cs typeface="Times New Roman" panose="02020603050405020304" pitchFamily="18" charset="0"/>
              </a:rPr>
              <a:t>Reference Section</a:t>
            </a:r>
          </a:p>
          <a:p>
            <a:pPr marL="514350" indent="-514350">
              <a:buAutoNum type="arabicParenBoth"/>
            </a:pPr>
            <a:endParaRPr lang="en-US" sz="2500" dirty="0" smtClean="0">
              <a:latin typeface="Times New Roman" panose="02020603050405020304" pitchFamily="18" charset="0"/>
              <a:cs typeface="Times New Roman" panose="02020603050405020304" pitchFamily="18" charset="0"/>
            </a:endParaRPr>
          </a:p>
          <a:p>
            <a:pPr marL="514350" indent="-514350">
              <a:buAutoNum type="arabicParenBoth"/>
            </a:pPr>
            <a:endParaRPr lang="en-US" sz="2500" dirty="0" smtClean="0">
              <a:latin typeface="Times New Roman" panose="02020603050405020304" pitchFamily="18" charset="0"/>
              <a:cs typeface="Times New Roman" panose="02020603050405020304" pitchFamily="18" charset="0"/>
            </a:endParaRPr>
          </a:p>
          <a:p>
            <a:pPr marL="514350" indent="-514350">
              <a:buAutoNum type="arabicParenBoth"/>
            </a:pPr>
            <a:endParaRPr lang="en-US" sz="2500" dirty="0" smtClean="0">
              <a:latin typeface="Times New Roman" panose="02020603050405020304" pitchFamily="18" charset="0"/>
              <a:cs typeface="Times New Roman" panose="02020603050405020304" pitchFamily="18" charset="0"/>
            </a:endParaRPr>
          </a:p>
          <a:p>
            <a:pPr marL="514350" indent="-514350">
              <a:buAutoNum type="arabicParenBoth"/>
            </a:pPr>
            <a:endParaRPr lang="en-US" dirty="0" smtClean="0">
              <a:latin typeface="Times New Roman" panose="02020603050405020304" pitchFamily="18" charset="0"/>
              <a:cs typeface="Times New Roman" panose="02020603050405020304" pitchFamily="18" charset="0"/>
            </a:endParaRPr>
          </a:p>
          <a:p>
            <a:pPr marL="514350" indent="-514350">
              <a:buAutoNum type="arabicParenBoth"/>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348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700" b="1" dirty="0" smtClean="0">
                <a:latin typeface="Times New Roman" panose="02020603050405020304" pitchFamily="18" charset="0"/>
                <a:cs typeface="Times New Roman" panose="02020603050405020304" pitchFamily="18" charset="0"/>
              </a:rPr>
              <a:t>b)	Status Inquiry:</a:t>
            </a:r>
          </a:p>
          <a:p>
            <a:r>
              <a:rPr lang="en-US" sz="2500" dirty="0" smtClean="0">
                <a:latin typeface="Times New Roman" panose="02020603050405020304" pitchFamily="18" charset="0"/>
                <a:cs typeface="Times New Roman" panose="02020603050405020304" pitchFamily="18" charset="0"/>
              </a:rPr>
              <a:t>Status </a:t>
            </a:r>
            <a:r>
              <a:rPr lang="en-US" sz="2500" dirty="0">
                <a:latin typeface="Times New Roman" panose="02020603050405020304" pitchFamily="18" charset="0"/>
                <a:cs typeface="Times New Roman" panose="02020603050405020304" pitchFamily="18" charset="0"/>
              </a:rPr>
              <a:t>inquiry is written to know the financial position of some individual or firm usually </a:t>
            </a:r>
            <a:r>
              <a:rPr lang="en-US" sz="2500" dirty="0" smtClean="0">
                <a:latin typeface="Times New Roman" panose="02020603050405020304" pitchFamily="18" charset="0"/>
                <a:cs typeface="Times New Roman" panose="02020603050405020304" pitchFamily="18" charset="0"/>
              </a:rPr>
              <a:t>prospective buyer</a:t>
            </a:r>
          </a:p>
          <a:p>
            <a:r>
              <a:rPr lang="en-US" sz="2500" dirty="0" smtClean="0">
                <a:latin typeface="Times New Roman" panose="02020603050405020304" pitchFamily="18" charset="0"/>
                <a:cs typeface="Times New Roman" panose="02020603050405020304" pitchFamily="18" charset="0"/>
              </a:rPr>
              <a:t>Inquiries </a:t>
            </a:r>
            <a:r>
              <a:rPr lang="en-US" sz="2500" dirty="0">
                <a:latin typeface="Times New Roman" panose="02020603050405020304" pitchFamily="18" charset="0"/>
                <a:cs typeface="Times New Roman" panose="02020603050405020304" pitchFamily="18" charset="0"/>
              </a:rPr>
              <a:t>about the character, qualifications, experience and performance of the applicant for job or membership may also be termed as status </a:t>
            </a:r>
            <a:r>
              <a:rPr lang="en-US" sz="2500" dirty="0" smtClean="0">
                <a:latin typeface="Times New Roman" panose="02020603050405020304" pitchFamily="18" charset="0"/>
                <a:cs typeface="Times New Roman" panose="02020603050405020304" pitchFamily="18" charset="0"/>
              </a:rPr>
              <a:t>inquiries</a:t>
            </a:r>
            <a:endParaRPr lang="en-US" sz="2500" dirty="0">
              <a:latin typeface="Times New Roman" panose="02020603050405020304" pitchFamily="18" charset="0"/>
              <a:cs typeface="Times New Roman" panose="02020603050405020304" pitchFamily="18" charset="0"/>
            </a:endParaRPr>
          </a:p>
          <a:p>
            <a:pPr marL="0" indent="0">
              <a:buNone/>
            </a:pPr>
            <a:r>
              <a:rPr lang="en-US" sz="2500" b="1" dirty="0" smtClean="0">
                <a:latin typeface="Times New Roman" panose="02020603050405020304" pitchFamily="18" charset="0"/>
                <a:cs typeface="Times New Roman" panose="02020603050405020304" pitchFamily="18" charset="0"/>
              </a:rPr>
              <a:t>c)	General Inquiries:</a:t>
            </a:r>
          </a:p>
          <a:p>
            <a:r>
              <a:rPr lang="en-US" sz="2500" dirty="0" smtClean="0">
                <a:latin typeface="Times New Roman" panose="02020603050405020304" pitchFamily="18" charset="0"/>
                <a:cs typeface="Times New Roman" panose="02020603050405020304" pitchFamily="18" charset="0"/>
              </a:rPr>
              <a:t>General </a:t>
            </a:r>
            <a:r>
              <a:rPr lang="en-US" sz="2500" dirty="0">
                <a:latin typeface="Times New Roman" panose="02020603050405020304" pitchFamily="18" charset="0"/>
                <a:cs typeface="Times New Roman" panose="02020603050405020304" pitchFamily="18" charset="0"/>
              </a:rPr>
              <a:t>inquiry is made to get information about rules and procedures used in other organizations, government policies, market conditions </a:t>
            </a:r>
            <a:r>
              <a:rPr lang="en-US" sz="2500" dirty="0" smtClean="0">
                <a:latin typeface="Times New Roman" panose="02020603050405020304" pitchFamily="18" charset="0"/>
                <a:cs typeface="Times New Roman" panose="02020603050405020304" pitchFamily="18" charset="0"/>
              </a:rPr>
              <a:t>etc.</a:t>
            </a:r>
          </a:p>
          <a:p>
            <a:r>
              <a:rPr lang="en-US" sz="2500" dirty="0" smtClean="0">
                <a:latin typeface="Times New Roman" panose="02020603050405020304" pitchFamily="18" charset="0"/>
                <a:cs typeface="Times New Roman" panose="02020603050405020304" pitchFamily="18" charset="0"/>
              </a:rPr>
              <a:t>General </a:t>
            </a:r>
            <a:r>
              <a:rPr lang="en-US" sz="2500" dirty="0">
                <a:latin typeface="Times New Roman" panose="02020603050405020304" pitchFamily="18" charset="0"/>
                <a:cs typeface="Times New Roman" panose="02020603050405020304" pitchFamily="18" charset="0"/>
              </a:rPr>
              <a:t>inquiry may also seek information for private or business research. For example a firm may receive </a:t>
            </a:r>
            <a:r>
              <a:rPr lang="en-US" sz="2500" dirty="0" err="1" smtClean="0">
                <a:latin typeface="Times New Roman" panose="02020603050405020304" pitchFamily="18" charset="0"/>
                <a:cs typeface="Times New Roman" panose="02020603050405020304" pitchFamily="18" charset="0"/>
              </a:rPr>
              <a:t>inquries</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for various data from students, teachers or executives of other organizations. </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00489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	Letter of Inquiry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Sources </a:t>
            </a:r>
            <a:r>
              <a:rPr lang="en-US" sz="2800" b="1" dirty="0" smtClean="0">
                <a:latin typeface="Times New Roman" panose="02020603050405020304" pitchFamily="18" charset="0"/>
                <a:cs typeface="Times New Roman" panose="02020603050405020304" pitchFamily="18" charset="0"/>
              </a:rPr>
              <a:t>of Enquiry</a:t>
            </a:r>
            <a:r>
              <a:rPr lang="en-US" sz="2800" b="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There are many sources of enquiry that intending buyer may seek and they are as follow:</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(1) </a:t>
            </a:r>
            <a:r>
              <a:rPr lang="en-US" sz="2600" dirty="0">
                <a:latin typeface="Times New Roman" panose="02020603050405020304" pitchFamily="18" charset="0"/>
                <a:cs typeface="Times New Roman" panose="02020603050405020304" pitchFamily="18" charset="0"/>
              </a:rPr>
              <a:t>Daily Newspapers</a:t>
            </a:r>
            <a:br>
              <a:rPr lang="en-US" sz="26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(2) </a:t>
            </a:r>
            <a:r>
              <a:rPr lang="en-US" sz="2600" dirty="0">
                <a:latin typeface="Times New Roman" panose="02020603050405020304" pitchFamily="18" charset="0"/>
                <a:cs typeface="Times New Roman" panose="02020603050405020304" pitchFamily="18" charset="0"/>
              </a:rPr>
              <a:t>Trade/Commercial magazines</a:t>
            </a:r>
            <a:br>
              <a:rPr lang="en-US" sz="26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(3) </a:t>
            </a:r>
            <a:r>
              <a:rPr lang="en-US" sz="2600" dirty="0">
                <a:latin typeface="Times New Roman" panose="02020603050405020304" pitchFamily="18" charset="0"/>
                <a:cs typeface="Times New Roman" panose="02020603050405020304" pitchFamily="18" charset="0"/>
              </a:rPr>
              <a:t>Directories</a:t>
            </a:r>
            <a:br>
              <a:rPr lang="en-US" sz="26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(4) </a:t>
            </a:r>
            <a:r>
              <a:rPr lang="en-US" sz="2600" dirty="0">
                <a:latin typeface="Times New Roman" panose="02020603050405020304" pitchFamily="18" charset="0"/>
                <a:cs typeface="Times New Roman" panose="02020603050405020304" pitchFamily="18" charset="0"/>
              </a:rPr>
              <a:t>Catalogues &amp; Price List</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5161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2.   Letter of Reply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2.   Letter of Reply:</a:t>
            </a:r>
          </a:p>
          <a:p>
            <a:r>
              <a:rPr lang="en-US" sz="2500" dirty="0" smtClean="0">
                <a:latin typeface="Times New Roman" panose="02020603050405020304" pitchFamily="18" charset="0"/>
                <a:cs typeface="Times New Roman" panose="02020603050405020304" pitchFamily="18" charset="0"/>
              </a:rPr>
              <a:t>A letter which is written in response to an inquiry is called “Letter of Reply”</a:t>
            </a:r>
          </a:p>
          <a:p>
            <a:pPr marL="0" indent="0">
              <a:buNone/>
            </a:pPr>
            <a:r>
              <a:rPr lang="en-US" sz="2500" b="1" dirty="0" smtClean="0">
                <a:latin typeface="Times New Roman" panose="02020603050405020304" pitchFamily="18" charset="0"/>
                <a:cs typeface="Times New Roman" panose="02020603050405020304" pitchFamily="18" charset="0"/>
              </a:rPr>
              <a:t>Guidelines for writing a Letter of Reply:</a:t>
            </a:r>
          </a:p>
          <a:p>
            <a:pPr marL="0" indent="0">
              <a:buNone/>
            </a:pPr>
            <a:r>
              <a:rPr lang="en-US" sz="2500" b="1" dirty="0" smtClean="0">
                <a:latin typeface="Times New Roman" panose="02020603050405020304" pitchFamily="18" charset="0"/>
                <a:cs typeface="Times New Roman" panose="02020603050405020304" pitchFamily="18" charset="0"/>
              </a:rPr>
              <a:t>1.   Careful Attention:</a:t>
            </a:r>
          </a:p>
          <a:p>
            <a:r>
              <a:rPr lang="en-US" sz="2500" dirty="0" smtClean="0">
                <a:latin typeface="Times New Roman" panose="02020603050405020304" pitchFamily="18" charset="0"/>
                <a:cs typeface="Times New Roman" panose="02020603050405020304" pitchFamily="18" charset="0"/>
              </a:rPr>
              <a:t>The first of the writer of the replies is to pay a careful attention to inquiry for preparing a satisfactory reply</a:t>
            </a:r>
          </a:p>
          <a:p>
            <a:pPr marL="0" indent="0">
              <a:buNone/>
            </a:pPr>
            <a:r>
              <a:rPr lang="en-US" sz="2500" b="1" dirty="0" smtClean="0">
                <a:latin typeface="Times New Roman" panose="02020603050405020304" pitchFamily="18" charset="0"/>
                <a:cs typeface="Times New Roman" panose="02020603050405020304" pitchFamily="18" charset="0"/>
              </a:rPr>
              <a:t>2.    Show Courtesy:</a:t>
            </a:r>
          </a:p>
          <a:p>
            <a:r>
              <a:rPr lang="en-US" sz="2500" dirty="0" smtClean="0">
                <a:latin typeface="Times New Roman" panose="02020603050405020304" pitchFamily="18" charset="0"/>
                <a:cs typeface="Times New Roman" panose="02020603050405020304" pitchFamily="18" charset="0"/>
              </a:rPr>
              <a:t>Courtesy is a basic feature of all business letters because it wins favors and builds goodwill</a:t>
            </a:r>
          </a:p>
          <a:p>
            <a:r>
              <a:rPr lang="en-US" sz="2500" dirty="0" smtClean="0">
                <a:latin typeface="Times New Roman" panose="02020603050405020304" pitchFamily="18" charset="0"/>
                <a:cs typeface="Times New Roman" panose="02020603050405020304" pitchFamily="18" charset="0"/>
              </a:rPr>
              <a:t>The writer of a reply must have friendly behavior</a:t>
            </a:r>
          </a:p>
          <a:p>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0850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2.   Letter of Reply</a:t>
            </a:r>
          </a:p>
        </p:txBody>
      </p:sp>
      <p:sp>
        <p:nvSpPr>
          <p:cNvPr id="3" name="Content Placeholder 2"/>
          <p:cNvSpPr>
            <a:spLocks noGrp="1"/>
          </p:cNvSpPr>
          <p:nvPr>
            <p:ph sz="quarter" idx="1"/>
          </p:nvPr>
        </p:nvSpPr>
        <p:spPr>
          <a:xfrm>
            <a:off x="0" y="1447800"/>
            <a:ext cx="8991600" cy="5410200"/>
          </a:xfrm>
        </p:spPr>
        <p:txBody>
          <a:bodyPr>
            <a:normAutofit/>
          </a:bodyPr>
          <a:lstStyle/>
          <a:p>
            <a:r>
              <a:rPr lang="en-US" sz="2400" dirty="0" smtClean="0">
                <a:latin typeface="Times New Roman" panose="02020603050405020304" pitchFamily="18" charset="0"/>
                <a:cs typeface="Times New Roman" panose="02020603050405020304" pitchFamily="18" charset="0"/>
              </a:rPr>
              <a:t>If any information is not available, do not refuse but show courtesy by saying, “The information will be given soon. Kindly give us some time”.</a:t>
            </a:r>
          </a:p>
          <a:p>
            <a:pPr marL="0" indent="0">
              <a:buNone/>
            </a:pPr>
            <a:r>
              <a:rPr lang="en-US" sz="2500" b="1" dirty="0" smtClean="0">
                <a:latin typeface="Times New Roman" panose="02020603050405020304" pitchFamily="18" charset="0"/>
                <a:cs typeface="Times New Roman" panose="02020603050405020304" pitchFamily="18" charset="0"/>
              </a:rPr>
              <a:t>3.    Timely Reply:</a:t>
            </a:r>
          </a:p>
          <a:p>
            <a:r>
              <a:rPr lang="en-US" sz="2400" dirty="0" smtClean="0">
                <a:latin typeface="Times New Roman" panose="02020603050405020304" pitchFamily="18" charset="0"/>
                <a:cs typeface="Times New Roman" panose="02020603050405020304" pitchFamily="18" charset="0"/>
              </a:rPr>
              <a:t>There is a saying “Time is a Money”. It means to say time factor is vary important in business circle</a:t>
            </a:r>
          </a:p>
          <a:p>
            <a:r>
              <a:rPr lang="en-US" sz="2400" dirty="0" smtClean="0">
                <a:latin typeface="Times New Roman" panose="02020603050405020304" pitchFamily="18" charset="0"/>
                <a:cs typeface="Times New Roman" panose="02020603050405020304" pitchFamily="18" charset="0"/>
              </a:rPr>
              <a:t>So, a sender should take care to reply the inquiries well in time in order to be avoid from bad reputation</a:t>
            </a:r>
          </a:p>
          <a:p>
            <a:pPr marL="0" indent="0">
              <a:buNone/>
            </a:pPr>
            <a:r>
              <a:rPr lang="en-US" sz="2400" b="1" dirty="0" smtClean="0">
                <a:latin typeface="Times New Roman" panose="02020603050405020304" pitchFamily="18" charset="0"/>
                <a:cs typeface="Times New Roman" panose="02020603050405020304" pitchFamily="18" charset="0"/>
              </a:rPr>
              <a:t>4.    Detailed Information:</a:t>
            </a:r>
          </a:p>
          <a:p>
            <a:r>
              <a:rPr lang="en-US" sz="2400" dirty="0" smtClean="0">
                <a:latin typeface="Times New Roman" panose="02020603050405020304" pitchFamily="18" charset="0"/>
                <a:cs typeface="Times New Roman" panose="02020603050405020304" pitchFamily="18" charset="0"/>
              </a:rPr>
              <a:t>A  letter of reply should be complete in all respects</a:t>
            </a:r>
          </a:p>
          <a:p>
            <a:r>
              <a:rPr lang="en-US" sz="2400" dirty="0" smtClean="0">
                <a:latin typeface="Times New Roman" panose="02020603050405020304" pitchFamily="18" charset="0"/>
                <a:cs typeface="Times New Roman" panose="02020603050405020304" pitchFamily="18" charset="0"/>
              </a:rPr>
              <a:t>It should be rich in all the facts and figures and details asked by the reader. It should satisfy reader’s needs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0850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2.   Letter of Reply</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5.    Win Confidence:</a:t>
            </a:r>
          </a:p>
          <a:p>
            <a:r>
              <a:rPr lang="en-US" sz="2400" dirty="0" smtClean="0">
                <a:latin typeface="Times New Roman" panose="02020603050405020304" pitchFamily="18" charset="0"/>
                <a:cs typeface="Times New Roman" panose="02020603050405020304" pitchFamily="18" charset="0"/>
              </a:rPr>
              <a:t>All the business activities revolve around one point and that is the confidence</a:t>
            </a:r>
          </a:p>
          <a:p>
            <a:r>
              <a:rPr lang="en-US" sz="2400" dirty="0" smtClean="0">
                <a:latin typeface="Times New Roman" panose="02020603050405020304" pitchFamily="18" charset="0"/>
                <a:cs typeface="Times New Roman" panose="02020603050405020304" pitchFamily="18" charset="0"/>
              </a:rPr>
              <a:t>Hence good replies always win confidence of the reader</a:t>
            </a:r>
          </a:p>
          <a:p>
            <a:pPr marL="0" indent="0">
              <a:buNone/>
            </a:pPr>
            <a:r>
              <a:rPr lang="en-US" sz="2400" b="1" dirty="0" smtClean="0">
                <a:latin typeface="Times New Roman" panose="02020603050405020304" pitchFamily="18" charset="0"/>
                <a:cs typeface="Times New Roman" panose="02020603050405020304" pitchFamily="18" charset="0"/>
              </a:rPr>
              <a:t>6. Supply Some Extra Information:</a:t>
            </a:r>
          </a:p>
          <a:p>
            <a:r>
              <a:rPr lang="en-US" sz="2400" dirty="0" smtClean="0">
                <a:latin typeface="Times New Roman" panose="02020603050405020304" pitchFamily="18" charset="0"/>
                <a:cs typeface="Times New Roman" panose="02020603050405020304" pitchFamily="18" charset="0"/>
              </a:rPr>
              <a:t>A good reply gives some extra and additional information even if not asked by the reader</a:t>
            </a:r>
          </a:p>
          <a:p>
            <a:r>
              <a:rPr lang="en-US" sz="2400" dirty="0" smtClean="0">
                <a:latin typeface="Times New Roman" panose="02020603050405020304" pitchFamily="18" charset="0"/>
                <a:cs typeface="Times New Roman" panose="02020603050405020304" pitchFamily="18" charset="0"/>
              </a:rPr>
              <a:t>It will increase the interest of the reader in the business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0850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3.    Order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3.    Order Letter:</a:t>
            </a:r>
          </a:p>
          <a:p>
            <a:pPr marL="0" indent="0">
              <a:buNone/>
            </a:pPr>
            <a:r>
              <a:rPr lang="en-US" sz="2500" dirty="0" smtClean="0">
                <a:latin typeface="Times New Roman" panose="02020603050405020304" pitchFamily="18" charset="0"/>
                <a:cs typeface="Times New Roman" panose="02020603050405020304" pitchFamily="18" charset="0"/>
              </a:rPr>
              <a:t>	“The </a:t>
            </a:r>
            <a:r>
              <a:rPr lang="en-US" sz="2500" dirty="0">
                <a:latin typeface="Times New Roman" panose="02020603050405020304" pitchFamily="18" charset="0"/>
                <a:cs typeface="Times New Roman" panose="02020603050405020304" pitchFamily="18" charset="0"/>
              </a:rPr>
              <a:t>letter which conveys the message for supply of goods is known as letter of order. In other words, the letter by which a buyer formally requests a seller to supply goods is known as order </a:t>
            </a:r>
            <a:r>
              <a:rPr lang="en-US" sz="2500" dirty="0" smtClean="0">
                <a:latin typeface="Times New Roman" panose="02020603050405020304" pitchFamily="18" charset="0"/>
                <a:cs typeface="Times New Roman" panose="02020603050405020304" pitchFamily="18" charset="0"/>
              </a:rPr>
              <a:t>letter”.</a:t>
            </a:r>
          </a:p>
          <a:p>
            <a:pPr marL="0" indent="0">
              <a:buNone/>
            </a:pPr>
            <a:endParaRPr lang="en-US" sz="2500" dirty="0" smtClean="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rPr>
              <a:t>An order letter needs to be correct, complete and definite so that the reader may fill it </a:t>
            </a:r>
            <a:r>
              <a:rPr lang="en-US" sz="2500" dirty="0" smtClean="0">
                <a:latin typeface="Times New Roman" panose="02020603050405020304" pitchFamily="18" charset="0"/>
                <a:cs typeface="Times New Roman" panose="02020603050405020304" pitchFamily="18" charset="0"/>
              </a:rPr>
              <a:t>exactly</a:t>
            </a:r>
          </a:p>
          <a:p>
            <a:r>
              <a:rPr lang="en-US" sz="2500" dirty="0">
                <a:latin typeface="Times New Roman" panose="02020603050405020304" pitchFamily="18" charset="0"/>
                <a:cs typeface="Times New Roman" panose="02020603050405020304" pitchFamily="18" charset="0"/>
              </a:rPr>
              <a:t>Incompleteness or errors may mean further correspondence, shipping delays, complicated billing, repacking and reshipping and loss of business</a:t>
            </a:r>
            <a:endParaRPr lang="en-US" sz="2500" dirty="0" smtClean="0">
              <a:latin typeface="Times New Roman" panose="02020603050405020304" pitchFamily="18" charset="0"/>
              <a:cs typeface="Times New Roman" panose="02020603050405020304" pitchFamily="18" charset="0"/>
            </a:endParaRPr>
          </a:p>
          <a:p>
            <a:endParaRPr lang="en-US" sz="25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3406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3.    Order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endParaRPr lang="en-US" sz="2500" b="1" dirty="0" smtClean="0">
              <a:latin typeface="Times New Roman" panose="02020603050405020304" pitchFamily="18" charset="0"/>
              <a:cs typeface="Times New Roman" panose="02020603050405020304" pitchFamily="18" charset="0"/>
            </a:endParaRPr>
          </a:p>
          <a:p>
            <a:pPr marL="0" indent="0">
              <a:buNone/>
            </a:pPr>
            <a:r>
              <a:rPr lang="en-US" sz="2800" b="1" dirty="0" smtClean="0">
                <a:latin typeface="Times New Roman" panose="02020603050405020304" pitchFamily="18" charset="0"/>
                <a:cs typeface="Times New Roman" panose="02020603050405020304" pitchFamily="18" charset="0"/>
              </a:rPr>
              <a:t>Guidelines </a:t>
            </a:r>
            <a:r>
              <a:rPr lang="en-US" sz="2800" b="1" dirty="0">
                <a:latin typeface="Times New Roman" panose="02020603050405020304" pitchFamily="18" charset="0"/>
                <a:cs typeface="Times New Roman" panose="02020603050405020304" pitchFamily="18" charset="0"/>
              </a:rPr>
              <a:t>for writing an effective Order Letter:</a:t>
            </a:r>
          </a:p>
          <a:p>
            <a:r>
              <a:rPr lang="en-US" sz="2500" b="1"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Include </a:t>
            </a:r>
            <a:r>
              <a:rPr lang="en-US" sz="2500" dirty="0">
                <a:latin typeface="Times New Roman" panose="02020603050405020304" pitchFamily="18" charset="0"/>
                <a:cs typeface="Times New Roman" panose="02020603050405020304" pitchFamily="18" charset="0"/>
              </a:rPr>
              <a:t>full details of quantities, prices, colors, sizes </a:t>
            </a:r>
            <a:r>
              <a:rPr lang="en-US" sz="2500" dirty="0" smtClean="0">
                <a:latin typeface="Times New Roman" panose="02020603050405020304" pitchFamily="18" charset="0"/>
                <a:cs typeface="Times New Roman" panose="02020603050405020304" pitchFamily="18" charset="0"/>
              </a:rPr>
              <a:t>etc.</a:t>
            </a:r>
          </a:p>
          <a:p>
            <a:r>
              <a:rPr lang="en-US" sz="2500" dirty="0" smtClean="0">
                <a:latin typeface="Times New Roman" panose="02020603050405020304" pitchFamily="18" charset="0"/>
                <a:cs typeface="Times New Roman" panose="02020603050405020304" pitchFamily="18" charset="0"/>
              </a:rPr>
              <a:t>Quote </a:t>
            </a:r>
            <a:r>
              <a:rPr lang="en-US" sz="2500" dirty="0">
                <a:latin typeface="Times New Roman" panose="02020603050405020304" pitchFamily="18" charset="0"/>
                <a:cs typeface="Times New Roman" panose="02020603050405020304" pitchFamily="18" charset="0"/>
              </a:rPr>
              <a:t>catalogue number if </a:t>
            </a:r>
            <a:r>
              <a:rPr lang="en-US" sz="2500" dirty="0" smtClean="0">
                <a:latin typeface="Times New Roman" panose="02020603050405020304" pitchFamily="18" charset="0"/>
                <a:cs typeface="Times New Roman" panose="02020603050405020304" pitchFamily="18" charset="0"/>
              </a:rPr>
              <a:t>any</a:t>
            </a:r>
          </a:p>
          <a:p>
            <a:r>
              <a:rPr lang="en-US" sz="2500" dirty="0" smtClean="0">
                <a:latin typeface="Times New Roman" panose="02020603050405020304" pitchFamily="18" charset="0"/>
                <a:cs typeface="Times New Roman" panose="02020603050405020304" pitchFamily="18" charset="0"/>
              </a:rPr>
              <a:t>State </a:t>
            </a:r>
            <a:r>
              <a:rPr lang="en-US" sz="2500" dirty="0">
                <a:latin typeface="Times New Roman" panose="02020603050405020304" pitchFamily="18" charset="0"/>
                <a:cs typeface="Times New Roman" panose="02020603050405020304" pitchFamily="18" charset="0"/>
              </a:rPr>
              <a:t>the requirements as to delivery – date, place, mode of transport </a:t>
            </a:r>
            <a:r>
              <a:rPr lang="en-US" sz="2500" dirty="0" smtClean="0">
                <a:latin typeface="Times New Roman" panose="02020603050405020304" pitchFamily="18" charset="0"/>
                <a:cs typeface="Times New Roman" panose="02020603050405020304" pitchFamily="18" charset="0"/>
              </a:rPr>
              <a:t>etc.</a:t>
            </a:r>
          </a:p>
          <a:p>
            <a:r>
              <a:rPr lang="en-US" sz="2500" dirty="0" smtClean="0">
                <a:latin typeface="Times New Roman" panose="02020603050405020304" pitchFamily="18" charset="0"/>
                <a:cs typeface="Times New Roman" panose="02020603050405020304" pitchFamily="18" charset="0"/>
              </a:rPr>
              <a:t>Confirm </a:t>
            </a:r>
            <a:r>
              <a:rPr lang="en-US" sz="2500" dirty="0">
                <a:latin typeface="Times New Roman" panose="02020603050405020304" pitchFamily="18" charset="0"/>
                <a:cs typeface="Times New Roman" panose="02020603050405020304" pitchFamily="18" charset="0"/>
              </a:rPr>
              <a:t>the terms of payment agreed in preliminary </a:t>
            </a:r>
            <a:r>
              <a:rPr lang="en-US" sz="2500" dirty="0" smtClean="0">
                <a:latin typeface="Times New Roman" panose="02020603050405020304" pitchFamily="18" charset="0"/>
                <a:cs typeface="Times New Roman" panose="02020603050405020304" pitchFamily="18" charset="0"/>
              </a:rPr>
              <a:t>negotiation.</a:t>
            </a:r>
          </a:p>
          <a:p>
            <a:r>
              <a:rPr lang="en-US" sz="2500" dirty="0" smtClean="0">
                <a:latin typeface="Times New Roman" panose="02020603050405020304" pitchFamily="18" charset="0"/>
                <a:cs typeface="Times New Roman" panose="02020603050405020304" pitchFamily="18" charset="0"/>
              </a:rPr>
              <a:t>Refer </a:t>
            </a:r>
            <a:r>
              <a:rPr lang="en-US" sz="2500" dirty="0">
                <a:latin typeface="Times New Roman" panose="02020603050405020304" pitchFamily="18" charset="0"/>
                <a:cs typeface="Times New Roman" panose="02020603050405020304" pitchFamily="18" charset="0"/>
              </a:rPr>
              <a:t>to the enclosure of </a:t>
            </a:r>
            <a:r>
              <a:rPr lang="en-US" sz="2500" dirty="0" err="1" smtClean="0">
                <a:latin typeface="Times New Roman" panose="02020603050405020304" pitchFamily="18" charset="0"/>
                <a:cs typeface="Times New Roman" panose="02020603050405020304" pitchFamily="18" charset="0"/>
              </a:rPr>
              <a:t>cheque</a:t>
            </a:r>
            <a:r>
              <a:rPr lang="en-US" sz="2500" dirty="0" smtClean="0">
                <a:latin typeface="Times New Roman" panose="02020603050405020304" pitchFamily="18" charset="0"/>
                <a:cs typeface="Times New Roman" panose="02020603050405020304" pitchFamily="18" charset="0"/>
              </a:rPr>
              <a:t> , </a:t>
            </a:r>
            <a:r>
              <a:rPr lang="en-US" sz="2500" dirty="0">
                <a:latin typeface="Times New Roman" panose="02020603050405020304" pitchFamily="18" charset="0"/>
                <a:cs typeface="Times New Roman" panose="02020603050405020304" pitchFamily="18" charset="0"/>
              </a:rPr>
              <a:t>pay order or draft or samples or </a:t>
            </a:r>
            <a:r>
              <a:rPr lang="en-US" sz="2500" dirty="0" err="1">
                <a:latin typeface="Times New Roman" panose="02020603050405020304" pitchFamily="18" charset="0"/>
                <a:cs typeface="Times New Roman" panose="02020603050405020304" pitchFamily="18" charset="0"/>
              </a:rPr>
              <a:t>colour</a:t>
            </a:r>
            <a:r>
              <a:rPr lang="en-US" sz="2500" dirty="0">
                <a:latin typeface="Times New Roman" panose="02020603050405020304" pitchFamily="18" charset="0"/>
                <a:cs typeface="Times New Roman" panose="02020603050405020304" pitchFamily="18" charset="0"/>
              </a:rPr>
              <a:t> of material if any.</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5401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3.    Order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endParaRPr lang="en-US" sz="2500" dirty="0" smtClean="0">
              <a:latin typeface="Times New Roman" panose="02020603050405020304" pitchFamily="18" charset="0"/>
              <a:cs typeface="Times New Roman" panose="02020603050405020304" pitchFamily="18" charset="0"/>
            </a:endParaRPr>
          </a:p>
          <a:p>
            <a:pPr marL="0" indent="0">
              <a:buNone/>
            </a:pPr>
            <a:r>
              <a:rPr lang="en-US" sz="2800" b="1" dirty="0" smtClean="0">
                <a:latin typeface="Times New Roman" panose="02020603050405020304" pitchFamily="18" charset="0"/>
                <a:cs typeface="Times New Roman" panose="02020603050405020304" pitchFamily="18" charset="0"/>
              </a:rPr>
              <a:t>Replying </a:t>
            </a:r>
            <a:r>
              <a:rPr lang="en-US" sz="2800" b="1" dirty="0">
                <a:latin typeface="Times New Roman" panose="02020603050405020304" pitchFamily="18" charset="0"/>
                <a:cs typeface="Times New Roman" panose="02020603050405020304" pitchFamily="18" charset="0"/>
              </a:rPr>
              <a:t>of Orders: </a:t>
            </a:r>
            <a:endParaRPr lang="en-US" sz="2500" dirty="0" smtClean="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Ordinarily </a:t>
            </a:r>
            <a:r>
              <a:rPr lang="en-US" sz="2500" dirty="0">
                <a:latin typeface="Times New Roman" panose="02020603050405020304" pitchFamily="18" charset="0"/>
                <a:cs typeface="Times New Roman" panose="02020603050405020304" pitchFamily="18" charset="0"/>
              </a:rPr>
              <a:t>order letters need to reply. But replies should be written under following circumstance.  </a:t>
            </a:r>
          </a:p>
          <a:p>
            <a:r>
              <a:rPr lang="en-US" sz="2500" dirty="0" smtClean="0">
                <a:latin typeface="Times New Roman" panose="02020603050405020304" pitchFamily="18" charset="0"/>
                <a:cs typeface="Times New Roman" panose="02020603050405020304" pitchFamily="18" charset="0"/>
              </a:rPr>
              <a:t>When </a:t>
            </a:r>
            <a:r>
              <a:rPr lang="en-US" sz="2500" dirty="0">
                <a:latin typeface="Times New Roman" panose="02020603050405020304" pitchFamily="18" charset="0"/>
                <a:cs typeface="Times New Roman" panose="02020603050405020304" pitchFamily="18" charset="0"/>
              </a:rPr>
              <a:t>a customer requests for acknowledgement in confirmation of the </a:t>
            </a:r>
            <a:r>
              <a:rPr lang="en-US" sz="2500" dirty="0" smtClean="0">
                <a:latin typeface="Times New Roman" panose="02020603050405020304" pitchFamily="18" charset="0"/>
                <a:cs typeface="Times New Roman" panose="02020603050405020304" pitchFamily="18" charset="0"/>
              </a:rPr>
              <a:t>order</a:t>
            </a:r>
          </a:p>
          <a:p>
            <a:r>
              <a:rPr lang="en-US" sz="2500" dirty="0" smtClean="0">
                <a:latin typeface="Times New Roman" panose="02020603050405020304" pitchFamily="18" charset="0"/>
                <a:cs typeface="Times New Roman" panose="02020603050405020304" pitchFamily="18" charset="0"/>
              </a:rPr>
              <a:t>When </a:t>
            </a:r>
            <a:r>
              <a:rPr lang="en-US" sz="2500" dirty="0">
                <a:latin typeface="Times New Roman" panose="02020603050405020304" pitchFamily="18" charset="0"/>
                <a:cs typeface="Times New Roman" panose="02020603050405020304" pitchFamily="18" charset="0"/>
              </a:rPr>
              <a:t>an order is incorrect incomplete or </a:t>
            </a:r>
            <a:r>
              <a:rPr lang="en-US" sz="2500" dirty="0" smtClean="0">
                <a:latin typeface="Times New Roman" panose="02020603050405020304" pitchFamily="18" charset="0"/>
                <a:cs typeface="Times New Roman" panose="02020603050405020304" pitchFamily="18" charset="0"/>
              </a:rPr>
              <a:t>vague</a:t>
            </a:r>
          </a:p>
          <a:p>
            <a:r>
              <a:rPr lang="en-US" sz="2500" dirty="0" smtClean="0">
                <a:latin typeface="Times New Roman" panose="02020603050405020304" pitchFamily="18" charset="0"/>
                <a:cs typeface="Times New Roman" panose="02020603050405020304" pitchFamily="18" charset="0"/>
              </a:rPr>
              <a:t>When </a:t>
            </a:r>
            <a:r>
              <a:rPr lang="en-US" sz="2500" dirty="0">
                <a:latin typeface="Times New Roman" panose="02020603050405020304" pitchFamily="18" charset="0"/>
                <a:cs typeface="Times New Roman" panose="02020603050405020304" pitchFamily="18" charset="0"/>
              </a:rPr>
              <a:t>an order cannot be complied </a:t>
            </a:r>
            <a:r>
              <a:rPr lang="en-US" sz="2500" dirty="0" smtClean="0">
                <a:latin typeface="Times New Roman" panose="02020603050405020304" pitchFamily="18" charset="0"/>
                <a:cs typeface="Times New Roman" panose="02020603050405020304" pitchFamily="18" charset="0"/>
              </a:rPr>
              <a:t>with</a:t>
            </a:r>
          </a:p>
          <a:p>
            <a:r>
              <a:rPr lang="en-US" sz="2500" dirty="0" smtClean="0">
                <a:latin typeface="Times New Roman" panose="02020603050405020304" pitchFamily="18" charset="0"/>
                <a:cs typeface="Times New Roman" panose="02020603050405020304" pitchFamily="18" charset="0"/>
              </a:rPr>
              <a:t>When </a:t>
            </a:r>
            <a:r>
              <a:rPr lang="en-US" sz="2500" dirty="0">
                <a:latin typeface="Times New Roman" panose="02020603050405020304" pitchFamily="18" charset="0"/>
                <a:cs typeface="Times New Roman" panose="02020603050405020304" pitchFamily="18" charset="0"/>
              </a:rPr>
              <a:t>extra time is needed to fill the order. </a:t>
            </a: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52056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marL="0" indent="0" algn="ctr"/>
            <a:r>
              <a:rPr lang="en-US" sz="3600" b="1" dirty="0">
                <a:latin typeface="Times New Roman" panose="02020603050405020304" pitchFamily="18" charset="0"/>
                <a:cs typeface="Times New Roman" panose="02020603050405020304" pitchFamily="18" charset="0"/>
              </a:rPr>
              <a:t>4.	Claim (Complaint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4</a:t>
            </a:r>
            <a:r>
              <a:rPr lang="en-US" sz="2800" b="1" dirty="0" smtClean="0">
                <a:latin typeface="Times New Roman" panose="02020603050405020304" pitchFamily="18" charset="0"/>
                <a:cs typeface="Times New Roman" panose="02020603050405020304" pitchFamily="18" charset="0"/>
              </a:rPr>
              <a:t>.	Claim (Complaint Letter):</a:t>
            </a:r>
          </a:p>
          <a:p>
            <a:pPr marL="0" indent="0" fontAlgn="base">
              <a:buNone/>
            </a:pPr>
            <a:r>
              <a:rPr lang="en-US" sz="2800" dirty="0" smtClean="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“A</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persuasive</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letter </a:t>
            </a:r>
            <a:r>
              <a:rPr lang="en-US" sz="2500" dirty="0">
                <a:latin typeface="Times New Roman" panose="02020603050405020304" pitchFamily="18" charset="0"/>
                <a:cs typeface="Times New Roman" panose="02020603050405020304" pitchFamily="18" charset="0"/>
              </a:rPr>
              <a:t>sent by a customer to a business or agency to identify a problem with a product or service. Also known as a </a:t>
            </a:r>
            <a:r>
              <a:rPr lang="en-US" sz="2500" i="1" dirty="0">
                <a:latin typeface="Times New Roman" panose="02020603050405020304" pitchFamily="18" charset="0"/>
                <a:cs typeface="Times New Roman" panose="02020603050405020304" pitchFamily="18" charset="0"/>
              </a:rPr>
              <a:t>letter of </a:t>
            </a:r>
            <a:r>
              <a:rPr lang="en-US" sz="2500" i="1" dirty="0" smtClean="0">
                <a:latin typeface="Times New Roman" panose="02020603050405020304" pitchFamily="18" charset="0"/>
                <a:cs typeface="Times New Roman" panose="02020603050405020304" pitchFamily="18" charset="0"/>
              </a:rPr>
              <a:t>complaint”</a:t>
            </a:r>
            <a:r>
              <a:rPr lang="en-US" sz="2500" dirty="0" smtClean="0">
                <a:latin typeface="Times New Roman" panose="02020603050405020304" pitchFamily="18" charset="0"/>
                <a:cs typeface="Times New Roman" panose="02020603050405020304" pitchFamily="18" charset="0"/>
              </a:rPr>
              <a:t>.</a:t>
            </a:r>
          </a:p>
          <a:p>
            <a:pPr fontAlgn="base"/>
            <a:r>
              <a:rPr lang="en-US" sz="2500" dirty="0">
                <a:latin typeface="Times New Roman" panose="02020603050405020304" pitchFamily="18" charset="0"/>
                <a:cs typeface="Times New Roman" panose="02020603050405020304" pitchFamily="18" charset="0"/>
              </a:rPr>
              <a:t>There may be wrong delivery of goods shipment of obsolete, poor quality or underweight goods, faulty packing, delivery after the specified date and other damages to the goods shipped. In the above cases, buyer is supposed to suffer financial loss and therefore he has every reason to complaint to the seller demanding compensation</a:t>
            </a:r>
          </a:p>
          <a:p>
            <a:pPr fontAlgn="base"/>
            <a:r>
              <a:rPr lang="en-US" sz="2500" dirty="0">
                <a:latin typeface="Times New Roman" panose="02020603050405020304" pitchFamily="18" charset="0"/>
                <a:cs typeface="Times New Roman" panose="02020603050405020304" pitchFamily="18" charset="0"/>
              </a:rPr>
              <a:t>Typically, a claim letter opens (and sometimes closes) with a request for adjustment, such as a refund, replacement, or payment for </a:t>
            </a:r>
            <a:r>
              <a:rPr lang="en-US" sz="2500" dirty="0" smtClean="0">
                <a:latin typeface="Times New Roman" panose="02020603050405020304" pitchFamily="18" charset="0"/>
                <a:cs typeface="Times New Roman" panose="02020603050405020304" pitchFamily="18" charset="0"/>
              </a:rPr>
              <a:t>damages</a:t>
            </a:r>
          </a:p>
        </p:txBody>
      </p:sp>
    </p:spTree>
    <p:extLst>
      <p:ext uri="{BB962C8B-B14F-4D97-AF65-F5344CB8AC3E}">
        <p14:creationId xmlns:p14="http://schemas.microsoft.com/office/powerpoint/2010/main" val="195206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4.	Claim (Complaint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Guidelines for writing an effective Letter of Complain:</a:t>
            </a:r>
          </a:p>
          <a:p>
            <a:pPr marL="0" indent="0">
              <a:buNone/>
            </a:pPr>
            <a:r>
              <a:rPr lang="en-US" sz="2600" dirty="0" smtClean="0">
                <a:latin typeface="Times New Roman" panose="02020603050405020304" pitchFamily="18" charset="0"/>
                <a:cs typeface="Times New Roman" panose="02020603050405020304" pitchFamily="18" charset="0"/>
              </a:rPr>
              <a:t>Complaint </a:t>
            </a:r>
            <a:r>
              <a:rPr lang="en-US" sz="2600" dirty="0">
                <a:latin typeface="Times New Roman" panose="02020603050405020304" pitchFamily="18" charset="0"/>
                <a:cs typeface="Times New Roman" panose="02020603050405020304" pitchFamily="18" charset="0"/>
              </a:rPr>
              <a:t>is basically unpleasant, therefore, should be based on the following points: </a:t>
            </a:r>
            <a:endParaRPr lang="en-US" sz="2600" dirty="0" smtClean="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Statement of claim, supported by facts and </a:t>
            </a:r>
            <a:r>
              <a:rPr lang="en-US" sz="2600" dirty="0" smtClean="0">
                <a:latin typeface="Times New Roman" panose="02020603050405020304" pitchFamily="18" charset="0"/>
                <a:cs typeface="Times New Roman" panose="02020603050405020304" pitchFamily="18" charset="0"/>
              </a:rPr>
              <a:t>figures</a:t>
            </a:r>
          </a:p>
          <a:p>
            <a:r>
              <a:rPr lang="en-US" sz="2600" dirty="0" smtClean="0">
                <a:latin typeface="Times New Roman" panose="02020603050405020304" pitchFamily="18" charset="0"/>
                <a:cs typeface="Times New Roman" panose="02020603050405020304" pitchFamily="18" charset="0"/>
              </a:rPr>
              <a:t>Indication </a:t>
            </a:r>
            <a:r>
              <a:rPr lang="en-US" sz="2600" dirty="0">
                <a:latin typeface="Times New Roman" panose="02020603050405020304" pitchFamily="18" charset="0"/>
                <a:cs typeface="Times New Roman" panose="02020603050405020304" pitchFamily="18" charset="0"/>
              </a:rPr>
              <a:t>of loss and </a:t>
            </a:r>
            <a:r>
              <a:rPr lang="en-US" sz="2600" dirty="0" smtClean="0">
                <a:latin typeface="Times New Roman" panose="02020603050405020304" pitchFamily="18" charset="0"/>
                <a:cs typeface="Times New Roman" panose="02020603050405020304" pitchFamily="18" charset="0"/>
              </a:rPr>
              <a:t>inconvenience</a:t>
            </a:r>
          </a:p>
          <a:p>
            <a:r>
              <a:rPr lang="en-US" sz="2600" dirty="0" smtClean="0">
                <a:latin typeface="Times New Roman" panose="02020603050405020304" pitchFamily="18" charset="0"/>
                <a:cs typeface="Times New Roman" panose="02020603050405020304" pitchFamily="18" charset="0"/>
              </a:rPr>
              <a:t>Request </a:t>
            </a:r>
            <a:r>
              <a:rPr lang="en-US" sz="2600" dirty="0">
                <a:latin typeface="Times New Roman" panose="02020603050405020304" pitchFamily="18" charset="0"/>
                <a:cs typeface="Times New Roman" panose="02020603050405020304" pitchFamily="18" charset="0"/>
              </a:rPr>
              <a:t>for explanation of the </a:t>
            </a:r>
            <a:r>
              <a:rPr lang="en-US" sz="2600" dirty="0" smtClean="0">
                <a:latin typeface="Times New Roman" panose="02020603050405020304" pitchFamily="18" charset="0"/>
                <a:cs typeface="Times New Roman" panose="02020603050405020304" pitchFamily="18" charset="0"/>
              </a:rPr>
              <a:t>cause</a:t>
            </a:r>
          </a:p>
          <a:p>
            <a:r>
              <a:rPr lang="en-US" sz="2600" dirty="0" smtClean="0">
                <a:latin typeface="Times New Roman" panose="02020603050405020304" pitchFamily="18" charset="0"/>
                <a:cs typeface="Times New Roman" panose="02020603050405020304" pitchFamily="18" charset="0"/>
              </a:rPr>
              <a:t>Emphasis </a:t>
            </a:r>
            <a:r>
              <a:rPr lang="en-US" sz="2600" dirty="0">
                <a:latin typeface="Times New Roman" panose="02020603050405020304" pitchFamily="18" charset="0"/>
                <a:cs typeface="Times New Roman" panose="02020603050405020304" pitchFamily="18" charset="0"/>
              </a:rPr>
              <a:t>on quick </a:t>
            </a:r>
            <a:r>
              <a:rPr lang="en-US" sz="2600" dirty="0" smtClean="0">
                <a:latin typeface="Times New Roman" panose="02020603050405020304" pitchFamily="18" charset="0"/>
                <a:cs typeface="Times New Roman" panose="02020603050405020304" pitchFamily="18" charset="0"/>
              </a:rPr>
              <a:t>action</a:t>
            </a:r>
          </a:p>
          <a:p>
            <a:r>
              <a:rPr lang="en-US" sz="2600" dirty="0" smtClean="0">
                <a:latin typeface="Times New Roman" panose="02020603050405020304" pitchFamily="18" charset="0"/>
                <a:cs typeface="Times New Roman" panose="02020603050405020304" pitchFamily="18" charset="0"/>
              </a:rPr>
              <a:t>Suggestion </a:t>
            </a:r>
            <a:r>
              <a:rPr lang="en-US" sz="2600" dirty="0">
                <a:latin typeface="Times New Roman" panose="02020603050405020304" pitchFamily="18" charset="0"/>
                <a:cs typeface="Times New Roman" panose="02020603050405020304" pitchFamily="18" charset="0"/>
              </a:rPr>
              <a:t>for reasonable </a:t>
            </a:r>
            <a:r>
              <a:rPr lang="en-US" sz="2600" dirty="0" smtClean="0">
                <a:latin typeface="Times New Roman" panose="02020603050405020304" pitchFamily="18" charset="0"/>
                <a:cs typeface="Times New Roman" panose="02020603050405020304" pitchFamily="18" charset="0"/>
              </a:rPr>
              <a:t>adjustment</a:t>
            </a:r>
          </a:p>
          <a:p>
            <a:r>
              <a:rPr lang="en-US" sz="2600" dirty="0" smtClean="0">
                <a:latin typeface="Times New Roman" panose="02020603050405020304" pitchFamily="18" charset="0"/>
                <a:cs typeface="Times New Roman" panose="02020603050405020304" pitchFamily="18" charset="0"/>
              </a:rPr>
              <a:t>Courteous </a:t>
            </a:r>
            <a:r>
              <a:rPr lang="en-US" sz="2600" dirty="0">
                <a:latin typeface="Times New Roman" panose="02020603050405020304" pitchFamily="18" charset="0"/>
                <a:cs typeface="Times New Roman" panose="02020603050405020304" pitchFamily="18" charset="0"/>
              </a:rPr>
              <a:t>and non-accusatory words. </a:t>
            </a:r>
            <a:endParaRPr lang="en-US"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59537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219200"/>
            <a:ext cx="8991600" cy="5638800"/>
          </a:xfrm>
        </p:spPr>
        <p:txBody>
          <a:bodyPr>
            <a:normAutofit/>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sz="3200" b="1" dirty="0" smtClean="0">
                <a:latin typeface="Times New Roman" panose="02020603050405020304" pitchFamily="18" charset="0"/>
                <a:cs typeface="Times New Roman" panose="02020603050405020304" pitchFamily="18" charset="0"/>
              </a:rPr>
              <a:t>(A)	Standard </a:t>
            </a:r>
            <a:r>
              <a:rPr lang="en-US" sz="3200" b="1" dirty="0">
                <a:latin typeface="Times New Roman" panose="02020603050405020304" pitchFamily="18" charset="0"/>
                <a:cs typeface="Times New Roman" panose="02020603050405020304" pitchFamily="18" charset="0"/>
              </a:rPr>
              <a:t>Parts of the Letter:</a:t>
            </a:r>
          </a:p>
          <a:p>
            <a:pPr marL="514350" indent="-514350">
              <a:buAutoNum type="arabicPeriod"/>
            </a:pPr>
            <a:r>
              <a:rPr lang="en-US" sz="2800" b="1" dirty="0" smtClean="0">
                <a:latin typeface="Times New Roman" panose="02020603050405020304" pitchFamily="18" charset="0"/>
                <a:cs typeface="Times New Roman" panose="02020603050405020304" pitchFamily="18" charset="0"/>
              </a:rPr>
              <a:t>Letterhead</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Company’s </a:t>
            </a:r>
            <a:r>
              <a:rPr lang="en-US" sz="2400" dirty="0">
                <a:latin typeface="Times New Roman" panose="02020603050405020304" pitchFamily="18" charset="0"/>
                <a:cs typeface="Times New Roman" panose="02020603050405020304" pitchFamily="18" charset="0"/>
              </a:rPr>
              <a:t>letter head is ordinarily printed at the top of the </a:t>
            </a:r>
            <a:r>
              <a:rPr lang="en-US" sz="2400" dirty="0" smtClean="0">
                <a:latin typeface="Times New Roman" panose="02020603050405020304" pitchFamily="18" charset="0"/>
                <a:cs typeface="Times New Roman" panose="02020603050405020304" pitchFamily="18" charset="0"/>
              </a:rPr>
              <a:t>sheet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should contain the name, address brief description and telephone number of the </a:t>
            </a:r>
            <a:r>
              <a:rPr lang="en-US" sz="2400" dirty="0" smtClean="0">
                <a:latin typeface="Times New Roman" panose="02020603050405020304" pitchFamily="18" charset="0"/>
                <a:cs typeface="Times New Roman" panose="02020603050405020304" pitchFamily="18" charset="0"/>
              </a:rPr>
              <a:t>business</a:t>
            </a:r>
          </a:p>
          <a:p>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a printed letterhead is not used, the address of the writer is typewritten on the right-hand corner at the top of the sheet. </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startAt="2"/>
            </a:pPr>
            <a:r>
              <a:rPr lang="en-US" sz="2800" b="1" dirty="0" smtClean="0">
                <a:latin typeface="Times New Roman" panose="02020603050405020304" pitchFamily="18" charset="0"/>
                <a:cs typeface="Times New Roman" panose="02020603050405020304" pitchFamily="18" charset="0"/>
              </a:rPr>
              <a:t>Date</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date should be placed a few spaces below the letterhead, beginning half way across the page or further to the right of the following correct styles of writing down dates, the </a:t>
            </a:r>
            <a:r>
              <a:rPr lang="en-US" sz="2400" dirty="0" smtClean="0">
                <a:latin typeface="Times New Roman" panose="02020603050405020304" pitchFamily="18" charset="0"/>
                <a:cs typeface="Times New Roman" panose="02020603050405020304" pitchFamily="18" charset="0"/>
              </a:rPr>
              <a:t>American style, </a:t>
            </a:r>
            <a:r>
              <a:rPr lang="en-US" sz="2400" dirty="0">
                <a:latin typeface="Times New Roman" panose="02020603050405020304" pitchFamily="18" charset="0"/>
                <a:cs typeface="Times New Roman" panose="02020603050405020304" pitchFamily="18" charset="0"/>
              </a:rPr>
              <a:t>is more popular</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64333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4.	Claim (Complaint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500" b="1" dirty="0" smtClean="0">
                <a:latin typeface="Times New Roman" panose="02020603050405020304" pitchFamily="18" charset="0"/>
                <a:cs typeface="Times New Roman" panose="02020603050405020304" pitchFamily="18" charset="0"/>
              </a:rPr>
              <a:t> A </a:t>
            </a:r>
            <a:r>
              <a:rPr lang="en-US" sz="2500" b="1" dirty="0">
                <a:latin typeface="Times New Roman" panose="02020603050405020304" pitchFamily="18" charset="0"/>
                <a:cs typeface="Times New Roman" panose="02020603050405020304" pitchFamily="18" charset="0"/>
              </a:rPr>
              <a:t>good complaint letter</a:t>
            </a:r>
            <a:r>
              <a:rPr lang="en-US" sz="2500" dirty="0">
                <a:latin typeface="Times New Roman" panose="02020603050405020304" pitchFamily="18" charset="0"/>
                <a:cs typeface="Times New Roman" panose="02020603050405020304" pitchFamily="18" charset="0"/>
              </a:rPr>
              <a:t> consists of 4 parts :</a:t>
            </a:r>
            <a:br>
              <a:rPr lang="en-US" sz="2500" dirty="0">
                <a:latin typeface="Times New Roman" panose="02020603050405020304" pitchFamily="18" charset="0"/>
                <a:cs typeface="Times New Roman" panose="02020603050405020304" pitchFamily="18" charset="0"/>
              </a:rPr>
            </a:br>
            <a:endParaRPr lang="en-US" sz="25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Opening Information:</a:t>
            </a:r>
            <a:r>
              <a:rPr lang="en-US" sz="2400" dirty="0">
                <a:latin typeface="Times New Roman" panose="02020603050405020304" pitchFamily="18" charset="0"/>
                <a:cs typeface="Times New Roman" panose="02020603050405020304" pitchFamily="18" charset="0"/>
              </a:rPr>
              <a:t> We hereby inform you that we have received our order on </a:t>
            </a:r>
            <a:r>
              <a:rPr lang="en-US" sz="2400" dirty="0" smtClean="0">
                <a:latin typeface="Times New Roman" panose="02020603050405020304" pitchFamily="18" charset="0"/>
                <a:cs typeface="Times New Roman" panose="02020603050405020304" pitchFamily="18" charset="0"/>
              </a:rPr>
              <a:t>time</a:t>
            </a:r>
          </a:p>
          <a:p>
            <a:pPr>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Problem:</a:t>
            </a:r>
            <a:r>
              <a:rPr lang="en-US" sz="2400" dirty="0">
                <a:latin typeface="Times New Roman" panose="02020603050405020304" pitchFamily="18" charset="0"/>
                <a:cs typeface="Times New Roman" panose="02020603050405020304" pitchFamily="18" charset="0"/>
              </a:rPr>
              <a:t> However, after we check it, it turns out there is some stuff that does not comply with our orders and some others were </a:t>
            </a:r>
            <a:r>
              <a:rPr lang="en-US" sz="2400" dirty="0" smtClean="0">
                <a:latin typeface="Times New Roman" panose="02020603050405020304" pitchFamily="18" charset="0"/>
                <a:cs typeface="Times New Roman" panose="02020603050405020304" pitchFamily="18" charset="0"/>
              </a:rPr>
              <a:t>damaged</a:t>
            </a:r>
          </a:p>
          <a:p>
            <a:pPr>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Request:</a:t>
            </a:r>
            <a:r>
              <a:rPr lang="en-US" sz="2400" dirty="0">
                <a:latin typeface="Times New Roman" panose="02020603050405020304" pitchFamily="18" charset="0"/>
                <a:cs typeface="Times New Roman" panose="02020603050405020304" pitchFamily="18" charset="0"/>
              </a:rPr>
              <a:t> We hope that you can check them out and replace the damaged stuff as soon as </a:t>
            </a:r>
            <a:r>
              <a:rPr lang="en-US" sz="2400" dirty="0" smtClean="0">
                <a:latin typeface="Times New Roman" panose="02020603050405020304" pitchFamily="18" charset="0"/>
                <a:cs typeface="Times New Roman" panose="02020603050405020304" pitchFamily="18" charset="0"/>
              </a:rPr>
              <a:t>possible</a:t>
            </a:r>
          </a:p>
          <a:p>
            <a:pPr>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Closing:</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 look forward to hearing from you shortly.</a:t>
            </a:r>
          </a:p>
          <a:p>
            <a:pPr marL="0" indent="0">
              <a:buNone/>
            </a:pP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3682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5.	Adjustment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5</a:t>
            </a:r>
            <a:r>
              <a:rPr lang="en-US" sz="2800" b="1" dirty="0" smtClean="0">
                <a:latin typeface="Times New Roman" panose="02020603050405020304" pitchFamily="18" charset="0"/>
                <a:cs typeface="Times New Roman" panose="02020603050405020304" pitchFamily="18" charset="0"/>
              </a:rPr>
              <a:t>.	Adjustment Letter</a:t>
            </a:r>
            <a:r>
              <a:rPr lang="en-US" sz="2600" dirty="0" smtClean="0">
                <a:latin typeface="Times New Roman" panose="02020603050405020304" pitchFamily="18" charset="0"/>
                <a:cs typeface="Times New Roman" panose="02020603050405020304" pitchFamily="18" charset="0"/>
              </a:rPr>
              <a:t>:</a:t>
            </a:r>
          </a:p>
          <a:p>
            <a:pPr marL="0" indent="0">
              <a:buNone/>
            </a:pPr>
            <a:r>
              <a:rPr lang="en-US" sz="2500" dirty="0" smtClean="0">
                <a:latin typeface="Times New Roman" panose="02020603050405020304" pitchFamily="18" charset="0"/>
                <a:cs typeface="Times New Roman" panose="02020603050405020304" pitchFamily="18" charset="0"/>
              </a:rPr>
              <a:t>	“A </a:t>
            </a:r>
            <a:r>
              <a:rPr lang="en-US" sz="2500" dirty="0">
                <a:latin typeface="Times New Roman" panose="02020603050405020304" pitchFamily="18" charset="0"/>
                <a:cs typeface="Times New Roman" panose="02020603050405020304" pitchFamily="18" charset="0"/>
              </a:rPr>
              <a:t>type of letter addressed in response to a customer's claim or complaint letter, written by a representative of an </a:t>
            </a:r>
            <a:r>
              <a:rPr lang="en-US" sz="2500" dirty="0" smtClean="0">
                <a:latin typeface="Times New Roman" panose="02020603050405020304" pitchFamily="18" charset="0"/>
                <a:cs typeface="Times New Roman" panose="02020603050405020304" pitchFamily="18" charset="0"/>
              </a:rPr>
              <a:t>organization </a:t>
            </a:r>
            <a:r>
              <a:rPr lang="en-US" sz="2500" dirty="0">
                <a:latin typeface="Times New Roman" panose="02020603050405020304" pitchFamily="18" charset="0"/>
                <a:cs typeface="Times New Roman" panose="02020603050405020304" pitchFamily="18" charset="0"/>
              </a:rPr>
              <a:t>or a </a:t>
            </a:r>
            <a:r>
              <a:rPr lang="en-US" sz="2500" dirty="0" smtClean="0">
                <a:latin typeface="Times New Roman" panose="02020603050405020304" pitchFamily="18" charset="0"/>
                <a:cs typeface="Times New Roman" panose="02020603050405020304" pitchFamily="18" charset="0"/>
              </a:rPr>
              <a:t>group”.</a:t>
            </a:r>
          </a:p>
          <a:p>
            <a:r>
              <a:rPr lang="en-US" sz="2500" dirty="0">
                <a:latin typeface="Times New Roman" panose="02020603050405020304" pitchFamily="18" charset="0"/>
                <a:cs typeface="Times New Roman" panose="02020603050405020304" pitchFamily="18" charset="0"/>
              </a:rPr>
              <a:t>Adjustment Letter is response letter to customer complaint or claim. It is official in nature and explains the relevancy of the complaint or claim and how it can be </a:t>
            </a:r>
            <a:r>
              <a:rPr lang="en-US" sz="2500" dirty="0" smtClean="0">
                <a:latin typeface="Times New Roman" panose="02020603050405020304" pitchFamily="18" charset="0"/>
                <a:cs typeface="Times New Roman" panose="02020603050405020304" pitchFamily="18" charset="0"/>
              </a:rPr>
              <a:t>resolved</a:t>
            </a:r>
          </a:p>
          <a:p>
            <a:r>
              <a:rPr lang="en-US" sz="2500" dirty="0">
                <a:latin typeface="Times New Roman" panose="02020603050405020304" pitchFamily="18" charset="0"/>
                <a:cs typeface="Times New Roman" panose="02020603050405020304" pitchFamily="18" charset="0"/>
              </a:rPr>
              <a:t> It is better to make adjustment than to risk losing a </a:t>
            </a:r>
            <a:r>
              <a:rPr lang="en-US" sz="2500" dirty="0" smtClean="0">
                <a:latin typeface="Times New Roman" panose="02020603050405020304" pitchFamily="18" charset="0"/>
                <a:cs typeface="Times New Roman" panose="02020603050405020304" pitchFamily="18" charset="0"/>
              </a:rPr>
              <a:t>customer</a:t>
            </a:r>
          </a:p>
          <a:p>
            <a:r>
              <a:rPr lang="en-US" sz="2500" dirty="0">
                <a:latin typeface="Times New Roman" panose="02020603050405020304" pitchFamily="18" charset="0"/>
                <a:cs typeface="Times New Roman" panose="02020603050405020304" pitchFamily="18" charset="0"/>
              </a:rPr>
              <a:t> Complaints should not be discouraged, </a:t>
            </a:r>
            <a:r>
              <a:rPr lang="en-US" sz="2500" dirty="0" smtClean="0">
                <a:latin typeface="Times New Roman" panose="02020603050405020304" pitchFamily="18" charset="0"/>
                <a:cs typeface="Times New Roman" panose="02020603050405020304" pitchFamily="18" charset="0"/>
              </a:rPr>
              <a:t>because</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(1) </a:t>
            </a:r>
            <a:r>
              <a:rPr lang="en-US" sz="2500" dirty="0" smtClean="0">
                <a:latin typeface="Times New Roman" panose="02020603050405020304" pitchFamily="18" charset="0"/>
                <a:cs typeface="Times New Roman" panose="02020603050405020304" pitchFamily="18" charset="0"/>
              </a:rPr>
              <a:t>They </a:t>
            </a:r>
            <a:r>
              <a:rPr lang="en-US" sz="2500" dirty="0">
                <a:latin typeface="Times New Roman" panose="02020603050405020304" pitchFamily="18" charset="0"/>
                <a:cs typeface="Times New Roman" panose="02020603050405020304" pitchFamily="18" charset="0"/>
              </a:rPr>
              <a:t>provide a means of discovering and </a:t>
            </a:r>
            <a:r>
              <a:rPr lang="en-US" sz="2500" dirty="0" smtClean="0">
                <a:latin typeface="Times New Roman" panose="02020603050405020304" pitchFamily="18" charset="0"/>
                <a:cs typeface="Times New Roman" panose="02020603050405020304" pitchFamily="18" charset="0"/>
              </a:rPr>
              <a:t>correcting</a:t>
            </a:r>
          </a:p>
          <a:p>
            <a:pPr marL="0" indent="0">
              <a:buNone/>
            </a:pP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(2</a:t>
            </a:r>
            <a:r>
              <a:rPr lang="en-US" sz="2500" dirty="0">
                <a:latin typeface="Times New Roman" panose="02020603050405020304" pitchFamily="18" charset="0"/>
                <a:cs typeface="Times New Roman" panose="02020603050405020304" pitchFamily="18" charset="0"/>
              </a:rPr>
              <a:t>) They provide an opportunity to win back goodwill. </a:t>
            </a:r>
          </a:p>
          <a:p>
            <a:pPr marL="0" indent="0">
              <a:buNone/>
            </a:pP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66761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5.	Adjustment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Guidelines to write an adjustment letter:</a:t>
            </a:r>
          </a:p>
          <a:p>
            <a:pPr marL="0" indent="0">
              <a:buNone/>
            </a:pPr>
            <a:r>
              <a:rPr lang="en-US" sz="2700" b="1" dirty="0">
                <a:latin typeface="Times New Roman" panose="02020603050405020304" pitchFamily="18" charset="0"/>
                <a:cs typeface="Times New Roman" panose="02020603050405020304" pitchFamily="18" charset="0"/>
              </a:rPr>
              <a:t>Analysis of Complaint: </a:t>
            </a:r>
            <a:endParaRPr lang="en-US" sz="27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dealing with a complaint all related facts should be investigated to determine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  whether </a:t>
            </a:r>
            <a:r>
              <a:rPr lang="en-US" sz="2400" dirty="0">
                <a:latin typeface="Times New Roman" panose="02020603050405020304" pitchFamily="18" charset="0"/>
                <a:cs typeface="Times New Roman" panose="02020603050405020304" pitchFamily="18" charset="0"/>
              </a:rPr>
              <a:t>the complaint is </a:t>
            </a:r>
            <a:r>
              <a:rPr lang="en-US" sz="2400" dirty="0" smtClean="0">
                <a:latin typeface="Times New Roman" panose="02020603050405020304" pitchFamily="18" charset="0"/>
                <a:cs typeface="Times New Roman" panose="02020603050405020304" pitchFamily="18" charset="0"/>
              </a:rPr>
              <a:t>justified</a:t>
            </a:r>
          </a:p>
          <a:p>
            <a:pPr marL="0" indent="0">
              <a:buNone/>
            </a:pPr>
            <a:r>
              <a:rPr lang="en-US" sz="2400" dirty="0" smtClean="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whether, and how, adjustment is to be </a:t>
            </a:r>
            <a:r>
              <a:rPr lang="en-US" sz="2400" dirty="0" smtClean="0">
                <a:latin typeface="Times New Roman" panose="02020603050405020304" pitchFamily="18" charset="0"/>
                <a:cs typeface="Times New Roman" panose="02020603050405020304" pitchFamily="18" charset="0"/>
              </a:rPr>
              <a:t>effected</a:t>
            </a:r>
            <a:endParaRPr lang="en-US" sz="24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Justification of </a:t>
            </a:r>
            <a:r>
              <a:rPr lang="en-US" sz="2800" b="1" dirty="0" smtClean="0">
                <a:latin typeface="Times New Roman" panose="02020603050405020304" pitchFamily="18" charset="0"/>
                <a:cs typeface="Times New Roman" panose="02020603050405020304" pitchFamily="18" charset="0"/>
              </a:rPr>
              <a:t>Complaint:</a:t>
            </a:r>
          </a:p>
          <a:p>
            <a:r>
              <a:rPr lang="en-US" sz="2400" dirty="0" smtClean="0">
                <a:latin typeface="Times New Roman" panose="02020603050405020304" pitchFamily="18" charset="0"/>
                <a:cs typeface="Times New Roman" panose="02020603050405020304" pitchFamily="18" charset="0"/>
              </a:rPr>
              <a:t>Experience </a:t>
            </a:r>
            <a:r>
              <a:rPr lang="en-US" sz="2400" dirty="0">
                <a:latin typeface="Times New Roman" panose="02020603050405020304" pitchFamily="18" charset="0"/>
                <a:cs typeface="Times New Roman" panose="02020603050405020304" pitchFamily="18" charset="0"/>
              </a:rPr>
              <a:t>proves that most of the complaints are </a:t>
            </a:r>
            <a:r>
              <a:rPr lang="en-US" sz="2400" dirty="0" smtClean="0">
                <a:latin typeface="Times New Roman" panose="02020603050405020304" pitchFamily="18" charset="0"/>
                <a:cs typeface="Times New Roman" panose="02020603050405020304" pitchFamily="18" charset="0"/>
              </a:rPr>
              <a:t>justified</a:t>
            </a:r>
          </a:p>
          <a:p>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are usually a result of fault on the part of the seller or third party (transporter, etc</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complaint is considered unfair when buyer is at fault and the request is for undue </a:t>
            </a:r>
            <a:r>
              <a:rPr lang="en-US" sz="2400" dirty="0" smtClean="0">
                <a:latin typeface="Times New Roman" panose="02020603050405020304" pitchFamily="18" charset="0"/>
                <a:cs typeface="Times New Roman" panose="02020603050405020304" pitchFamily="18" charset="0"/>
              </a:rPr>
              <a:t>advantage</a:t>
            </a:r>
          </a:p>
        </p:txBody>
      </p:sp>
    </p:spTree>
    <p:extLst>
      <p:ext uri="{BB962C8B-B14F-4D97-AF65-F5344CB8AC3E}">
        <p14:creationId xmlns:p14="http://schemas.microsoft.com/office/powerpoint/2010/main" val="23044908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5.	Adjustment Letter</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800" b="1" dirty="0">
                <a:latin typeface="Times New Roman" panose="02020603050405020304" pitchFamily="18" charset="0"/>
                <a:cs typeface="Times New Roman" panose="02020603050405020304" pitchFamily="18" charset="0"/>
              </a:rPr>
              <a:t>Grant of </a:t>
            </a:r>
            <a:r>
              <a:rPr lang="en-US" sz="2800" b="1" dirty="0" smtClean="0">
                <a:latin typeface="Times New Roman" panose="02020603050405020304" pitchFamily="18" charset="0"/>
                <a:cs typeface="Times New Roman" panose="02020603050405020304" pitchFamily="18" charset="0"/>
              </a:rPr>
              <a:t>Adjustment:</a:t>
            </a: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justified complain needs proper adjustment, e.g., refunding money, replacing merchandise, performing additional service, admitting fault and assuring care in future, and taking rightful action against third party responsible for the </a:t>
            </a:r>
            <a:r>
              <a:rPr lang="en-US" sz="2400" dirty="0" smtClean="0">
                <a:latin typeface="Times New Roman" panose="02020603050405020304" pitchFamily="18" charset="0"/>
                <a:cs typeface="Times New Roman" panose="02020603050405020304" pitchFamily="18" charset="0"/>
              </a:rPr>
              <a:t>damage</a:t>
            </a:r>
          </a:p>
          <a:p>
            <a:r>
              <a:rPr lang="en-US" sz="2400" dirty="0" smtClean="0">
                <a:latin typeface="Times New Roman" panose="02020603050405020304" pitchFamily="18" charset="0"/>
                <a:cs typeface="Times New Roman" panose="02020603050405020304" pitchFamily="18" charset="0"/>
              </a:rPr>
              <a:t>Proper </a:t>
            </a:r>
            <a:r>
              <a:rPr lang="en-US" sz="2400" dirty="0">
                <a:latin typeface="Times New Roman" panose="02020603050405020304" pitchFamily="18" charset="0"/>
                <a:cs typeface="Times New Roman" panose="02020603050405020304" pitchFamily="18" charset="0"/>
              </a:rPr>
              <a:t>explanation is necessary if buyer is at fault or complaint is based on misunderstanding.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Adjustment Principles: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Answer </a:t>
            </a:r>
            <a:r>
              <a:rPr lang="en-US" sz="2400" dirty="0">
                <a:latin typeface="Times New Roman" panose="02020603050405020304" pitchFamily="18" charset="0"/>
                <a:cs typeface="Times New Roman" panose="02020603050405020304" pitchFamily="18" charset="0"/>
              </a:rPr>
              <a:t>promptly to avoid further complaint. When immediate adjustment is not possible, an acknowledgement letter assures that the complaint is being </a:t>
            </a:r>
            <a:r>
              <a:rPr lang="en-US" sz="2400" dirty="0" smtClean="0">
                <a:latin typeface="Times New Roman" panose="02020603050405020304" pitchFamily="18" charset="0"/>
                <a:cs typeface="Times New Roman" panose="02020603050405020304" pitchFamily="18" charset="0"/>
              </a:rPr>
              <a:t>conserved</a:t>
            </a:r>
          </a:p>
          <a:p>
            <a:pPr marL="0" indent="0">
              <a:buNone/>
            </a:pPr>
            <a:r>
              <a:rPr lang="en-US" sz="2400" b="1"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Give </a:t>
            </a:r>
            <a:r>
              <a:rPr lang="en-US" sz="2400" dirty="0">
                <a:latin typeface="Times New Roman" panose="02020603050405020304" pitchFamily="18" charset="0"/>
                <a:cs typeface="Times New Roman" panose="02020603050405020304" pitchFamily="18" charset="0"/>
              </a:rPr>
              <a:t>the customer the benefit of doubt by assuming that the customer is right, unless the facts prove him/her </a:t>
            </a:r>
            <a:r>
              <a:rPr lang="en-US" sz="2400" dirty="0" smtClean="0">
                <a:latin typeface="Times New Roman" panose="02020603050405020304" pitchFamily="18" charset="0"/>
                <a:cs typeface="Times New Roman" panose="02020603050405020304" pitchFamily="18" charset="0"/>
              </a:rPr>
              <a:t>wrong</a:t>
            </a:r>
          </a:p>
        </p:txBody>
      </p:sp>
    </p:spTree>
    <p:extLst>
      <p:ext uri="{BB962C8B-B14F-4D97-AF65-F5344CB8AC3E}">
        <p14:creationId xmlns:p14="http://schemas.microsoft.com/office/powerpoint/2010/main" val="33261827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5.	Adjustment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3. </a:t>
            </a:r>
            <a:r>
              <a:rPr lang="en-US" sz="2400" dirty="0" smtClean="0">
                <a:latin typeface="Times New Roman" panose="02020603050405020304" pitchFamily="18" charset="0"/>
                <a:cs typeface="Times New Roman" panose="02020603050405020304" pitchFamily="18" charset="0"/>
              </a:rPr>
              <a:t>	Accept </a:t>
            </a:r>
            <a:r>
              <a:rPr lang="en-US" sz="2400" dirty="0">
                <a:latin typeface="Times New Roman" panose="02020603050405020304" pitchFamily="18" charset="0"/>
                <a:cs typeface="Times New Roman" panose="02020603050405020304" pitchFamily="18" charset="0"/>
              </a:rPr>
              <a:t>blame gracefully when it is justified: to beg pardon or be unnecessarily humble is considered poor acceptance that may result in loss of </a:t>
            </a:r>
            <a:r>
              <a:rPr lang="en-US" sz="2400" dirty="0" smtClean="0">
                <a:latin typeface="Times New Roman" panose="02020603050405020304" pitchFamily="18" charset="0"/>
                <a:cs typeface="Times New Roman" panose="02020603050405020304" pitchFamily="18" charset="0"/>
              </a:rPr>
              <a:t>goodwill</a:t>
            </a:r>
          </a:p>
          <a:p>
            <a:pPr marL="0" indent="0">
              <a:buNone/>
            </a:pPr>
            <a:r>
              <a:rPr lang="en-US" sz="2400" b="1" dirty="0" smtClean="0">
                <a:latin typeface="Times New Roman" panose="02020603050405020304" pitchFamily="18" charset="0"/>
                <a:cs typeface="Times New Roman" panose="02020603050405020304" pitchFamily="18" charset="0"/>
              </a:rPr>
              <a:t>4.</a:t>
            </a:r>
            <a:r>
              <a:rPr lang="en-US" sz="2400" dirty="0" smtClean="0">
                <a:latin typeface="Times New Roman" panose="02020603050405020304" pitchFamily="18" charset="0"/>
                <a:cs typeface="Times New Roman" panose="02020603050405020304" pitchFamily="18" charset="0"/>
              </a:rPr>
              <a:t>	Be </a:t>
            </a:r>
            <a:r>
              <a:rPr lang="en-US" sz="2400" dirty="0">
                <a:latin typeface="Times New Roman" panose="02020603050405020304" pitchFamily="18" charset="0"/>
                <a:cs typeface="Times New Roman" panose="02020603050405020304" pitchFamily="18" charset="0"/>
              </a:rPr>
              <a:t>diplomatic, especially when the addressee is at fault or complaint is based on misunderstanding. A diplomatic writer can say anything without insulting the reader.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Organizing the Adjustment Letters: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ideas in an adjustment letter are ordinarily arranged as follows: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600" b="1" dirty="0" smtClean="0">
                <a:latin typeface="Times New Roman" panose="02020603050405020304" pitchFamily="18" charset="0"/>
                <a:cs typeface="Times New Roman" panose="02020603050405020304" pitchFamily="18" charset="0"/>
              </a:rPr>
              <a:t>1.	Conciliatory </a:t>
            </a:r>
            <a:r>
              <a:rPr lang="en-US" sz="2600" b="1" dirty="0">
                <a:latin typeface="Times New Roman" panose="02020603050405020304" pitchFamily="18" charset="0"/>
                <a:cs typeface="Times New Roman" panose="02020603050405020304" pitchFamily="18" charset="0"/>
              </a:rPr>
              <a:t>Statement: </a:t>
            </a:r>
            <a:endParaRPr lang="en-US" sz="26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Expression </a:t>
            </a:r>
            <a:r>
              <a:rPr lang="en-US" sz="2400" dirty="0">
                <a:latin typeface="Times New Roman" panose="02020603050405020304" pitchFamily="18" charset="0"/>
                <a:cs typeface="Times New Roman" panose="02020603050405020304" pitchFamily="18" charset="0"/>
              </a:rPr>
              <a:t>of regret even if the customer is at fault, or appreciation for having been informed is an effective start of an adjustment </a:t>
            </a:r>
            <a:r>
              <a:rPr lang="en-US" sz="2400" dirty="0" smtClean="0">
                <a:latin typeface="Times New Roman" panose="02020603050405020304" pitchFamily="18" charset="0"/>
                <a:cs typeface="Times New Roman" panose="02020603050405020304" pitchFamily="18" charset="0"/>
              </a:rPr>
              <a:t>letter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7273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5.	Adjustment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500" b="1" dirty="0">
                <a:latin typeface="Times New Roman" panose="02020603050405020304" pitchFamily="18" charset="0"/>
                <a:cs typeface="Times New Roman" panose="02020603050405020304" pitchFamily="18" charset="0"/>
              </a:rPr>
              <a:t>2. </a:t>
            </a:r>
            <a:r>
              <a:rPr lang="en-US" sz="2500" b="1" dirty="0" smtClean="0">
                <a:latin typeface="Times New Roman" panose="02020603050405020304" pitchFamily="18" charset="0"/>
                <a:cs typeface="Times New Roman" panose="02020603050405020304" pitchFamily="18" charset="0"/>
              </a:rPr>
              <a:t>  Explanation </a:t>
            </a:r>
            <a:r>
              <a:rPr lang="en-US" sz="2500" b="1" dirty="0">
                <a:latin typeface="Times New Roman" panose="02020603050405020304" pitchFamily="18" charset="0"/>
                <a:cs typeface="Times New Roman" panose="02020603050405020304" pitchFamily="18" charset="0"/>
              </a:rPr>
              <a:t>of </a:t>
            </a:r>
            <a:r>
              <a:rPr lang="en-US" sz="2500" b="1" dirty="0" smtClean="0">
                <a:latin typeface="Times New Roman" panose="02020603050405020304" pitchFamily="18" charset="0"/>
                <a:cs typeface="Times New Roman" panose="02020603050405020304" pitchFamily="18" charset="0"/>
              </a:rPr>
              <a:t>Facts:</a:t>
            </a:r>
          </a:p>
          <a:p>
            <a:pPr marL="0" indent="0">
              <a:buNone/>
            </a:pPr>
            <a:r>
              <a:rPr lang="en-US" sz="2500" dirty="0" smtClean="0">
                <a:latin typeface="Times New Roman" panose="02020603050405020304" pitchFamily="18" charset="0"/>
                <a:cs typeface="Times New Roman" panose="02020603050405020304" pitchFamily="18" charset="0"/>
              </a:rPr>
              <a:t>Explaining </a:t>
            </a:r>
            <a:r>
              <a:rPr lang="en-US" sz="2500" dirty="0">
                <a:latin typeface="Times New Roman" panose="02020603050405020304" pitchFamily="18" charset="0"/>
                <a:cs typeface="Times New Roman" panose="02020603050405020304" pitchFamily="18" charset="0"/>
              </a:rPr>
              <a:t>the facts relating to complaint, clarifying the position in case of misunderstanding, or indicating the customer’s fault (if any) should be the next step.  </a:t>
            </a:r>
            <a:endParaRPr lang="en-US" sz="2500" dirty="0" smtClean="0">
              <a:latin typeface="Times New Roman" panose="02020603050405020304" pitchFamily="18" charset="0"/>
              <a:cs typeface="Times New Roman" panose="02020603050405020304" pitchFamily="18" charset="0"/>
            </a:endParaRPr>
          </a:p>
          <a:p>
            <a:pPr marL="0" indent="0">
              <a:buNone/>
            </a:pPr>
            <a:r>
              <a:rPr lang="en-US" sz="2500" b="1" dirty="0" smtClean="0">
                <a:latin typeface="Times New Roman" panose="02020603050405020304" pitchFamily="18" charset="0"/>
                <a:cs typeface="Times New Roman" panose="02020603050405020304" pitchFamily="18" charset="0"/>
              </a:rPr>
              <a:t>3.  Statement of Adjustment:</a:t>
            </a:r>
          </a:p>
          <a:p>
            <a:pPr marL="0" indent="0">
              <a:buNone/>
            </a:pPr>
            <a:r>
              <a:rPr lang="en-US" sz="2500" dirty="0" smtClean="0">
                <a:latin typeface="Times New Roman" panose="02020603050405020304" pitchFamily="18" charset="0"/>
                <a:cs typeface="Times New Roman" panose="02020603050405020304" pitchFamily="18" charset="0"/>
              </a:rPr>
              <a:t>Grant </a:t>
            </a:r>
            <a:r>
              <a:rPr lang="en-US" sz="2500" dirty="0">
                <a:latin typeface="Times New Roman" panose="02020603050405020304" pitchFamily="18" charset="0"/>
                <a:cs typeface="Times New Roman" panose="02020603050405020304" pitchFamily="18" charset="0"/>
              </a:rPr>
              <a:t>of the adjustment (if any), suggesting a substitute for requested adjustment (when it cannot be granted) or a mere acceptance of fault with assurance of taking care in future, should be stated as the third step.  </a:t>
            </a:r>
          </a:p>
          <a:p>
            <a:pPr marL="0" indent="0">
              <a:buNone/>
            </a:pPr>
            <a:r>
              <a:rPr lang="en-US" sz="2500" b="1" dirty="0">
                <a:latin typeface="Times New Roman" panose="02020603050405020304" pitchFamily="18" charset="0"/>
                <a:cs typeface="Times New Roman" panose="02020603050405020304" pitchFamily="18" charset="0"/>
              </a:rPr>
              <a:t>4. Statement of Goodwill: </a:t>
            </a:r>
            <a:endParaRPr lang="en-US" sz="2500" b="1" dirty="0" smtClean="0">
              <a:latin typeface="Times New Roman" panose="02020603050405020304" pitchFamily="18" charset="0"/>
              <a:cs typeface="Times New Roman" panose="02020603050405020304" pitchFamily="18" charset="0"/>
            </a:endParaRPr>
          </a:p>
          <a:p>
            <a:pPr marL="0" indent="0">
              <a:buNone/>
            </a:pPr>
            <a:r>
              <a:rPr lang="en-US" sz="2500" dirty="0" smtClean="0">
                <a:latin typeface="Times New Roman" panose="02020603050405020304" pitchFamily="18" charset="0"/>
                <a:cs typeface="Times New Roman" panose="02020603050405020304" pitchFamily="18" charset="0"/>
              </a:rPr>
              <a:t>A </a:t>
            </a:r>
            <a:r>
              <a:rPr lang="en-US" sz="2500" dirty="0">
                <a:latin typeface="Times New Roman" panose="02020603050405020304" pitchFamily="18" charset="0"/>
                <a:cs typeface="Times New Roman" panose="02020603050405020304" pitchFamily="18" charset="0"/>
              </a:rPr>
              <a:t>last paragraph may be added (if appropriate) for rebuilding of goodwill and renewal of business relations. </a:t>
            </a:r>
          </a:p>
        </p:txBody>
      </p:sp>
    </p:spTree>
    <p:extLst>
      <p:ext uri="{BB962C8B-B14F-4D97-AF65-F5344CB8AC3E}">
        <p14:creationId xmlns:p14="http://schemas.microsoft.com/office/powerpoint/2010/main" val="17989921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6</a:t>
            </a:r>
            <a:r>
              <a:rPr lang="en-US" sz="2800" b="1" dirty="0" smtClean="0">
                <a:latin typeface="Times New Roman" panose="02020603050405020304" pitchFamily="18" charset="0"/>
                <a:cs typeface="Times New Roman" panose="02020603050405020304" pitchFamily="18" charset="0"/>
              </a:rPr>
              <a:t>.   Sales Letter:</a:t>
            </a:r>
          </a:p>
          <a:p>
            <a:pPr marL="0" indent="0" algn="just">
              <a:buNone/>
            </a:pPr>
            <a:r>
              <a:rPr lang="en-US" sz="2500" dirty="0" smtClean="0">
                <a:latin typeface="Times New Roman" panose="02020603050405020304" pitchFamily="18" charset="0"/>
                <a:cs typeface="Times New Roman" panose="02020603050405020304" pitchFamily="18" charset="0"/>
              </a:rPr>
              <a:t>	</a:t>
            </a:r>
            <a:r>
              <a:rPr lang="en-US" sz="2500" b="1" i="1" dirty="0" smtClean="0">
                <a:latin typeface="Times New Roman" panose="02020603050405020304" pitchFamily="18" charset="0"/>
                <a:cs typeface="Times New Roman" panose="02020603050405020304" pitchFamily="18" charset="0"/>
              </a:rPr>
              <a:t>Definition: </a:t>
            </a:r>
            <a:r>
              <a:rPr lang="en-US" sz="2500" dirty="0">
                <a:latin typeface="Times New Roman" panose="02020603050405020304" pitchFamily="18" charset="0"/>
                <a:cs typeface="Times New Roman" panose="02020603050405020304" pitchFamily="18" charset="0"/>
              </a:rPr>
              <a:t>A </a:t>
            </a:r>
            <a:r>
              <a:rPr lang="en-US" sz="2500" b="1" dirty="0">
                <a:latin typeface="Times New Roman" panose="02020603050405020304" pitchFamily="18" charset="0"/>
                <a:cs typeface="Times New Roman" panose="02020603050405020304" pitchFamily="18" charset="0"/>
              </a:rPr>
              <a:t>sales letter</a:t>
            </a:r>
            <a:r>
              <a:rPr lang="en-US" sz="2500" dirty="0">
                <a:latin typeface="Times New Roman" panose="02020603050405020304" pitchFamily="18" charset="0"/>
                <a:cs typeface="Times New Roman" panose="02020603050405020304" pitchFamily="18" charset="0"/>
              </a:rPr>
              <a:t> is a piece of direct mail which is designed to persuade the reader to purchase a particular product or service in the absence of a salesman. It has been </a:t>
            </a:r>
            <a:r>
              <a:rPr lang="en-US" sz="2500" b="1" dirty="0">
                <a:latin typeface="Times New Roman" panose="02020603050405020304" pitchFamily="18" charset="0"/>
                <a:cs typeface="Times New Roman" panose="02020603050405020304" pitchFamily="18" charset="0"/>
              </a:rPr>
              <a:t>defined</a:t>
            </a:r>
            <a:r>
              <a:rPr lang="en-US" sz="2500" dirty="0">
                <a:latin typeface="Times New Roman" panose="02020603050405020304" pitchFamily="18" charset="0"/>
                <a:cs typeface="Times New Roman" panose="02020603050405020304" pitchFamily="18" charset="0"/>
              </a:rPr>
              <a:t> as "A form of direct mail in which an advertiser sends a </a:t>
            </a:r>
            <a:r>
              <a:rPr lang="en-US" sz="2500" b="1" dirty="0">
                <a:latin typeface="Times New Roman" panose="02020603050405020304" pitchFamily="18" charset="0"/>
                <a:cs typeface="Times New Roman" panose="02020603050405020304" pitchFamily="18" charset="0"/>
              </a:rPr>
              <a:t>letter</a:t>
            </a:r>
            <a:r>
              <a:rPr lang="en-US" sz="2500" dirty="0">
                <a:latin typeface="Times New Roman" panose="02020603050405020304" pitchFamily="18" charset="0"/>
                <a:cs typeface="Times New Roman" panose="02020603050405020304" pitchFamily="18" charset="0"/>
              </a:rPr>
              <a:t> to a potential customer</a:t>
            </a:r>
            <a:r>
              <a:rPr lang="en-US" sz="2500" dirty="0" smtClean="0">
                <a:latin typeface="Times New Roman" panose="02020603050405020304" pitchFamily="18" charset="0"/>
                <a:cs typeface="Times New Roman" panose="02020603050405020304" pitchFamily="18" charset="0"/>
              </a:rPr>
              <a:t>.“</a:t>
            </a:r>
          </a:p>
          <a:p>
            <a:pPr marL="0" indent="0" algn="just">
              <a:buNone/>
            </a:pPr>
            <a:r>
              <a:rPr lang="en-US" sz="2300" b="1" dirty="0">
                <a:latin typeface="Times New Roman" panose="02020603050405020304" pitchFamily="18" charset="0"/>
                <a:cs typeface="Times New Roman" panose="02020603050405020304" pitchFamily="18" charset="0"/>
              </a:rPr>
              <a:t>Mail Order: </a:t>
            </a:r>
            <a:r>
              <a:rPr lang="en-US" sz="2300" dirty="0" smtClean="0">
                <a:latin typeface="Times New Roman" panose="02020603050405020304" pitchFamily="18" charset="0"/>
                <a:cs typeface="Times New Roman" panose="02020603050405020304" pitchFamily="18" charset="0"/>
              </a:rPr>
              <a:t>A Mail Order </a:t>
            </a:r>
            <a:r>
              <a:rPr lang="en-US" sz="2200" dirty="0" smtClean="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the buying of goods or services by mail delivery. The buyer places an order for the desired products with the merchant through some remote method such as through a telephone call or web site</a:t>
            </a:r>
            <a:r>
              <a:rPr lang="en-US" sz="2200" dirty="0" smtClean="0">
                <a:latin typeface="Times New Roman" panose="02020603050405020304" pitchFamily="18" charset="0"/>
                <a:cs typeface="Times New Roman" panose="02020603050405020304" pitchFamily="18" charset="0"/>
              </a:rPr>
              <a:t>.</a:t>
            </a:r>
            <a:endParaRPr lang="en-US" sz="2200" b="1" dirty="0" smtClean="0">
              <a:latin typeface="Times New Roman" panose="02020603050405020304" pitchFamily="18" charset="0"/>
              <a:cs typeface="Times New Roman" panose="02020603050405020304" pitchFamily="18" charset="0"/>
            </a:endParaRPr>
          </a:p>
          <a:p>
            <a:pPr marL="0" indent="0" algn="just">
              <a:buNone/>
            </a:pPr>
            <a:r>
              <a:rPr lang="en-US" sz="2300" b="1" dirty="0" smtClean="0">
                <a:latin typeface="Times New Roman" panose="02020603050405020304" pitchFamily="18" charset="0"/>
                <a:cs typeface="Times New Roman" panose="02020603050405020304" pitchFamily="18" charset="0"/>
              </a:rPr>
              <a:t>Mail Order House: </a:t>
            </a:r>
            <a:r>
              <a:rPr lang="en-US" sz="2300" dirty="0" smtClean="0">
                <a:latin typeface="Times New Roman" panose="02020603050405020304" pitchFamily="18" charset="0"/>
                <a:cs typeface="Times New Roman" panose="02020603050405020304" pitchFamily="18" charset="0"/>
              </a:rPr>
              <a:t>A Mail Order House is </a:t>
            </a:r>
            <a:r>
              <a:rPr lang="en-US" sz="2200" dirty="0">
                <a:latin typeface="Times New Roman" panose="02020603050405020304" pitchFamily="18" charset="0"/>
                <a:cs typeface="Times New Roman" panose="02020603050405020304" pitchFamily="18" charset="0"/>
              </a:rPr>
              <a:t>a retail firm that conducts its business by receiving orders and shipping its merchandise through the mail and that supplies its customers with catalogs, circulars, etc.</a:t>
            </a:r>
          </a:p>
          <a:p>
            <a:pPr marL="0" indent="0">
              <a:buNone/>
            </a:pP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0633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500" b="1" dirty="0" smtClean="0">
                <a:latin typeface="Times New Roman" panose="02020603050405020304" pitchFamily="18" charset="0"/>
                <a:cs typeface="Times New Roman" panose="02020603050405020304" pitchFamily="18" charset="0"/>
              </a:rPr>
              <a:t>(1)   USES </a:t>
            </a:r>
            <a:r>
              <a:rPr lang="en-US" sz="2500" b="1" dirty="0">
                <a:latin typeface="Times New Roman" panose="02020603050405020304" pitchFamily="18" charset="0"/>
                <a:cs typeface="Times New Roman" panose="02020603050405020304" pitchFamily="18" charset="0"/>
              </a:rPr>
              <a:t>OF SALES LETTERS</a:t>
            </a:r>
            <a:r>
              <a:rPr lang="en-US" sz="2500" b="1"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err="1" smtClean="0">
                <a:latin typeface="Times New Roman" panose="02020603050405020304" pitchFamily="18" charset="0"/>
                <a:cs typeface="Times New Roman" panose="02020603050405020304" pitchFamily="18" charset="0"/>
              </a:rPr>
              <a:t>i</a:t>
            </a:r>
            <a:r>
              <a:rPr lang="en-US" sz="2400" b="1" dirty="0">
                <a:latin typeface="Times New Roman" panose="02020603050405020304" pitchFamily="18" charset="0"/>
                <a:cs typeface="Times New Roman" panose="02020603050405020304" pitchFamily="18" charset="0"/>
              </a:rPr>
              <a:t>) Selling by Mail</a:t>
            </a:r>
            <a:r>
              <a:rPr lang="en-US" sz="2400" b="1"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Mail-order </a:t>
            </a:r>
            <a:r>
              <a:rPr lang="en-US" sz="2400" dirty="0">
                <a:latin typeface="Times New Roman" panose="02020603050405020304" pitchFamily="18" charset="0"/>
                <a:cs typeface="Times New Roman" panose="02020603050405020304" pitchFamily="18" charset="0"/>
              </a:rPr>
              <a:t>houses use sales letters for performing </a:t>
            </a:r>
            <a:r>
              <a:rPr lang="en-US" sz="2400" dirty="0" smtClean="0">
                <a:latin typeface="Times New Roman" panose="02020603050405020304" pitchFamily="18" charset="0"/>
                <a:cs typeface="Times New Roman" panose="02020603050405020304" pitchFamily="18" charset="0"/>
              </a:rPr>
              <a:t>the entire </a:t>
            </a:r>
            <a:r>
              <a:rPr lang="en-US" sz="2400" dirty="0">
                <a:latin typeface="Times New Roman" panose="02020603050405020304" pitchFamily="18" charset="0"/>
                <a:cs typeface="Times New Roman" panose="02020603050405020304" pitchFamily="18" charset="0"/>
              </a:rPr>
              <a:t>selling job. i.e. from producing inquiries to shipping </a:t>
            </a:r>
            <a:r>
              <a:rPr lang="en-US" sz="2400" dirty="0" smtClean="0">
                <a:latin typeface="Times New Roman" panose="02020603050405020304" pitchFamily="18" charset="0"/>
                <a:cs typeface="Times New Roman" panose="02020603050405020304" pitchFamily="18" charset="0"/>
              </a:rPr>
              <a:t>merchandise</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reply cards blanks order forms </a:t>
            </a:r>
            <a:r>
              <a:rPr lang="en-US" sz="2400" dirty="0" smtClean="0">
                <a:latin typeface="Times New Roman" panose="02020603050405020304" pitchFamily="18" charset="0"/>
                <a:cs typeface="Times New Roman" panose="02020603050405020304" pitchFamily="18" charset="0"/>
              </a:rPr>
              <a:t>and other </a:t>
            </a:r>
            <a:r>
              <a:rPr lang="en-US" sz="2400" dirty="0">
                <a:latin typeface="Times New Roman" panose="02020603050405020304" pitchFamily="18" charset="0"/>
                <a:cs typeface="Times New Roman" panose="02020603050405020304" pitchFamily="18" charset="0"/>
              </a:rPr>
              <a:t>material may be enclosed with a sales letter to </a:t>
            </a:r>
            <a:r>
              <a:rPr lang="en-US" sz="2400" dirty="0" smtClean="0">
                <a:latin typeface="Times New Roman" panose="02020603050405020304" pitchFamily="18" charset="0"/>
                <a:cs typeface="Times New Roman" panose="02020603050405020304" pitchFamily="18" charset="0"/>
              </a:rPr>
              <a:t>make it </a:t>
            </a:r>
            <a:r>
              <a:rPr lang="en-US" sz="2400" dirty="0">
                <a:latin typeface="Times New Roman" panose="02020603050405020304" pitchFamily="18" charset="0"/>
                <a:cs typeface="Times New Roman" panose="02020603050405020304" pitchFamily="18" charset="0"/>
              </a:rPr>
              <a:t>more </a:t>
            </a:r>
            <a:r>
              <a:rPr lang="en-US" sz="2400" dirty="0" smtClean="0">
                <a:latin typeface="Times New Roman" panose="02020603050405020304" pitchFamily="18" charset="0"/>
                <a:cs typeface="Times New Roman" panose="02020603050405020304" pitchFamily="18" charset="0"/>
              </a:rPr>
              <a:t>effective</a:t>
            </a:r>
          </a:p>
          <a:p>
            <a:pPr marL="0" indent="0">
              <a:buNone/>
            </a:pPr>
            <a:r>
              <a:rPr lang="en-US" sz="2400" b="1" dirty="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ii</a:t>
            </a:r>
            <a:r>
              <a:rPr lang="en-US" sz="2400" b="1" dirty="0">
                <a:latin typeface="Times New Roman" panose="02020603050405020304" pitchFamily="18" charset="0"/>
                <a:cs typeface="Times New Roman" panose="02020603050405020304" pitchFamily="18" charset="0"/>
              </a:rPr>
              <a:t>) Producing Sales </a:t>
            </a:r>
            <a:r>
              <a:rPr lang="en-US" sz="2400" b="1" dirty="0" smtClean="0">
                <a:latin typeface="Times New Roman" panose="02020603050405020304" pitchFamily="18" charset="0"/>
                <a:cs typeface="Times New Roman" panose="02020603050405020304" pitchFamily="18" charset="0"/>
              </a:rPr>
              <a:t>Inquiries:</a:t>
            </a:r>
          </a:p>
          <a:p>
            <a:r>
              <a:rPr lang="en-US" sz="2400" dirty="0">
                <a:latin typeface="Times New Roman" panose="02020603050405020304" pitchFamily="18" charset="0"/>
                <a:cs typeface="Times New Roman" panose="02020603050405020304" pitchFamily="18" charset="0"/>
              </a:rPr>
              <a:t>Businesses other than mail order houses confine the use of sales letter to soliciting inquires, which may be followed by letters, telephone or personal </a:t>
            </a:r>
            <a:r>
              <a:rPr lang="en-US" sz="2400" dirty="0" smtClean="0">
                <a:latin typeface="Times New Roman" panose="02020603050405020304" pitchFamily="18" charset="0"/>
                <a:cs typeface="Times New Roman" panose="02020603050405020304" pitchFamily="18" charset="0"/>
              </a:rPr>
              <a:t>calls.</a:t>
            </a:r>
          </a:p>
          <a:p>
            <a:r>
              <a:rPr lang="en-US" sz="2400" dirty="0" smtClean="0">
                <a:latin typeface="Times New Roman" panose="02020603050405020304" pitchFamily="18" charset="0"/>
                <a:cs typeface="Times New Roman" panose="02020603050405020304" pitchFamily="18" charset="0"/>
              </a:rPr>
              <a:t>Mail-order </a:t>
            </a:r>
            <a:r>
              <a:rPr lang="en-US" sz="2400" dirty="0">
                <a:latin typeface="Times New Roman" panose="02020603050405020304" pitchFamily="18" charset="0"/>
                <a:cs typeface="Times New Roman" panose="02020603050405020304" pitchFamily="18" charset="0"/>
              </a:rPr>
              <a:t>houses use sales letters for performing </a:t>
            </a:r>
            <a:r>
              <a:rPr lang="en-US" sz="2400" dirty="0" smtClean="0">
                <a:latin typeface="Times New Roman" panose="02020603050405020304" pitchFamily="18" charset="0"/>
                <a:cs typeface="Times New Roman" panose="02020603050405020304" pitchFamily="18" charset="0"/>
              </a:rPr>
              <a:t>the entire </a:t>
            </a:r>
            <a:r>
              <a:rPr lang="en-US" sz="2400" dirty="0">
                <a:latin typeface="Times New Roman" panose="02020603050405020304" pitchFamily="18" charset="0"/>
                <a:cs typeface="Times New Roman" panose="02020603050405020304" pitchFamily="18" charset="0"/>
              </a:rPr>
              <a:t>selling job. i.e. from producing inquiries to shipping merchandise</a:t>
            </a:r>
          </a:p>
          <a:p>
            <a:r>
              <a:rPr lang="en-US" sz="2400" dirty="0">
                <a:latin typeface="Times New Roman" panose="02020603050405020304" pitchFamily="18" charset="0"/>
                <a:cs typeface="Times New Roman" panose="02020603050405020304" pitchFamily="18" charset="0"/>
              </a:rPr>
              <a:t>The reply cards blanks order forms </a:t>
            </a:r>
            <a:r>
              <a:rPr lang="en-US" sz="2400" dirty="0" smtClean="0">
                <a:latin typeface="Times New Roman" panose="02020603050405020304" pitchFamily="18" charset="0"/>
                <a:cs typeface="Times New Roman" panose="02020603050405020304" pitchFamily="18" charset="0"/>
              </a:rPr>
              <a:t>and other </a:t>
            </a:r>
            <a:r>
              <a:rPr lang="en-US" sz="2400" dirty="0">
                <a:latin typeface="Times New Roman" panose="02020603050405020304" pitchFamily="18" charset="0"/>
                <a:cs typeface="Times New Roman" panose="02020603050405020304" pitchFamily="18" charset="0"/>
              </a:rPr>
              <a:t>material may be enclosed with a sales letter to make it more effective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2381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500" b="1" dirty="0" smtClean="0">
                <a:latin typeface="Times New Roman" panose="02020603050405020304" pitchFamily="18" charset="0"/>
                <a:cs typeface="Times New Roman" panose="02020603050405020304" pitchFamily="18" charset="0"/>
              </a:rPr>
              <a:t>(iii)   Following-Up </a:t>
            </a:r>
            <a:r>
              <a:rPr lang="en-US" sz="2500" b="1" dirty="0">
                <a:latin typeface="Times New Roman" panose="02020603050405020304" pitchFamily="18" charset="0"/>
                <a:cs typeface="Times New Roman" panose="02020603050405020304" pitchFamily="18" charset="0"/>
              </a:rPr>
              <a:t>Sales </a:t>
            </a:r>
            <a:r>
              <a:rPr lang="en-US" sz="2500" b="1" dirty="0" smtClean="0">
                <a:latin typeface="Times New Roman" panose="02020603050405020304" pitchFamily="18" charset="0"/>
                <a:cs typeface="Times New Roman" panose="02020603050405020304" pitchFamily="18" charset="0"/>
              </a:rPr>
              <a:t>Inquiries:</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inquiries, unsought or produced by sales letters or advertisements may be handled in different </a:t>
            </a:r>
            <a:r>
              <a:rPr lang="en-US" sz="2400" dirty="0" smtClean="0">
                <a:latin typeface="Times New Roman" panose="02020603050405020304" pitchFamily="18" charset="0"/>
                <a:cs typeface="Times New Roman" panose="02020603050405020304" pitchFamily="18" charset="0"/>
              </a:rPr>
              <a:t>ways</a:t>
            </a:r>
          </a:p>
          <a:p>
            <a:r>
              <a:rPr lang="en-US" sz="2400" dirty="0" smtClean="0">
                <a:latin typeface="Times New Roman" panose="02020603050405020304" pitchFamily="18" charset="0"/>
                <a:cs typeface="Times New Roman" panose="02020603050405020304" pitchFamily="18" charset="0"/>
              </a:rPr>
              <a:t>Sales </a:t>
            </a:r>
            <a:r>
              <a:rPr lang="en-US" sz="2400" dirty="0">
                <a:latin typeface="Times New Roman" panose="02020603050405020304" pitchFamily="18" charset="0"/>
                <a:cs typeface="Times New Roman" panose="02020603050405020304" pitchFamily="18" charset="0"/>
              </a:rPr>
              <a:t>letter may be used for this purpose. Printed material may also </a:t>
            </a:r>
            <a:r>
              <a:rPr lang="en-US" sz="2400" dirty="0" smtClean="0">
                <a:latin typeface="Times New Roman" panose="02020603050405020304" pitchFamily="18" charset="0"/>
                <a:cs typeface="Times New Roman" panose="02020603050405020304" pitchFamily="18" charset="0"/>
              </a:rPr>
              <a:t>be </a:t>
            </a:r>
            <a:r>
              <a:rPr lang="en-US" sz="2400" dirty="0">
                <a:latin typeface="Times New Roman" panose="02020603050405020304" pitchFamily="18" charset="0"/>
                <a:cs typeface="Times New Roman" panose="02020603050405020304" pitchFamily="18" charset="0"/>
              </a:rPr>
              <a:t>enclosed with it</a:t>
            </a:r>
            <a:r>
              <a:rPr lang="en-US" sz="2400" dirty="0" smtClean="0">
                <a:latin typeface="Times New Roman" panose="02020603050405020304" pitchFamily="18" charset="0"/>
                <a:cs typeface="Times New Roman" panose="02020603050405020304" pitchFamily="18" charset="0"/>
              </a:rPr>
              <a:t>.</a:t>
            </a:r>
          </a:p>
          <a:p>
            <a:pPr marL="0" indent="0">
              <a:buNone/>
            </a:pPr>
            <a:r>
              <a:rPr lang="en-US" sz="2500" b="1" dirty="0">
                <a:latin typeface="Times New Roman" panose="02020603050405020304" pitchFamily="18" charset="0"/>
                <a:cs typeface="Times New Roman" panose="02020603050405020304" pitchFamily="18" charset="0"/>
              </a:rPr>
              <a:t>(</a:t>
            </a:r>
            <a:r>
              <a:rPr lang="en-US" sz="2500" b="1" dirty="0" smtClean="0">
                <a:latin typeface="Times New Roman" panose="02020603050405020304" pitchFamily="18" charset="0"/>
                <a:cs typeface="Times New Roman" panose="02020603050405020304" pitchFamily="18" charset="0"/>
              </a:rPr>
              <a:t>iv) </a:t>
            </a:r>
            <a:r>
              <a:rPr lang="en-US" sz="2500" b="1" dirty="0">
                <a:latin typeface="Times New Roman" panose="02020603050405020304" pitchFamily="18" charset="0"/>
                <a:cs typeface="Times New Roman" panose="02020603050405020304" pitchFamily="18" charset="0"/>
              </a:rPr>
              <a:t>Inducing People to Buy: </a:t>
            </a:r>
            <a:endParaRPr lang="en-US" sz="25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Sales </a:t>
            </a:r>
            <a:r>
              <a:rPr lang="en-US" sz="2400" dirty="0">
                <a:latin typeface="Times New Roman" panose="02020603050405020304" pitchFamily="18" charset="0"/>
                <a:cs typeface="Times New Roman" panose="02020603050405020304" pitchFamily="18" charset="0"/>
              </a:rPr>
              <a:t>letters may induce the customers or prospective customers to buy goods </a:t>
            </a:r>
            <a:r>
              <a:rPr lang="en-US" sz="2400" dirty="0" smtClean="0">
                <a:latin typeface="Times New Roman" panose="02020603050405020304" pitchFamily="18" charset="0"/>
                <a:cs typeface="Times New Roman" panose="02020603050405020304" pitchFamily="18" charset="0"/>
              </a:rPr>
              <a:t>/ services </a:t>
            </a:r>
            <a:r>
              <a:rPr lang="en-US" sz="2400" dirty="0">
                <a:latin typeface="Times New Roman" panose="02020603050405020304" pitchFamily="18" charset="0"/>
                <a:cs typeface="Times New Roman" panose="02020603050405020304" pitchFamily="18" charset="0"/>
              </a:rPr>
              <a:t>by arousing their interest and </a:t>
            </a:r>
            <a:r>
              <a:rPr lang="en-US" sz="2400" dirty="0" smtClean="0">
                <a:latin typeface="Times New Roman" panose="02020603050405020304" pitchFamily="18" charset="0"/>
                <a:cs typeface="Times New Roman" panose="02020603050405020304" pitchFamily="18" charset="0"/>
              </a:rPr>
              <a:t>desire</a:t>
            </a:r>
          </a:p>
          <a:p>
            <a:pPr marL="0" indent="0">
              <a:buNone/>
            </a:pPr>
            <a:r>
              <a:rPr lang="en-US" sz="2500" b="1" dirty="0">
                <a:latin typeface="Times New Roman" panose="02020603050405020304" pitchFamily="18" charset="0"/>
                <a:cs typeface="Times New Roman" panose="02020603050405020304" pitchFamily="18" charset="0"/>
              </a:rPr>
              <a:t>(iv) Building-Up </a:t>
            </a:r>
            <a:r>
              <a:rPr lang="en-US" sz="2500" b="1" dirty="0" smtClean="0">
                <a:latin typeface="Times New Roman" panose="02020603050405020304" pitchFamily="18" charset="0"/>
                <a:cs typeface="Times New Roman" panose="02020603050405020304" pitchFamily="18" charset="0"/>
              </a:rPr>
              <a:t>Goodwill:</a:t>
            </a:r>
          </a:p>
          <a:p>
            <a:r>
              <a:rPr lang="en-US" sz="2400" dirty="0" smtClean="0">
                <a:latin typeface="Times New Roman" panose="02020603050405020304" pitchFamily="18" charset="0"/>
                <a:cs typeface="Times New Roman" panose="02020603050405020304" pitchFamily="18" charset="0"/>
              </a:rPr>
              <a:t>Sales </a:t>
            </a:r>
            <a:r>
              <a:rPr lang="en-US" sz="2400" dirty="0">
                <a:latin typeface="Times New Roman" panose="02020603050405020304" pitchFamily="18" charset="0"/>
                <a:cs typeface="Times New Roman" panose="02020603050405020304" pitchFamily="18" charset="0"/>
              </a:rPr>
              <a:t>letters may also be used to thank the customers for their patronage, extend greetings, and announce new services, for building-up goodwill. </a:t>
            </a:r>
          </a:p>
        </p:txBody>
      </p:sp>
    </p:spTree>
    <p:extLst>
      <p:ext uri="{BB962C8B-B14F-4D97-AF65-F5344CB8AC3E}">
        <p14:creationId xmlns:p14="http://schemas.microsoft.com/office/powerpoint/2010/main" val="35479134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800" b="1" dirty="0" smtClean="0">
                <a:latin typeface="Times New Roman" panose="02020603050405020304" pitchFamily="18" charset="0"/>
                <a:cs typeface="Times New Roman" panose="02020603050405020304" pitchFamily="18" charset="0"/>
              </a:rPr>
              <a:t>(2). FUNCTIONS OF SALES LETTERS:  </a:t>
            </a: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Attracting Attention: </a:t>
            </a:r>
          </a:p>
          <a:p>
            <a:r>
              <a:rPr lang="en-US" sz="2400" dirty="0" smtClean="0">
                <a:latin typeface="Times New Roman" panose="02020603050405020304" pitchFamily="18" charset="0"/>
                <a:cs typeface="Times New Roman" panose="02020603050405020304" pitchFamily="18" charset="0"/>
              </a:rPr>
              <a:t>Attracting Attention of the reader through decent stationery, proper layout, neat typing, paragraphing, etc. further, the opening sentences of the text must make the reader think by means of a slogan or extra-ordinary idea</a:t>
            </a:r>
          </a:p>
          <a:p>
            <a:pPr marL="0" indent="0">
              <a:buNone/>
            </a:pPr>
            <a:r>
              <a:rPr lang="en-US" sz="2400" b="1" dirty="0" smtClean="0">
                <a:latin typeface="Times New Roman" panose="02020603050405020304" pitchFamily="18" charset="0"/>
                <a:cs typeface="Times New Roman" panose="02020603050405020304" pitchFamily="18" charset="0"/>
              </a:rPr>
              <a:t>(ii) Arousing Desire: </a:t>
            </a:r>
          </a:p>
          <a:p>
            <a:r>
              <a:rPr lang="en-US" sz="2400" dirty="0" smtClean="0">
                <a:latin typeface="Times New Roman" panose="02020603050405020304" pitchFamily="18" charset="0"/>
                <a:cs typeface="Times New Roman" panose="02020603050405020304" pitchFamily="18" charset="0"/>
              </a:rPr>
              <a:t>Arousing Desire by appealing to reason (for necessities) and appealing to emotion luxuries). The desire to buy the goods or services must be created in the mind of the reader.  </a:t>
            </a:r>
          </a:p>
          <a:p>
            <a:pPr marL="0" indent="0">
              <a:buNone/>
            </a:pPr>
            <a:r>
              <a:rPr lang="en-US" sz="2400" b="1" dirty="0" smtClean="0">
                <a:latin typeface="Times New Roman" panose="02020603050405020304" pitchFamily="18" charset="0"/>
                <a:cs typeface="Times New Roman" panose="02020603050405020304" pitchFamily="18" charset="0"/>
              </a:rPr>
              <a:t>(iii) Implanting Conviction:</a:t>
            </a:r>
          </a:p>
          <a:p>
            <a:r>
              <a:rPr lang="en-US" sz="2400" dirty="0" smtClean="0">
                <a:latin typeface="Times New Roman" panose="02020603050405020304" pitchFamily="18" charset="0"/>
                <a:cs typeface="Times New Roman" panose="02020603050405020304" pitchFamily="18" charset="0"/>
              </a:rPr>
              <a:t>Implanting Conviction about the good quality of goods / services so that the reader does not hesitate in making the decision desired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37248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American Style  </a:t>
            </a:r>
            <a:r>
              <a:rPr lang="en-US" sz="2400" dirty="0" smtClean="0">
                <a:latin typeface="Times New Roman" panose="02020603050405020304" pitchFamily="18" charset="0"/>
                <a:cs typeface="Times New Roman" panose="02020603050405020304" pitchFamily="18" charset="0"/>
              </a:rPr>
              <a:t>		 : </a:t>
            </a:r>
            <a:r>
              <a:rPr lang="en-US" sz="2400" dirty="0">
                <a:latin typeface="Times New Roman" panose="02020603050405020304" pitchFamily="18" charset="0"/>
                <a:cs typeface="Times New Roman" panose="02020603050405020304" pitchFamily="18" charset="0"/>
              </a:rPr>
              <a:t>August 22, </a:t>
            </a:r>
            <a:r>
              <a:rPr lang="en-US" sz="2400" dirty="0" smtClean="0">
                <a:latin typeface="Times New Roman" panose="02020603050405020304" pitchFamily="18" charset="0"/>
                <a:cs typeface="Times New Roman" panose="02020603050405020304" pitchFamily="18" charset="0"/>
              </a:rPr>
              <a:t>1988</a:t>
            </a: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English Style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22nd August, 1988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Oxford </a:t>
            </a:r>
            <a:r>
              <a:rPr lang="en-US" sz="2400" dirty="0">
                <a:latin typeface="Times New Roman" panose="02020603050405020304" pitchFamily="18" charset="0"/>
                <a:cs typeface="Times New Roman" panose="02020603050405020304" pitchFamily="18" charset="0"/>
              </a:rPr>
              <a:t>University </a:t>
            </a:r>
            <a:r>
              <a:rPr lang="en-US" sz="2400" dirty="0" smtClean="0">
                <a:latin typeface="Times New Roman" panose="02020603050405020304" pitchFamily="18" charset="0"/>
                <a:cs typeface="Times New Roman" panose="02020603050405020304" pitchFamily="18" charset="0"/>
              </a:rPr>
              <a:t>Style	 </a:t>
            </a:r>
            <a:r>
              <a:rPr lang="en-US" sz="2400" dirty="0">
                <a:latin typeface="Times New Roman" panose="02020603050405020304" pitchFamily="18" charset="0"/>
                <a:cs typeface="Times New Roman" panose="02020603050405020304" pitchFamily="18" charset="0"/>
              </a:rPr>
              <a:t>: 22 August, 1988 </a:t>
            </a:r>
          </a:p>
          <a:p>
            <a:pPr marL="457200" indent="-457200">
              <a:buAutoNum type="arabicPeriod" startAt="3"/>
            </a:pPr>
            <a:r>
              <a:rPr lang="en-US" sz="2800" b="1" dirty="0" smtClean="0">
                <a:latin typeface="Times New Roman" panose="02020603050405020304" pitchFamily="18" charset="0"/>
                <a:cs typeface="Times New Roman" panose="02020603050405020304" pitchFamily="18" charset="0"/>
              </a:rPr>
              <a:t>Inside </a:t>
            </a:r>
            <a:r>
              <a:rPr lang="en-US" sz="2800" b="1" dirty="0">
                <a:latin typeface="Times New Roman" panose="02020603050405020304" pitchFamily="18" charset="0"/>
                <a:cs typeface="Times New Roman" panose="02020603050405020304" pitchFamily="18" charset="0"/>
              </a:rPr>
              <a:t>Address: </a:t>
            </a:r>
            <a:endParaRPr lang="en-US" sz="2800" b="1"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inside address consists of the name and address of the </a:t>
            </a:r>
            <a:r>
              <a:rPr lang="en-US" sz="2600" dirty="0" smtClean="0">
                <a:latin typeface="Times New Roman" panose="02020603050405020304" pitchFamily="18" charset="0"/>
                <a:cs typeface="Times New Roman" panose="02020603050405020304" pitchFamily="18" charset="0"/>
              </a:rPr>
              <a:t>addressee/ receiver</a:t>
            </a:r>
          </a:p>
          <a:p>
            <a:r>
              <a:rPr lang="en-US" sz="2600" dirty="0" smtClean="0">
                <a:latin typeface="Times New Roman" panose="02020603050405020304" pitchFamily="18" charset="0"/>
                <a:cs typeface="Times New Roman" panose="02020603050405020304" pitchFamily="18" charset="0"/>
              </a:rPr>
              <a:t>It </a:t>
            </a:r>
            <a:r>
              <a:rPr lang="en-US" sz="2600" dirty="0">
                <a:latin typeface="Times New Roman" panose="02020603050405020304" pitchFamily="18" charset="0"/>
                <a:cs typeface="Times New Roman" panose="02020603050405020304" pitchFamily="18" charset="0"/>
              </a:rPr>
              <a:t>is placed a few spaces below the date on the left-hand </a:t>
            </a:r>
            <a:r>
              <a:rPr lang="en-US" sz="2600" dirty="0" smtClean="0">
                <a:latin typeface="Times New Roman" panose="02020603050405020304" pitchFamily="18" charset="0"/>
                <a:cs typeface="Times New Roman" panose="02020603050405020304" pitchFamily="18" charset="0"/>
              </a:rPr>
              <a:t>side</a:t>
            </a:r>
          </a:p>
          <a:p>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name of an individual is preceded by a title of respect (Mr., Mrs., Dr., Professor etc.) </a:t>
            </a:r>
            <a:endParaRPr lang="en-US"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1913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can be achieved by means of logical </a:t>
            </a:r>
            <a:r>
              <a:rPr lang="en-US" sz="2400" dirty="0" smtClean="0">
                <a:latin typeface="Times New Roman" panose="02020603050405020304" pitchFamily="18" charset="0"/>
                <a:cs typeface="Times New Roman" panose="02020603050405020304" pitchFamily="18" charset="0"/>
              </a:rPr>
              <a:t>reasoning, </a:t>
            </a:r>
            <a:r>
              <a:rPr lang="en-US" sz="2400" dirty="0">
                <a:latin typeface="Times New Roman" panose="02020603050405020304" pitchFamily="18" charset="0"/>
                <a:cs typeface="Times New Roman" panose="02020603050405020304" pitchFamily="18" charset="0"/>
              </a:rPr>
              <a:t>moderate claims, and evidence to support the claims.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(iv). </a:t>
            </a:r>
            <a:r>
              <a:rPr lang="en-US" sz="2400" b="1" dirty="0">
                <a:latin typeface="Times New Roman" panose="02020603050405020304" pitchFamily="18" charset="0"/>
                <a:cs typeface="Times New Roman" panose="02020603050405020304" pitchFamily="18" charset="0"/>
              </a:rPr>
              <a:t>Stimulating Action: </a:t>
            </a:r>
            <a:endParaRPr lang="en-US" sz="24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Stimulating </a:t>
            </a:r>
            <a:r>
              <a:rPr lang="en-US" sz="2400" dirty="0">
                <a:latin typeface="Times New Roman" panose="02020603050405020304" pitchFamily="18" charset="0"/>
                <a:cs typeface="Times New Roman" panose="02020603050405020304" pitchFamily="18" charset="0"/>
              </a:rPr>
              <a:t>Action by not allowing the prospective customer to put off </a:t>
            </a:r>
            <a:r>
              <a:rPr lang="en-US" sz="2400" dirty="0" smtClean="0">
                <a:latin typeface="Times New Roman" panose="02020603050405020304" pitchFamily="18" charset="0"/>
                <a:cs typeface="Times New Roman" panose="02020603050405020304" pitchFamily="18" charset="0"/>
              </a:rPr>
              <a:t>auction</a:t>
            </a:r>
          </a:p>
          <a:p>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can be done by offering inducements for quick action, like special discount, gifts, reply cards, etc.</a:t>
            </a:r>
          </a:p>
        </p:txBody>
      </p:sp>
    </p:spTree>
    <p:extLst>
      <p:ext uri="{BB962C8B-B14F-4D97-AF65-F5344CB8AC3E}">
        <p14:creationId xmlns:p14="http://schemas.microsoft.com/office/powerpoint/2010/main" val="5337532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a:t>
            </a:r>
            <a:r>
              <a:rPr lang="en-US" sz="2800" b="1" dirty="0">
                <a:latin typeface="Times New Roman" panose="02020603050405020304" pitchFamily="18" charset="0"/>
                <a:cs typeface="Times New Roman" panose="02020603050405020304" pitchFamily="18" charset="0"/>
              </a:rPr>
              <a:t>3</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Sales Letter Systems (Series): </a:t>
            </a:r>
            <a:endParaRPr lang="en-US" sz="28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Sales </a:t>
            </a:r>
            <a:r>
              <a:rPr lang="en-US" sz="2400" dirty="0">
                <a:latin typeface="Times New Roman" panose="02020603050405020304" pitchFamily="18" charset="0"/>
                <a:cs typeface="Times New Roman" panose="02020603050405020304" pitchFamily="18" charset="0"/>
              </a:rPr>
              <a:t>letters are generally issued in a series to a selected list of prospective customers, to achieve the planned sales </a:t>
            </a:r>
            <a:r>
              <a:rPr lang="en-US" sz="2400" dirty="0" smtClean="0">
                <a:latin typeface="Times New Roman" panose="02020603050405020304" pitchFamily="18" charset="0"/>
                <a:cs typeface="Times New Roman" panose="02020603050405020304" pitchFamily="18" charset="0"/>
              </a:rPr>
              <a:t>targets</a:t>
            </a:r>
          </a:p>
          <a:p>
            <a:r>
              <a:rPr lang="en-US" sz="2400" dirty="0" smtClean="0">
                <a:latin typeface="Times New Roman" panose="02020603050405020304" pitchFamily="18" charset="0"/>
                <a:cs typeface="Times New Roman" panose="02020603050405020304" pitchFamily="18" charset="0"/>
              </a:rPr>
              <a:t>Depending </a:t>
            </a:r>
            <a:r>
              <a:rPr lang="en-US" sz="2400" dirty="0">
                <a:latin typeface="Times New Roman" panose="02020603050405020304" pitchFamily="18" charset="0"/>
                <a:cs typeface="Times New Roman" panose="02020603050405020304" pitchFamily="18" charset="0"/>
              </a:rPr>
              <a:t>upon the nature of the product and the market, one of the following systems is </a:t>
            </a:r>
            <a:r>
              <a:rPr lang="en-US" sz="2400" dirty="0" smtClean="0">
                <a:latin typeface="Times New Roman" panose="02020603050405020304" pitchFamily="18" charset="0"/>
                <a:cs typeface="Times New Roman" panose="02020603050405020304" pitchFamily="18" charset="0"/>
              </a:rPr>
              <a:t>applied</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The </a:t>
            </a:r>
            <a:r>
              <a:rPr lang="en-US" sz="2400" b="1" dirty="0">
                <a:latin typeface="Times New Roman" panose="02020603050405020304" pitchFamily="18" charset="0"/>
                <a:cs typeface="Times New Roman" panose="02020603050405020304" pitchFamily="18" charset="0"/>
              </a:rPr>
              <a:t>Wear-Out </a:t>
            </a:r>
            <a:r>
              <a:rPr lang="en-US" sz="2400" b="1" dirty="0" smtClean="0">
                <a:latin typeface="Times New Roman" panose="02020603050405020304" pitchFamily="18" charset="0"/>
                <a:cs typeface="Times New Roman" panose="02020603050405020304" pitchFamily="18" charset="0"/>
              </a:rPr>
              <a:t>System:</a:t>
            </a:r>
          </a:p>
          <a:p>
            <a:r>
              <a:rPr lang="en-US" sz="2400" dirty="0" smtClean="0">
                <a:latin typeface="Times New Roman" panose="02020603050405020304" pitchFamily="18" charset="0"/>
                <a:cs typeface="Times New Roman" panose="02020603050405020304" pitchFamily="18" charset="0"/>
              </a:rPr>
              <a:t>Under </a:t>
            </a:r>
            <a:r>
              <a:rPr lang="en-US" sz="2400" dirty="0">
                <a:latin typeface="Times New Roman" panose="02020603050405020304" pitchFamily="18" charset="0"/>
                <a:cs typeface="Times New Roman" panose="02020603050405020304" pitchFamily="18" charset="0"/>
              </a:rPr>
              <a:t>this system the total number of letters to be issued for achieving the target and the intervals for which the different letters will be issued are determined in </a:t>
            </a:r>
            <a:r>
              <a:rPr lang="en-US" sz="2400" dirty="0" smtClean="0">
                <a:latin typeface="Times New Roman" panose="02020603050405020304" pitchFamily="18" charset="0"/>
                <a:cs typeface="Times New Roman" panose="02020603050405020304" pitchFamily="18" charset="0"/>
              </a:rPr>
              <a:t>advance</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terms and conditions offered are varied from letter to letter.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all the letters in the series have been issued, the series is automatically terminated.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(ii)   The </a:t>
            </a:r>
            <a:r>
              <a:rPr lang="en-US" sz="2400" b="1" dirty="0">
                <a:latin typeface="Times New Roman" panose="02020603050405020304" pitchFamily="18" charset="0"/>
                <a:cs typeface="Times New Roman" panose="02020603050405020304" pitchFamily="18" charset="0"/>
              </a:rPr>
              <a:t>Continuous </a:t>
            </a:r>
            <a:r>
              <a:rPr lang="en-US" sz="2400" b="1" dirty="0" smtClean="0">
                <a:latin typeface="Times New Roman" panose="02020603050405020304" pitchFamily="18" charset="0"/>
                <a:cs typeface="Times New Roman" panose="02020603050405020304" pitchFamily="18" charset="0"/>
              </a:rPr>
              <a:t>System:</a:t>
            </a:r>
          </a:p>
          <a:p>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system is suitable for those products / services, which are in regular demand; the sales letters are issued for the purpose of gaining the maximum share of the </a:t>
            </a:r>
            <a:r>
              <a:rPr lang="en-US" sz="2400" dirty="0" smtClean="0">
                <a:latin typeface="Times New Roman" panose="02020603050405020304" pitchFamily="18" charset="0"/>
                <a:cs typeface="Times New Roman" panose="02020603050405020304" pitchFamily="18" charset="0"/>
              </a:rPr>
              <a:t>market</a:t>
            </a:r>
          </a:p>
          <a:p>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suitable intervals, sale letters in the series continue to be issued as long as the business operates.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(iii)   The Campaign System: </a:t>
            </a:r>
          </a:p>
          <a:p>
            <a:r>
              <a:rPr lang="en-US" sz="2400" dirty="0" smtClean="0">
                <a:latin typeface="Times New Roman" panose="02020603050405020304" pitchFamily="18" charset="0"/>
                <a:cs typeface="Times New Roman" panose="02020603050405020304" pitchFamily="18" charset="0"/>
              </a:rPr>
              <a:t>The total number of letters to be issued in the series is not determined in advance</a:t>
            </a:r>
          </a:p>
          <a:p>
            <a:r>
              <a:rPr lang="en-US" sz="2400" dirty="0" smtClean="0">
                <a:latin typeface="Times New Roman" panose="02020603050405020304" pitchFamily="18" charset="0"/>
                <a:cs typeface="Times New Roman" panose="02020603050405020304" pitchFamily="18" charset="0"/>
              </a:rPr>
              <a:t>Sales letters with varying terms and conditions will continue to be issued until the sales target is achieved therefore the series will be terminated. </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Solicited and Unsolicited Sales Letters:</a:t>
            </a:r>
          </a:p>
          <a:p>
            <a:pPr marL="0" indent="0">
              <a:buNone/>
            </a:pPr>
            <a:r>
              <a:rPr lang="en-US" sz="2600" b="1" dirty="0" smtClean="0">
                <a:latin typeface="Times New Roman" panose="02020603050405020304" pitchFamily="18" charset="0"/>
                <a:cs typeface="Times New Roman" panose="02020603050405020304" pitchFamily="18" charset="0"/>
              </a:rPr>
              <a:t>A)	Solicited </a:t>
            </a:r>
            <a:r>
              <a:rPr lang="en-US" sz="2600" b="1" dirty="0">
                <a:latin typeface="Times New Roman" panose="02020603050405020304" pitchFamily="18" charset="0"/>
                <a:cs typeface="Times New Roman" panose="02020603050405020304" pitchFamily="18" charset="0"/>
              </a:rPr>
              <a:t>Sales </a:t>
            </a:r>
            <a:r>
              <a:rPr lang="en-US" sz="2600" b="1" dirty="0" smtClean="0">
                <a:latin typeface="Times New Roman" panose="02020603050405020304" pitchFamily="18" charset="0"/>
                <a:cs typeface="Times New Roman" panose="02020603050405020304" pitchFamily="18" charset="0"/>
              </a:rPr>
              <a:t>Letters:</a:t>
            </a:r>
          </a:p>
          <a:p>
            <a:r>
              <a:rPr lang="en-US" sz="2400" dirty="0" smtClean="0">
                <a:latin typeface="Times New Roman" panose="02020603050405020304" pitchFamily="18" charset="0"/>
                <a:cs typeface="Times New Roman" panose="02020603050405020304" pitchFamily="18" charset="0"/>
              </a:rPr>
              <a:t>Solicited </a:t>
            </a:r>
            <a:r>
              <a:rPr lang="en-US" sz="2400" dirty="0">
                <a:latin typeface="Times New Roman" panose="02020603050405020304" pitchFamily="18" charset="0"/>
                <a:cs typeface="Times New Roman" panose="02020603050405020304" pitchFamily="18" charset="0"/>
              </a:rPr>
              <a:t>sales letter is reply to sales related inquiry (trade </a:t>
            </a:r>
            <a:r>
              <a:rPr lang="en-US" sz="2400" dirty="0" smtClean="0">
                <a:latin typeface="Times New Roman" panose="02020603050405020304" pitchFamily="18" charset="0"/>
                <a:cs typeface="Times New Roman" panose="02020603050405020304" pitchFamily="18" charset="0"/>
              </a:rPr>
              <a:t>inquiry)</a:t>
            </a:r>
          </a:p>
          <a:p>
            <a:r>
              <a:rPr lang="en-US" sz="2400" dirty="0" smtClean="0">
                <a:latin typeface="Times New Roman" panose="02020603050405020304" pitchFamily="18" charset="0"/>
                <a:cs typeface="Times New Roman" panose="02020603050405020304" pitchFamily="18" charset="0"/>
              </a:rPr>
              <a:t>Such </a:t>
            </a:r>
            <a:r>
              <a:rPr lang="en-US" sz="2400" dirty="0">
                <a:latin typeface="Times New Roman" panose="02020603050405020304" pitchFamily="18" charset="0"/>
                <a:cs typeface="Times New Roman" panose="02020603050405020304" pitchFamily="18" charset="0"/>
              </a:rPr>
              <a:t>letters deal with the questions about catalogue, prices, terms, discount, deliveries, manufacturing methods, types of accounts, available sources of supply and similar </a:t>
            </a:r>
            <a:r>
              <a:rPr lang="en-US" sz="2400" dirty="0" smtClean="0">
                <a:latin typeface="Times New Roman" panose="02020603050405020304" pitchFamily="18" charset="0"/>
                <a:cs typeface="Times New Roman" panose="02020603050405020304" pitchFamily="18" charset="0"/>
              </a:rPr>
              <a:t>information</a:t>
            </a:r>
          </a:p>
          <a:p>
            <a:r>
              <a:rPr lang="en-US" sz="2400" dirty="0" smtClean="0">
                <a:latin typeface="Times New Roman" panose="02020603050405020304" pitchFamily="18" charset="0"/>
                <a:cs typeface="Times New Roman" panose="02020603050405020304" pitchFamily="18" charset="0"/>
              </a:rPr>
              <a:t>Solicited </a:t>
            </a:r>
            <a:r>
              <a:rPr lang="en-US" sz="2400" dirty="0">
                <a:latin typeface="Times New Roman" panose="02020603050405020304" pitchFamily="18" charset="0"/>
                <a:cs typeface="Times New Roman" panose="02020603050405020304" pitchFamily="18" charset="0"/>
              </a:rPr>
              <a:t>sales letters are also called invited sales </a:t>
            </a:r>
            <a:r>
              <a:rPr lang="en-US" sz="2400" dirty="0" smtClean="0">
                <a:latin typeface="Times New Roman" panose="02020603050405020304" pitchFamily="18" charset="0"/>
                <a:cs typeface="Times New Roman" panose="02020603050405020304" pitchFamily="18" charset="0"/>
              </a:rPr>
              <a:t>messages</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inquirer is often already customer or a potential buyer, who may become a steady satisfied customer if the reply is sent with favorable </a:t>
            </a:r>
            <a:r>
              <a:rPr lang="en-US" sz="2400" dirty="0" smtClean="0">
                <a:latin typeface="Times New Roman" panose="02020603050405020304" pitchFamily="18" charset="0"/>
                <a:cs typeface="Times New Roman" panose="02020603050405020304" pitchFamily="18" charset="0"/>
              </a:rPr>
              <a:t>impression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700" b="1" dirty="0" smtClean="0">
                <a:latin typeface="Times New Roman" panose="02020603050405020304" pitchFamily="18" charset="0"/>
                <a:cs typeface="Times New Roman" panose="02020603050405020304" pitchFamily="18" charset="0"/>
              </a:rPr>
              <a:t>Guidelines For Writing Solicited Sales Latters:</a:t>
            </a:r>
          </a:p>
          <a:p>
            <a:pPr marL="0" indent="0">
              <a:buNone/>
            </a:pPr>
            <a:r>
              <a:rPr lang="en-US" sz="2400" dirty="0" smtClean="0">
                <a:latin typeface="Times New Roman" panose="02020603050405020304" pitchFamily="18" charset="0"/>
                <a:cs typeface="Times New Roman" panose="02020603050405020304" pitchFamily="18" charset="0"/>
              </a:rPr>
              <a:t>Following </a:t>
            </a:r>
            <a:r>
              <a:rPr lang="en-US" sz="2400" dirty="0">
                <a:latin typeface="Times New Roman" panose="02020603050405020304" pitchFamily="18" charset="0"/>
                <a:cs typeface="Times New Roman" panose="02020603050405020304" pitchFamily="18" charset="0"/>
              </a:rPr>
              <a:t>are the principles of writing impressing solicited sales </a:t>
            </a:r>
            <a:r>
              <a:rPr lang="en-US" sz="2400" dirty="0" smtClean="0">
                <a:latin typeface="Times New Roman" panose="02020603050405020304" pitchFamily="18" charset="0"/>
                <a:cs typeface="Times New Roman" panose="02020603050405020304" pitchFamily="18" charset="0"/>
              </a:rPr>
              <a:t>letter </a:t>
            </a:r>
            <a:endParaRPr lang="en-US" sz="2400" dirty="0">
              <a:latin typeface="Times New Roman" panose="02020603050405020304" pitchFamily="18" charset="0"/>
              <a:cs typeface="Times New Roman" panose="02020603050405020304" pitchFamily="18" charset="0"/>
            </a:endParaRPr>
          </a:p>
          <a:p>
            <a:pPr marL="0" indent="0">
              <a:buNone/>
            </a:pPr>
            <a:r>
              <a:rPr lang="en-US" sz="2300" b="1" dirty="0" smtClean="0">
                <a:latin typeface="Times New Roman" panose="02020603050405020304" pitchFamily="18" charset="0"/>
                <a:cs typeface="Times New Roman" panose="02020603050405020304" pitchFamily="18" charset="0"/>
              </a:rPr>
              <a:t>1. </a:t>
            </a:r>
            <a:r>
              <a:rPr lang="en-US" sz="2300" dirty="0" smtClean="0">
                <a:latin typeface="Times New Roman" panose="02020603050405020304" pitchFamily="18" charset="0"/>
                <a:cs typeface="Times New Roman" panose="02020603050405020304" pitchFamily="18" charset="0"/>
              </a:rPr>
              <a:t>Answer </a:t>
            </a:r>
            <a:r>
              <a:rPr lang="en-US" sz="2300" dirty="0">
                <a:latin typeface="Times New Roman" panose="02020603050405020304" pitchFamily="18" charset="0"/>
                <a:cs typeface="Times New Roman" panose="02020603050405020304" pitchFamily="18" charset="0"/>
              </a:rPr>
              <a:t>Promptly, because a prompt answer is more effective and it also gives an impression of attentiveness in other </a:t>
            </a:r>
            <a:r>
              <a:rPr lang="en-US" sz="2300" dirty="0" smtClean="0">
                <a:latin typeface="Times New Roman" panose="02020603050405020304" pitchFamily="18" charset="0"/>
                <a:cs typeface="Times New Roman" panose="02020603050405020304" pitchFamily="18" charset="0"/>
              </a:rPr>
              <a:t>matters</a:t>
            </a:r>
          </a:p>
          <a:p>
            <a:pPr marL="0" indent="0">
              <a:buNone/>
            </a:pPr>
            <a:r>
              <a:rPr lang="en-US" sz="2300" b="1" dirty="0" smtClean="0">
                <a:latin typeface="Times New Roman" panose="02020603050405020304" pitchFamily="18" charset="0"/>
                <a:cs typeface="Times New Roman" panose="02020603050405020304" pitchFamily="18" charset="0"/>
              </a:rPr>
              <a:t>2</a:t>
            </a:r>
            <a:r>
              <a:rPr lang="en-US" sz="2300" b="1"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Respond completely, because omissions of certain facts limit the value of the answer and handicap the reader in decision </a:t>
            </a:r>
            <a:r>
              <a:rPr lang="en-US" sz="2300" dirty="0" smtClean="0">
                <a:latin typeface="Times New Roman" panose="02020603050405020304" pitchFamily="18" charset="0"/>
                <a:cs typeface="Times New Roman" panose="02020603050405020304" pitchFamily="18" charset="0"/>
              </a:rPr>
              <a:t>making</a:t>
            </a:r>
          </a:p>
          <a:p>
            <a:pPr marL="0" indent="0">
              <a:buNone/>
            </a:pPr>
            <a:r>
              <a:rPr lang="en-US" sz="2300" b="1" dirty="0" smtClean="0">
                <a:latin typeface="Times New Roman" panose="02020603050405020304" pitchFamily="18" charset="0"/>
                <a:cs typeface="Times New Roman" panose="02020603050405020304" pitchFamily="18" charset="0"/>
              </a:rPr>
              <a:t>3</a:t>
            </a:r>
            <a:r>
              <a:rPr lang="en-US" sz="2300" b="1"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Give additional information relating to the inquiry, because some inquiries may not be clear and </a:t>
            </a:r>
            <a:r>
              <a:rPr lang="en-US" sz="2300" dirty="0" smtClean="0">
                <a:latin typeface="Times New Roman" panose="02020603050405020304" pitchFamily="18" charset="0"/>
                <a:cs typeface="Times New Roman" panose="02020603050405020304" pitchFamily="18" charset="0"/>
              </a:rPr>
              <a:t>complete</a:t>
            </a:r>
          </a:p>
          <a:p>
            <a:pPr marL="0" indent="0">
              <a:buNone/>
            </a:pPr>
            <a:r>
              <a:rPr lang="en-US" sz="2300" b="1" dirty="0" smtClean="0">
                <a:latin typeface="Times New Roman" panose="02020603050405020304" pitchFamily="18" charset="0"/>
                <a:cs typeface="Times New Roman" panose="02020603050405020304" pitchFamily="18" charset="0"/>
              </a:rPr>
              <a:t>4</a:t>
            </a:r>
            <a:r>
              <a:rPr lang="en-US" sz="2300" b="1"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Reply courteously, because it creates favorable impression even if just a little information is </a:t>
            </a:r>
            <a:r>
              <a:rPr lang="en-US" sz="2300" dirty="0" smtClean="0">
                <a:latin typeface="Times New Roman" panose="02020603050405020304" pitchFamily="18" charset="0"/>
                <a:cs typeface="Times New Roman" panose="02020603050405020304" pitchFamily="18" charset="0"/>
              </a:rPr>
              <a:t>given</a:t>
            </a:r>
          </a:p>
          <a:p>
            <a:pPr marL="0" indent="0">
              <a:buNone/>
            </a:pPr>
            <a:r>
              <a:rPr lang="en-US" sz="2300" b="1" dirty="0" smtClean="0">
                <a:latin typeface="Times New Roman" panose="02020603050405020304" pitchFamily="18" charset="0"/>
                <a:cs typeface="Times New Roman" panose="02020603050405020304" pitchFamily="18" charset="0"/>
              </a:rPr>
              <a:t>5</a:t>
            </a:r>
            <a:r>
              <a:rPr lang="en-US" sz="2300" b="1"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Follow-up the reply when desired response does not result within a reasonable time, give some more information or ask if any further information can be given.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700" b="1" dirty="0" smtClean="0">
                <a:latin typeface="Times New Roman" panose="02020603050405020304" pitchFamily="18" charset="0"/>
                <a:cs typeface="Times New Roman" panose="02020603050405020304" pitchFamily="18" charset="0"/>
              </a:rPr>
              <a:t>B)	Unsolicited </a:t>
            </a:r>
            <a:r>
              <a:rPr lang="en-US" sz="2700" b="1" dirty="0">
                <a:latin typeface="Times New Roman" panose="02020603050405020304" pitchFamily="18" charset="0"/>
                <a:cs typeface="Times New Roman" panose="02020603050405020304" pitchFamily="18" charset="0"/>
              </a:rPr>
              <a:t>Sales </a:t>
            </a:r>
            <a:r>
              <a:rPr lang="en-US" sz="2700" b="1" dirty="0" smtClean="0">
                <a:latin typeface="Times New Roman" panose="02020603050405020304" pitchFamily="18" charset="0"/>
                <a:cs typeface="Times New Roman" panose="02020603050405020304" pitchFamily="18" charset="0"/>
              </a:rPr>
              <a:t>Letters:</a:t>
            </a:r>
          </a:p>
          <a:p>
            <a:r>
              <a:rPr lang="en-US" sz="2500" dirty="0" smtClean="0">
                <a:latin typeface="Times New Roman" panose="02020603050405020304" pitchFamily="18" charset="0"/>
                <a:cs typeface="Times New Roman" panose="02020603050405020304" pitchFamily="18" charset="0"/>
              </a:rPr>
              <a:t>Unsolicited </a:t>
            </a:r>
            <a:r>
              <a:rPr lang="en-US" sz="2500" dirty="0">
                <a:latin typeface="Times New Roman" panose="02020603050405020304" pitchFamily="18" charset="0"/>
                <a:cs typeface="Times New Roman" panose="02020603050405020304" pitchFamily="18" charset="0"/>
              </a:rPr>
              <a:t>sales letters are not direct answers to inquiries, but they are initiated by the seller for various </a:t>
            </a:r>
            <a:r>
              <a:rPr lang="en-US" sz="2500" dirty="0" smtClean="0">
                <a:latin typeface="Times New Roman" panose="02020603050405020304" pitchFamily="18" charset="0"/>
                <a:cs typeface="Times New Roman" panose="02020603050405020304" pitchFamily="18" charset="0"/>
              </a:rPr>
              <a:t>reason</a:t>
            </a:r>
          </a:p>
          <a:p>
            <a:r>
              <a:rPr lang="en-US" sz="2500" dirty="0" smtClean="0">
                <a:latin typeface="Times New Roman" panose="02020603050405020304" pitchFamily="18" charset="0"/>
                <a:cs typeface="Times New Roman" panose="02020603050405020304" pitchFamily="18" charset="0"/>
              </a:rPr>
              <a:t>These </a:t>
            </a:r>
            <a:r>
              <a:rPr lang="en-US" sz="2500" dirty="0">
                <a:latin typeface="Times New Roman" panose="02020603050405020304" pitchFamily="18" charset="0"/>
                <a:cs typeface="Times New Roman" panose="02020603050405020304" pitchFamily="18" charset="0"/>
              </a:rPr>
              <a:t>letters are also known as “Prospective” and “Cold Turkey” </a:t>
            </a:r>
            <a:r>
              <a:rPr lang="en-US" sz="2500" dirty="0" smtClean="0">
                <a:latin typeface="Times New Roman" panose="02020603050405020304" pitchFamily="18" charset="0"/>
                <a:cs typeface="Times New Roman" panose="02020603050405020304" pitchFamily="18" charset="0"/>
              </a:rPr>
              <a:t>letters.</a:t>
            </a:r>
          </a:p>
          <a:p>
            <a:r>
              <a:rPr lang="en-US" sz="2500" dirty="0" smtClean="0">
                <a:latin typeface="Times New Roman" panose="02020603050405020304" pitchFamily="18" charset="0"/>
                <a:cs typeface="Times New Roman" panose="02020603050405020304" pitchFamily="18" charset="0"/>
              </a:rPr>
              <a:t>According </a:t>
            </a:r>
            <a:r>
              <a:rPr lang="en-US" sz="2500" dirty="0">
                <a:latin typeface="Times New Roman" panose="02020603050405020304" pitchFamily="18" charset="0"/>
                <a:cs typeface="Times New Roman" panose="02020603050405020304" pitchFamily="18" charset="0"/>
              </a:rPr>
              <a:t>to Murphy and Peck the success in unsolicited sales letters will depend upon three factor; the mailing list, the right appeals, and the </a:t>
            </a:r>
            <a:r>
              <a:rPr lang="en-US" sz="2500" dirty="0" smtClean="0">
                <a:latin typeface="Times New Roman" panose="02020603050405020304" pitchFamily="18" charset="0"/>
                <a:cs typeface="Times New Roman" panose="02020603050405020304" pitchFamily="18" charset="0"/>
              </a:rPr>
              <a:t>presentation</a:t>
            </a:r>
          </a:p>
          <a:p>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first two of these factors are prewriting steps and the last one relates to writing the sales letter</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700" b="1" dirty="0" smtClean="0">
                <a:latin typeface="Times New Roman" panose="02020603050405020304" pitchFamily="18" charset="0"/>
                <a:cs typeface="Times New Roman" panose="02020603050405020304" pitchFamily="18" charset="0"/>
              </a:rPr>
              <a:t>B)    Unsolicited </a:t>
            </a:r>
            <a:r>
              <a:rPr lang="en-US" sz="2700" b="1" dirty="0">
                <a:latin typeface="Times New Roman" panose="02020603050405020304" pitchFamily="18" charset="0"/>
                <a:cs typeface="Times New Roman" panose="02020603050405020304" pitchFamily="18" charset="0"/>
              </a:rPr>
              <a:t>Sales </a:t>
            </a:r>
            <a:r>
              <a:rPr lang="en-US" sz="2700" b="1" dirty="0" smtClean="0">
                <a:latin typeface="Times New Roman" panose="02020603050405020304" pitchFamily="18" charset="0"/>
                <a:cs typeface="Times New Roman" panose="02020603050405020304" pitchFamily="18" charset="0"/>
              </a:rPr>
              <a:t>Letters:</a:t>
            </a:r>
          </a:p>
          <a:p>
            <a:pPr marL="0" indent="0">
              <a:buNone/>
            </a:pPr>
            <a:r>
              <a:rPr lang="en-US" sz="2400" b="1" dirty="0" smtClean="0">
                <a:latin typeface="Times New Roman" panose="02020603050405020304" pitchFamily="18" charset="0"/>
                <a:cs typeface="Times New Roman" panose="02020603050405020304" pitchFamily="18" charset="0"/>
              </a:rPr>
              <a:t>Prewriting </a:t>
            </a:r>
            <a:r>
              <a:rPr lang="en-US" sz="2400" b="1" dirty="0">
                <a:latin typeface="Times New Roman" panose="02020603050405020304" pitchFamily="18" charset="0"/>
                <a:cs typeface="Times New Roman" panose="02020603050405020304" pitchFamily="18" charset="0"/>
              </a:rPr>
              <a:t>Steps: </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prewriting steps are the six planning steps-about purpose, reader, ideas to include, fact gathering, organization and revision. While planning an unsolicited sales letter these steps are taken in the following sequence.  </a:t>
            </a:r>
          </a:p>
          <a:p>
            <a:pPr marL="0" indent="0">
              <a:buNone/>
            </a:pPr>
            <a:r>
              <a:rPr lang="en-US" sz="2400" dirty="0" smtClean="0">
                <a:latin typeface="Times New Roman" panose="02020603050405020304" pitchFamily="18" charset="0"/>
                <a:cs typeface="Times New Roman" panose="02020603050405020304" pitchFamily="18" charset="0"/>
              </a:rPr>
              <a:t>1. Gathering </a:t>
            </a:r>
            <a:r>
              <a:rPr lang="en-US" sz="2400" dirty="0">
                <a:latin typeface="Times New Roman" panose="02020603050405020304" pitchFamily="18" charset="0"/>
                <a:cs typeface="Times New Roman" panose="02020603050405020304" pitchFamily="18" charset="0"/>
              </a:rPr>
              <a:t>facts about the </a:t>
            </a:r>
            <a:r>
              <a:rPr lang="en-US" sz="2400" dirty="0" smtClean="0">
                <a:latin typeface="Times New Roman" panose="02020603050405020304" pitchFamily="18" charset="0"/>
                <a:cs typeface="Times New Roman" panose="02020603050405020304" pitchFamily="18" charset="0"/>
              </a:rPr>
              <a:t>product</a:t>
            </a:r>
          </a:p>
          <a:p>
            <a:pPr marL="0" indent="0">
              <a:buNone/>
            </a:pPr>
            <a:r>
              <a:rPr lang="en-US" sz="2400" dirty="0" smtClean="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Knowing the reader and obtaining the mailing </a:t>
            </a:r>
            <a:r>
              <a:rPr lang="en-US" sz="2400" dirty="0" smtClean="0">
                <a:latin typeface="Times New Roman" panose="02020603050405020304" pitchFamily="18" charset="0"/>
                <a:cs typeface="Times New Roman" panose="02020603050405020304" pitchFamily="18" charset="0"/>
              </a:rPr>
              <a:t>list</a:t>
            </a:r>
          </a:p>
          <a:p>
            <a:pPr marL="0" indent="0">
              <a:buNone/>
            </a:pPr>
            <a:r>
              <a:rPr lang="en-US" sz="2400" dirty="0" smtClean="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Deciding on </a:t>
            </a:r>
            <a:r>
              <a:rPr lang="en-US" sz="2400" dirty="0" smtClean="0">
                <a:latin typeface="Times New Roman" panose="02020603050405020304" pitchFamily="18" charset="0"/>
                <a:cs typeface="Times New Roman" panose="02020603050405020304" pitchFamily="18" charset="0"/>
              </a:rPr>
              <a:t>purpose</a:t>
            </a:r>
          </a:p>
          <a:p>
            <a:pPr marL="0" indent="0">
              <a:buNone/>
            </a:pPr>
            <a:r>
              <a:rPr lang="en-US" sz="2400" dirty="0" smtClean="0">
                <a:latin typeface="Times New Roman" panose="02020603050405020304" pitchFamily="18" charset="0"/>
                <a:cs typeface="Times New Roman" panose="02020603050405020304" pitchFamily="18" charset="0"/>
              </a:rPr>
              <a:t>4</a:t>
            </a:r>
            <a:r>
              <a:rPr lang="en-US" sz="2400" dirty="0">
                <a:latin typeface="Times New Roman" panose="02020603050405020304" pitchFamily="18" charset="0"/>
                <a:cs typeface="Times New Roman" panose="02020603050405020304" pitchFamily="18" charset="0"/>
              </a:rPr>
              <a:t>. Choosing ideas and the main </a:t>
            </a:r>
            <a:r>
              <a:rPr lang="en-US" sz="2400" dirty="0" smtClean="0">
                <a:latin typeface="Times New Roman" panose="02020603050405020304" pitchFamily="18" charset="0"/>
                <a:cs typeface="Times New Roman" panose="02020603050405020304" pitchFamily="18" charset="0"/>
              </a:rPr>
              <a:t>appeal</a:t>
            </a:r>
          </a:p>
          <a:p>
            <a:pPr marL="0" indent="0">
              <a:buNone/>
            </a:pPr>
            <a:r>
              <a:rPr lang="en-US" sz="2400" dirty="0" smtClean="0">
                <a:latin typeface="Times New Roman" panose="02020603050405020304" pitchFamily="18" charset="0"/>
                <a:cs typeface="Times New Roman" panose="02020603050405020304" pitchFamily="18" charset="0"/>
              </a:rPr>
              <a:t>5</a:t>
            </a:r>
            <a:r>
              <a:rPr lang="en-US" sz="2400" dirty="0">
                <a:latin typeface="Times New Roman" panose="02020603050405020304" pitchFamily="18" charset="0"/>
                <a:cs typeface="Times New Roman" panose="02020603050405020304" pitchFamily="18" charset="0"/>
              </a:rPr>
              <a:t>. Planning the </a:t>
            </a:r>
            <a:r>
              <a:rPr lang="en-US" sz="2400" dirty="0" smtClean="0">
                <a:latin typeface="Times New Roman" panose="02020603050405020304" pitchFamily="18" charset="0"/>
                <a:cs typeface="Times New Roman" panose="02020603050405020304" pitchFamily="18" charset="0"/>
              </a:rPr>
              <a:t>presentation</a:t>
            </a:r>
          </a:p>
          <a:p>
            <a:pPr marL="0" indent="0">
              <a:buNone/>
            </a:pPr>
            <a:r>
              <a:rPr lang="en-US" sz="2400" dirty="0" smtClean="0">
                <a:latin typeface="Times New Roman" panose="02020603050405020304" pitchFamily="18" charset="0"/>
                <a:cs typeface="Times New Roman" panose="02020603050405020304" pitchFamily="18" charset="0"/>
              </a:rPr>
              <a:t>6</a:t>
            </a:r>
            <a:r>
              <a:rPr lang="en-US" sz="2400" dirty="0">
                <a:latin typeface="Times New Roman" panose="02020603050405020304" pitchFamily="18" charset="0"/>
                <a:cs typeface="Times New Roman" panose="02020603050405020304" pitchFamily="18" charset="0"/>
              </a:rPr>
              <a:t>. Making revisions.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6.   Sales Letter</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endParaRPr lang="en-US" sz="2700" b="1" dirty="0" smtClean="0">
              <a:latin typeface="Times New Roman" panose="02020603050405020304" pitchFamily="18" charset="0"/>
              <a:cs typeface="Times New Roman" panose="02020603050405020304" pitchFamily="18" charset="0"/>
            </a:endParaRPr>
          </a:p>
          <a:p>
            <a:pPr marL="0" indent="0">
              <a:buNone/>
            </a:pPr>
            <a:r>
              <a:rPr lang="en-US" sz="2700" b="1" dirty="0" smtClean="0">
                <a:latin typeface="Times New Roman" panose="02020603050405020304" pitchFamily="18" charset="0"/>
                <a:cs typeface="Times New Roman" panose="02020603050405020304" pitchFamily="18" charset="0"/>
              </a:rPr>
              <a:t>B</a:t>
            </a:r>
            <a:r>
              <a:rPr lang="en-US" sz="2700" b="1" dirty="0">
                <a:latin typeface="Times New Roman" panose="02020603050405020304" pitchFamily="18" charset="0"/>
                <a:cs typeface="Times New Roman" panose="02020603050405020304" pitchFamily="18" charset="0"/>
              </a:rPr>
              <a:t>)    Unsolicited Sales Letters:</a:t>
            </a:r>
          </a:p>
          <a:p>
            <a:pPr marL="0" indent="0">
              <a:buNone/>
            </a:pPr>
            <a:r>
              <a:rPr lang="en-US" sz="2500" b="1" dirty="0">
                <a:latin typeface="Times New Roman" panose="02020603050405020304" pitchFamily="18" charset="0"/>
                <a:cs typeface="Times New Roman" panose="02020603050405020304" pitchFamily="18" charset="0"/>
              </a:rPr>
              <a:t>Writing unsolicited Sales Letter: </a:t>
            </a:r>
            <a:r>
              <a:rPr lang="en-US" sz="2400" dirty="0">
                <a:latin typeface="Times New Roman" panose="02020603050405020304" pitchFamily="18" charset="0"/>
                <a:cs typeface="Times New Roman" panose="02020603050405020304" pitchFamily="18" charset="0"/>
              </a:rPr>
              <a:t>The basic structure for unsolicited sales letter usually has four parts, commonly known as the AIDA formula for sales presentation.  </a:t>
            </a:r>
          </a:p>
          <a:p>
            <a:pPr marL="0" indent="0">
              <a:buNone/>
            </a:pPr>
            <a:r>
              <a:rPr lang="en-US" sz="2400" dirty="0">
                <a:latin typeface="Times New Roman" panose="02020603050405020304" pitchFamily="18" charset="0"/>
                <a:cs typeface="Times New Roman" panose="02020603050405020304" pitchFamily="18" charset="0"/>
              </a:rPr>
              <a:t>A – Attracting the readers’ </a:t>
            </a:r>
            <a:r>
              <a:rPr lang="en-US" sz="2400" dirty="0" smtClean="0">
                <a:latin typeface="Times New Roman" panose="02020603050405020304" pitchFamily="18" charset="0"/>
                <a:cs typeface="Times New Roman" panose="02020603050405020304" pitchFamily="18" charset="0"/>
              </a:rPr>
              <a:t>favorable attention</a:t>
            </a:r>
          </a:p>
          <a:p>
            <a:pPr marL="0" indent="0">
              <a:buNone/>
            </a:pPr>
            <a:r>
              <a:rPr lang="en-US" sz="2400" dirty="0" smtClean="0">
                <a:latin typeface="Times New Roman" panose="02020603050405020304" pitchFamily="18" charset="0"/>
                <a:cs typeface="Times New Roman" panose="02020603050405020304" pitchFamily="18" charset="0"/>
              </a:rPr>
              <a:t>I </a:t>
            </a:r>
            <a:r>
              <a:rPr lang="en-US" sz="2400" dirty="0">
                <a:latin typeface="Times New Roman" panose="02020603050405020304" pitchFamily="18" charset="0"/>
                <a:cs typeface="Times New Roman" panose="02020603050405020304" pitchFamily="18" charset="0"/>
              </a:rPr>
              <a:t>– Arousing the reader’s </a:t>
            </a:r>
            <a:r>
              <a:rPr lang="en-US" sz="2400" dirty="0" smtClean="0">
                <a:latin typeface="Times New Roman" panose="02020603050405020304" pitchFamily="18" charset="0"/>
                <a:cs typeface="Times New Roman" panose="02020603050405020304" pitchFamily="18" charset="0"/>
              </a:rPr>
              <a:t>interest</a:t>
            </a:r>
          </a:p>
          <a:p>
            <a:pPr marL="0" indent="0">
              <a:buNone/>
            </a:pPr>
            <a:r>
              <a:rPr lang="en-US" sz="2400" dirty="0" smtClean="0">
                <a:latin typeface="Times New Roman" panose="02020603050405020304" pitchFamily="18" charset="0"/>
                <a:cs typeface="Times New Roman" panose="02020603050405020304" pitchFamily="18" charset="0"/>
              </a:rPr>
              <a:t>D </a:t>
            </a:r>
            <a:r>
              <a:rPr lang="en-US" sz="2400" dirty="0">
                <a:latin typeface="Times New Roman" panose="02020603050405020304" pitchFamily="18" charset="0"/>
                <a:cs typeface="Times New Roman" panose="02020603050405020304" pitchFamily="18" charset="0"/>
              </a:rPr>
              <a:t>– Creating desire and convincing the </a:t>
            </a:r>
            <a:r>
              <a:rPr lang="en-US" sz="2400" dirty="0" smtClean="0">
                <a:latin typeface="Times New Roman" panose="02020603050405020304" pitchFamily="18" charset="0"/>
                <a:cs typeface="Times New Roman" panose="02020603050405020304" pitchFamily="18" charset="0"/>
              </a:rPr>
              <a:t>reader</a:t>
            </a:r>
          </a:p>
          <a:p>
            <a:pPr marL="0" indent="0">
              <a:buNone/>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 Making clear the action the reader needs to take</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7.   Sales Promotion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7</a:t>
            </a:r>
            <a:r>
              <a:rPr lang="en-US" sz="2800" b="1" dirty="0" smtClean="0">
                <a:latin typeface="Times New Roman" panose="02020603050405020304" pitchFamily="18" charset="0"/>
                <a:cs typeface="Times New Roman" panose="02020603050405020304" pitchFamily="18" charset="0"/>
              </a:rPr>
              <a:t>.   Sales Promotion Letters:</a:t>
            </a:r>
          </a:p>
          <a:p>
            <a:r>
              <a:rPr lang="en-US" sz="2400" dirty="0">
                <a:latin typeface="Times New Roman" panose="02020603050405020304" pitchFamily="18" charset="0"/>
                <a:cs typeface="Times New Roman" panose="02020603050405020304" pitchFamily="18" charset="0"/>
              </a:rPr>
              <a:t>These letters are issued to supplement the direct sales efforts with a view to develop a </a:t>
            </a:r>
            <a:r>
              <a:rPr lang="en-US" sz="2400" dirty="0" smtClean="0">
                <a:latin typeface="Times New Roman" panose="02020603050405020304" pitchFamily="18" charset="0"/>
                <a:cs typeface="Times New Roman" panose="02020603050405020304" pitchFamily="18" charset="0"/>
              </a:rPr>
              <a:t>favorable </a:t>
            </a:r>
            <a:r>
              <a:rPr lang="en-US" sz="2400" dirty="0">
                <a:latin typeface="Times New Roman" panose="02020603050405020304" pitchFamily="18" charset="0"/>
                <a:cs typeface="Times New Roman" panose="02020603050405020304" pitchFamily="18" charset="0"/>
              </a:rPr>
              <a:t>foundation and environment for achieving higher </a:t>
            </a:r>
            <a:r>
              <a:rPr lang="en-US" sz="2400" dirty="0" smtClean="0">
                <a:latin typeface="Times New Roman" panose="02020603050405020304" pitchFamily="18" charset="0"/>
                <a:cs typeface="Times New Roman" panose="02020603050405020304" pitchFamily="18" charset="0"/>
              </a:rPr>
              <a:t>sales</a:t>
            </a:r>
          </a:p>
          <a:p>
            <a:r>
              <a:rPr lang="en-US" sz="2400" dirty="0" smtClean="0">
                <a:latin typeface="Times New Roman" panose="02020603050405020304" pitchFamily="18" charset="0"/>
                <a:cs typeface="Times New Roman" panose="02020603050405020304" pitchFamily="18" charset="0"/>
              </a:rPr>
              <a:t>The style of Sales Promotion Letters is Informal and mostly are written on special occasions</a:t>
            </a:r>
          </a:p>
          <a:p>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fact, these letters are concerned with building up the good will and reputation of the </a:t>
            </a:r>
            <a:r>
              <a:rPr lang="en-US" sz="2400" dirty="0" smtClean="0">
                <a:latin typeface="Times New Roman" panose="02020603050405020304" pitchFamily="18" charset="0"/>
                <a:cs typeface="Times New Roman" panose="02020603050405020304" pitchFamily="18" charset="0"/>
              </a:rPr>
              <a:t>enterprise</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letters aim at creating a </a:t>
            </a:r>
            <a:r>
              <a:rPr lang="en-US" sz="2400" dirty="0" smtClean="0">
                <a:latin typeface="Times New Roman" panose="02020603050405020304" pitchFamily="18" charset="0"/>
                <a:cs typeface="Times New Roman" panose="02020603050405020304" pitchFamily="18" charset="0"/>
              </a:rPr>
              <a:t>favorable </a:t>
            </a:r>
            <a:r>
              <a:rPr lang="en-US" sz="2400" dirty="0">
                <a:latin typeface="Times New Roman" panose="02020603050405020304" pitchFamily="18" charset="0"/>
                <a:cs typeface="Times New Roman" panose="02020603050405020304" pitchFamily="18" charset="0"/>
              </a:rPr>
              <a:t>image of the enterprise in the mind of the reader</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7.   Sales Promotion Letters</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700" b="1" dirty="0">
                <a:latin typeface="Times New Roman" panose="02020603050405020304" pitchFamily="18" charset="0"/>
                <a:cs typeface="Times New Roman" panose="02020603050405020304" pitchFamily="18" charset="0"/>
              </a:rPr>
              <a:t>Characteristics of Sales Promotion Letters: </a:t>
            </a:r>
            <a:endParaRPr lang="en-US" sz="2700" b="1"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1. Timeliness</a:t>
            </a:r>
            <a:r>
              <a:rPr lang="en-US" sz="2400" b="1" dirty="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Sales </a:t>
            </a:r>
            <a:r>
              <a:rPr lang="en-US" sz="2400" dirty="0">
                <a:latin typeface="Times New Roman" panose="02020603050405020304" pitchFamily="18" charset="0"/>
                <a:cs typeface="Times New Roman" panose="02020603050405020304" pitchFamily="18" charset="0"/>
              </a:rPr>
              <a:t>promotion letters are issued on special occasions, e.g. </a:t>
            </a:r>
            <a:r>
              <a:rPr lang="en-US" sz="2400" dirty="0" err="1">
                <a:latin typeface="Times New Roman" panose="02020603050405020304" pitchFamily="18" charset="0"/>
                <a:cs typeface="Times New Roman" panose="02020603050405020304" pitchFamily="18" charset="0"/>
              </a:rPr>
              <a:t>Eid</a:t>
            </a:r>
            <a:r>
              <a:rPr lang="en-US" sz="2400" dirty="0">
                <a:latin typeface="Times New Roman" panose="02020603050405020304" pitchFamily="18" charset="0"/>
                <a:cs typeface="Times New Roman" panose="02020603050405020304" pitchFamily="18" charset="0"/>
              </a:rPr>
              <a:t>, Holiday, introduction of a new product, etc.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Goodwill:</a:t>
            </a:r>
          </a:p>
          <a:p>
            <a:pPr marL="0" indent="0">
              <a:buNone/>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sales promotion letter is indirect sales invitation. It does not induce the reader to buy but aims at creating an environment helpful for increase in sales in future.  </a:t>
            </a:r>
          </a:p>
          <a:p>
            <a:pPr marL="0" indent="0">
              <a:buNone/>
            </a:pPr>
            <a:r>
              <a:rPr lang="en-US" sz="2400" b="1" dirty="0">
                <a:latin typeface="Times New Roman" panose="02020603050405020304" pitchFamily="18" charset="0"/>
                <a:cs typeface="Times New Roman" panose="02020603050405020304" pitchFamily="18" charset="0"/>
              </a:rPr>
              <a:t>3. Informal Style: </a:t>
            </a:r>
            <a:endParaRPr lang="en-US" sz="24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sales promotion letter is usually written in informal, friendly and personal style, because it aims at establishing and maintaining goodwill and good relations. It may, however, suggest the sales of a service or product.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fontScale="92500" lnSpcReduction="10000"/>
          </a:bodyPr>
          <a:lstStyle/>
          <a:p>
            <a:pPr marL="514350" indent="-514350">
              <a:buAutoNum type="arabicPeriod" startAt="4"/>
            </a:pPr>
            <a:r>
              <a:rPr lang="en-US" sz="2800" b="1" dirty="0" smtClean="0">
                <a:latin typeface="Times New Roman" panose="02020603050405020304" pitchFamily="18" charset="0"/>
                <a:cs typeface="Times New Roman" panose="02020603050405020304" pitchFamily="18" charset="0"/>
              </a:rPr>
              <a:t>Salutation</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salutation is a friendly greeting placed on the second line below the inside </a:t>
            </a:r>
            <a:r>
              <a:rPr lang="en-US" sz="2600" dirty="0" smtClean="0">
                <a:latin typeface="Times New Roman" panose="02020603050405020304" pitchFamily="18" charset="0"/>
                <a:cs typeface="Times New Roman" panose="02020603050405020304" pitchFamily="18" charset="0"/>
              </a:rPr>
              <a:t>address</a:t>
            </a:r>
          </a:p>
          <a:p>
            <a:r>
              <a:rPr lang="en-US" sz="2600" dirty="0" smtClean="0">
                <a:latin typeface="Times New Roman" panose="02020603050405020304" pitchFamily="18" charset="0"/>
                <a:cs typeface="Times New Roman" panose="02020603050405020304" pitchFamily="18" charset="0"/>
              </a:rPr>
              <a:t>It </a:t>
            </a:r>
            <a:r>
              <a:rPr lang="en-US" sz="2600" dirty="0">
                <a:latin typeface="Times New Roman" panose="02020603050405020304" pitchFamily="18" charset="0"/>
                <a:cs typeface="Times New Roman" panose="02020603050405020304" pitchFamily="18" charset="0"/>
              </a:rPr>
              <a:t>is generally followed by a colon (:) </a:t>
            </a:r>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The </a:t>
            </a:r>
            <a:r>
              <a:rPr lang="en-US" sz="2600" dirty="0">
                <a:latin typeface="Times New Roman" panose="02020603050405020304" pitchFamily="18" charset="0"/>
                <a:cs typeface="Times New Roman" panose="02020603050405020304" pitchFamily="18" charset="0"/>
              </a:rPr>
              <a:t>following salutations are generally used in business letters. For individuals: Dear Sir, Dear Madam, Gentlemen, Ladies, etc</a:t>
            </a:r>
            <a:r>
              <a:rPr lang="en-US" sz="2600" dirty="0" smtClean="0">
                <a:latin typeface="Times New Roman" panose="02020603050405020304" pitchFamily="18" charset="0"/>
                <a:cs typeface="Times New Roman" panose="02020603050405020304" pitchFamily="18" charset="0"/>
              </a:rPr>
              <a:t>.</a:t>
            </a:r>
          </a:p>
          <a:p>
            <a:pPr marL="514350" indent="-514350">
              <a:buAutoNum type="arabicPeriod" startAt="5"/>
            </a:pPr>
            <a:r>
              <a:rPr lang="en-US" sz="2800" b="1" dirty="0" smtClean="0">
                <a:latin typeface="Times New Roman" panose="02020603050405020304" pitchFamily="18" charset="0"/>
                <a:cs typeface="Times New Roman" panose="02020603050405020304" pitchFamily="18" charset="0"/>
              </a:rPr>
              <a:t>Body:</a:t>
            </a:r>
          </a:p>
          <a:p>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The body of the letter contains the </a:t>
            </a:r>
            <a:r>
              <a:rPr lang="en-US" sz="2600" dirty="0" smtClean="0">
                <a:latin typeface="Times New Roman" panose="02020603050405020304" pitchFamily="18" charset="0"/>
                <a:cs typeface="Times New Roman" panose="02020603050405020304" pitchFamily="18" charset="0"/>
              </a:rPr>
              <a:t>message</a:t>
            </a:r>
          </a:p>
          <a:p>
            <a:r>
              <a:rPr lang="en-US" sz="2600" dirty="0" smtClean="0">
                <a:latin typeface="Times New Roman" panose="02020603050405020304" pitchFamily="18" charset="0"/>
                <a:cs typeface="Times New Roman" panose="02020603050405020304" pitchFamily="18" charset="0"/>
              </a:rPr>
              <a:t>It </a:t>
            </a:r>
            <a:r>
              <a:rPr lang="en-US" sz="2600" dirty="0">
                <a:latin typeface="Times New Roman" panose="02020603050405020304" pitchFamily="18" charset="0"/>
                <a:cs typeface="Times New Roman" panose="02020603050405020304" pitchFamily="18" charset="0"/>
              </a:rPr>
              <a:t>is generally single spaced, with double spacing between </a:t>
            </a:r>
            <a:r>
              <a:rPr lang="en-US" sz="2600" dirty="0" smtClean="0">
                <a:latin typeface="Times New Roman" panose="02020603050405020304" pitchFamily="18" charset="0"/>
                <a:cs typeface="Times New Roman" panose="02020603050405020304" pitchFamily="18" charset="0"/>
              </a:rPr>
              <a:t>paragraphs</a:t>
            </a:r>
          </a:p>
          <a:p>
            <a:r>
              <a:rPr lang="en-US" sz="2600" dirty="0" smtClean="0">
                <a:latin typeface="Times New Roman" panose="02020603050405020304" pitchFamily="18" charset="0"/>
                <a:cs typeface="Times New Roman" panose="02020603050405020304" pitchFamily="18" charset="0"/>
              </a:rPr>
              <a:t>When </a:t>
            </a:r>
            <a:r>
              <a:rPr lang="en-US" sz="2600" dirty="0">
                <a:latin typeface="Times New Roman" panose="02020603050405020304" pitchFamily="18" charset="0"/>
                <a:cs typeface="Times New Roman" panose="02020603050405020304" pitchFamily="18" charset="0"/>
              </a:rPr>
              <a:t>the body of a letter is two or more pages, each page – except the first one should be headed by addressee’s name, page number and date as follows: Mr. </a:t>
            </a:r>
            <a:r>
              <a:rPr lang="en-US" sz="2600" dirty="0" err="1">
                <a:latin typeface="Times New Roman" panose="02020603050405020304" pitchFamily="18" charset="0"/>
                <a:cs typeface="Times New Roman" panose="02020603050405020304" pitchFamily="18" charset="0"/>
              </a:rPr>
              <a:t>Riaz</a:t>
            </a:r>
            <a:r>
              <a:rPr lang="en-US" sz="2600" dirty="0">
                <a:latin typeface="Times New Roman" panose="02020603050405020304" pitchFamily="18" charset="0"/>
                <a:cs typeface="Times New Roman" panose="02020603050405020304" pitchFamily="18" charset="0"/>
              </a:rPr>
              <a:t> Agha – 2 – October, 10, 1988.  </a:t>
            </a:r>
            <a:endParaRPr lang="en-US"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188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7.   Sales Promotion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700" b="1" dirty="0">
                <a:latin typeface="Times New Roman" panose="02020603050405020304" pitchFamily="18" charset="0"/>
                <a:cs typeface="Times New Roman" panose="02020603050405020304" pitchFamily="18" charset="0"/>
              </a:rPr>
              <a:t>Uses (Objects) of Sales Promotion Letters:  </a:t>
            </a:r>
            <a:endParaRPr lang="en-US" sz="2700" b="1"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uses of sales promotion letter may be grouped into following four categories.  </a:t>
            </a:r>
          </a:p>
          <a:p>
            <a:pPr marL="0" indent="0">
              <a:buNone/>
            </a:pPr>
            <a:r>
              <a:rPr lang="en-US" sz="2400" b="1" dirty="0" smtClean="0">
                <a:latin typeface="Times New Roman" panose="02020603050405020304" pitchFamily="18" charset="0"/>
                <a:cs typeface="Times New Roman" panose="02020603050405020304" pitchFamily="18" charset="0"/>
              </a:rPr>
              <a:t>1. Maintaining </a:t>
            </a:r>
            <a:r>
              <a:rPr lang="en-US" sz="2400" b="1" dirty="0">
                <a:latin typeface="Times New Roman" panose="02020603050405020304" pitchFamily="18" charset="0"/>
                <a:cs typeface="Times New Roman" panose="02020603050405020304" pitchFamily="18" charset="0"/>
              </a:rPr>
              <a:t>Contacts: </a:t>
            </a:r>
            <a:r>
              <a:rPr lang="en-US" sz="2400" b="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a competitive world it is always possible that some regular customers may withdraw their patronage. It is, therefore, necessary to issue sales promotion letters from time to time carrying announcements of various services, and greetings with a view to maintain contacts with the existing </a:t>
            </a:r>
            <a:r>
              <a:rPr lang="en-US" sz="2400" dirty="0" smtClean="0">
                <a:latin typeface="Times New Roman" panose="02020603050405020304" pitchFamily="18" charset="0"/>
                <a:cs typeface="Times New Roman" panose="02020603050405020304" pitchFamily="18" charset="0"/>
              </a:rPr>
              <a:t>customers</a:t>
            </a:r>
          </a:p>
          <a:p>
            <a:pPr marL="0" indent="0">
              <a:buNone/>
            </a:pPr>
            <a:r>
              <a:rPr lang="en-US" sz="2400" b="1"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Awakening Inactive Accounts:  </a:t>
            </a:r>
            <a:r>
              <a:rPr lang="en-US" sz="2400" dirty="0">
                <a:latin typeface="Times New Roman" panose="02020603050405020304" pitchFamily="18" charset="0"/>
                <a:cs typeface="Times New Roman" panose="02020603050405020304" pitchFamily="18" charset="0"/>
              </a:rPr>
              <a:t>In spite of the best efforts for maintaining contacts, some of the customers may stop buying for certain reasons. In such circumstances, sales promotion letters are issued inviting complaints (if any) and offering adjustments (if possible).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7.   Sales Promotion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600" b="1" dirty="0">
                <a:latin typeface="Times New Roman" panose="02020603050405020304" pitchFamily="18" charset="0"/>
                <a:cs typeface="Times New Roman" panose="02020603050405020304" pitchFamily="18" charset="0"/>
              </a:rPr>
              <a:t>3. Welcoming New Customers:  </a:t>
            </a:r>
            <a:endParaRPr lang="en-US" sz="26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addition to handling the existing customers, the new ones should also be </a:t>
            </a:r>
            <a:r>
              <a:rPr lang="en-US" sz="2400" dirty="0" smtClean="0">
                <a:latin typeface="Times New Roman" panose="02020603050405020304" pitchFamily="18" charset="0"/>
                <a:cs typeface="Times New Roman" panose="02020603050405020304" pitchFamily="18" charset="0"/>
              </a:rPr>
              <a:t>entertained</a:t>
            </a: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new customer should be thanked and informed about services available to regular customers, through a sales promotion letter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4</a:t>
            </a:r>
            <a:r>
              <a:rPr lang="en-US" sz="2400" b="1"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Inviting Business from New Sources</a:t>
            </a:r>
            <a:r>
              <a:rPr lang="en-US" sz="2400" b="1" dirty="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expanding business cannot depend on the existing customers </a:t>
            </a:r>
            <a:r>
              <a:rPr lang="en-US" sz="2400" dirty="0" smtClean="0">
                <a:latin typeface="Times New Roman" panose="02020603050405020304" pitchFamily="18" charset="0"/>
                <a:cs typeface="Times New Roman" panose="02020603050405020304" pitchFamily="18" charset="0"/>
              </a:rPr>
              <a:t>only</a:t>
            </a:r>
          </a:p>
          <a:p>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must try to find, attract and invite new customers by offering various services and greetings through sales promotion letters. </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8.    Reference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8</a:t>
            </a:r>
            <a:r>
              <a:rPr lang="en-US" sz="2800" b="1" dirty="0" smtClean="0">
                <a:latin typeface="Times New Roman" panose="02020603050405020304" pitchFamily="18" charset="0"/>
                <a:cs typeface="Times New Roman" panose="02020603050405020304" pitchFamily="18" charset="0"/>
              </a:rPr>
              <a:t>.    Reference Letters:</a:t>
            </a:r>
          </a:p>
          <a:p>
            <a:r>
              <a:rPr lang="en-US" sz="2400" dirty="0">
                <a:latin typeface="Times New Roman" panose="02020603050405020304" pitchFamily="18" charset="0"/>
                <a:cs typeface="Times New Roman" panose="02020603050405020304" pitchFamily="18" charset="0"/>
              </a:rPr>
              <a:t>It is often </a:t>
            </a:r>
            <a:r>
              <a:rPr lang="en-US" sz="2400" b="1" dirty="0" smtClean="0">
                <a:latin typeface="Times New Roman" panose="02020603050405020304" pitchFamily="18" charset="0"/>
                <a:cs typeface="Times New Roman" panose="02020603050405020304" pitchFamily="18" charset="0"/>
              </a:rPr>
              <a:t>known </a:t>
            </a:r>
            <a:r>
              <a:rPr lang="en-US" sz="2400" b="1" dirty="0">
                <a:latin typeface="Times New Roman" panose="02020603050405020304" pitchFamily="18" charset="0"/>
                <a:cs typeface="Times New Roman" panose="02020603050405020304" pitchFamily="18" charset="0"/>
              </a:rPr>
              <a:t>as a ‘Referral Letter</a:t>
            </a:r>
            <a:r>
              <a:rPr lang="en-US" sz="2400" b="1"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Reference Letter is a letter written by an authoritative person for an acquaintance, to introduce the acquaintance to the concerned and ascertain his/her attributes towards employment, admission and/or other </a:t>
            </a:r>
            <a:r>
              <a:rPr lang="en-US" sz="2400" dirty="0" smtClean="0">
                <a:latin typeface="Times New Roman" panose="02020603050405020304" pitchFamily="18" charset="0"/>
                <a:cs typeface="Times New Roman" panose="02020603050405020304" pitchFamily="18" charset="0"/>
              </a:rPr>
              <a:t>objectives</a:t>
            </a:r>
          </a:p>
          <a:p>
            <a:r>
              <a:rPr lang="en-US" sz="2400" b="1" dirty="0">
                <a:latin typeface="Times New Roman" panose="02020603050405020304" pitchFamily="18" charset="0"/>
                <a:cs typeface="Times New Roman" panose="02020603050405020304" pitchFamily="18" charset="0"/>
              </a:rPr>
              <a:t>It is an informal character certificate</a:t>
            </a:r>
            <a:r>
              <a:rPr lang="en-US" sz="2400" dirty="0">
                <a:latin typeface="Times New Roman" panose="02020603050405020304" pitchFamily="18" charset="0"/>
                <a:cs typeface="Times New Roman" panose="02020603050405020304" pitchFamily="18" charset="0"/>
              </a:rPr>
              <a:t> and is a mean to influence the receiver in </a:t>
            </a:r>
            <a:r>
              <a:rPr lang="en-US" sz="2400" dirty="0" smtClean="0">
                <a:latin typeface="Times New Roman" panose="02020603050405020304" pitchFamily="18" charset="0"/>
                <a:cs typeface="Times New Roman" panose="02020603050405020304" pitchFamily="18" charset="0"/>
              </a:rPr>
              <a:t>favor </a:t>
            </a:r>
            <a:r>
              <a:rPr lang="en-US" sz="2400" dirty="0">
                <a:latin typeface="Times New Roman" panose="02020603050405020304" pitchFamily="18" charset="0"/>
                <a:cs typeface="Times New Roman" panose="02020603050405020304" pitchFamily="18" charset="0"/>
              </a:rPr>
              <a:t>of the sender. A reference letter is an informal letter type as it follows a certain </a:t>
            </a:r>
            <a:r>
              <a:rPr lang="en-US" sz="2400" dirty="0" smtClean="0">
                <a:latin typeface="Times New Roman" panose="02020603050405020304" pitchFamily="18" charset="0"/>
                <a:cs typeface="Times New Roman" panose="02020603050405020304" pitchFamily="18" charset="0"/>
              </a:rPr>
              <a:t>format</a:t>
            </a:r>
          </a:p>
          <a:p>
            <a:r>
              <a:rPr lang="en-US" sz="2400" dirty="0">
                <a:latin typeface="Times New Roman" panose="02020603050405020304" pitchFamily="18" charset="0"/>
                <a:cs typeface="Times New Roman" panose="02020603050405020304" pitchFamily="18" charset="0"/>
              </a:rPr>
              <a:t>A reference letter should always be written by an authoritative person who is well known to the requester of reference</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8.    Reference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700" b="1" dirty="0">
                <a:latin typeface="Times New Roman" panose="02020603050405020304" pitchFamily="18" charset="0"/>
                <a:cs typeface="Times New Roman" panose="02020603050405020304" pitchFamily="18" charset="0"/>
              </a:rPr>
              <a:t>Who requires a reference letter?</a:t>
            </a:r>
          </a:p>
          <a:p>
            <a:r>
              <a:rPr lang="en-US" sz="2500" dirty="0" smtClean="0">
                <a:latin typeface="Times New Roman" panose="02020603050405020304" pitchFamily="18" charset="0"/>
                <a:cs typeface="Times New Roman" panose="02020603050405020304" pitchFamily="18" charset="0"/>
              </a:rPr>
              <a:t>A </a:t>
            </a:r>
            <a:r>
              <a:rPr lang="en-US" sz="2500" dirty="0">
                <a:latin typeface="Times New Roman" panose="02020603050405020304" pitchFamily="18" charset="0"/>
                <a:cs typeface="Times New Roman" panose="02020603050405020304" pitchFamily="18" charset="0"/>
              </a:rPr>
              <a:t>student applying for an academic course may need to prove his worthiness for the course</a:t>
            </a:r>
          </a:p>
          <a:p>
            <a:r>
              <a:rPr lang="en-US" sz="2500" dirty="0">
                <a:latin typeface="Times New Roman" panose="02020603050405020304" pitchFamily="18" charset="0"/>
                <a:cs typeface="Times New Roman" panose="02020603050405020304" pitchFamily="18" charset="0"/>
              </a:rPr>
              <a:t>A student who requires funds for further education needs to supplement his application with reference letter/s</a:t>
            </a:r>
          </a:p>
          <a:p>
            <a:r>
              <a:rPr lang="en-US" sz="2500" dirty="0">
                <a:latin typeface="Times New Roman" panose="02020603050405020304" pitchFamily="18" charset="0"/>
                <a:cs typeface="Times New Roman" panose="02020603050405020304" pitchFamily="18" charset="0"/>
              </a:rPr>
              <a:t>A candidate looking for a job requires a reference to support his application</a:t>
            </a:r>
          </a:p>
          <a:p>
            <a:r>
              <a:rPr lang="en-US" sz="2500" dirty="0">
                <a:latin typeface="Times New Roman" panose="02020603050405020304" pitchFamily="18" charset="0"/>
                <a:cs typeface="Times New Roman" panose="02020603050405020304" pitchFamily="18" charset="0"/>
              </a:rPr>
              <a:t>An interviewee who acquires a new job may need a reference letter before the contract can be signed</a:t>
            </a:r>
          </a:p>
          <a:p>
            <a:r>
              <a:rPr lang="en-US" sz="2500" dirty="0" smtClean="0">
                <a:latin typeface="Times New Roman" panose="02020603050405020304" pitchFamily="18" charset="0"/>
                <a:cs typeface="Times New Roman" panose="02020603050405020304" pitchFamily="18" charset="0"/>
              </a:rPr>
              <a:t>Organization </a:t>
            </a:r>
            <a:r>
              <a:rPr lang="en-US" sz="2500" dirty="0">
                <a:latin typeface="Times New Roman" panose="02020603050405020304" pitchFamily="18" charset="0"/>
                <a:cs typeface="Times New Roman" panose="02020603050405020304" pitchFamily="18" charset="0"/>
              </a:rPr>
              <a:t>and companies may require reference letters as testimonies towards their credibility</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8.    Reference Letters</a:t>
            </a:r>
          </a:p>
        </p:txBody>
      </p:sp>
      <p:sp>
        <p:nvSpPr>
          <p:cNvPr id="3" name="Content Placeholder 2"/>
          <p:cNvSpPr>
            <a:spLocks noGrp="1"/>
          </p:cNvSpPr>
          <p:nvPr>
            <p:ph sz="quarter" idx="1"/>
          </p:nvPr>
        </p:nvSpPr>
        <p:spPr>
          <a:xfrm>
            <a:off x="0" y="1447800"/>
            <a:ext cx="8991600" cy="5410200"/>
          </a:xfrm>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Certain </a:t>
            </a:r>
            <a:r>
              <a:rPr lang="en-US" sz="2400" dirty="0">
                <a:latin typeface="Times New Roman" panose="02020603050405020304" pitchFamily="18" charset="0"/>
                <a:cs typeface="Times New Roman" panose="02020603050405020304" pitchFamily="18" charset="0"/>
              </a:rPr>
              <a:t>clubs or banks may require a reference letter from an existing member or account holder before they can acquire membership or an account</a:t>
            </a:r>
          </a:p>
          <a:p>
            <a:pPr marL="0" indent="0">
              <a:buNone/>
            </a:pPr>
            <a:r>
              <a:rPr lang="en-US" sz="2600" b="1" dirty="0">
                <a:latin typeface="Times New Roman" panose="02020603050405020304" pitchFamily="18" charset="0"/>
                <a:cs typeface="Times New Roman" panose="02020603050405020304" pitchFamily="18" charset="0"/>
              </a:rPr>
              <a:t>Who writes the reference Letter?</a:t>
            </a:r>
            <a:endParaRPr lang="en-US" sz="26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 person of authority with whom you have a well established acquaintance with possible expertise in such matters</a:t>
            </a:r>
            <a:r>
              <a:rPr lang="en-US" sz="2400" dirty="0" smtClean="0">
                <a:latin typeface="Times New Roman" panose="02020603050405020304" pitchFamily="18" charset="0"/>
                <a:cs typeface="Times New Roman" panose="02020603050405020304" pitchFamily="18" charset="0"/>
              </a:rPr>
              <a:t>.</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The writer of a Reference Letter can be:</a:t>
            </a:r>
          </a:p>
          <a:p>
            <a:r>
              <a:rPr lang="en-US" sz="2400" dirty="0">
                <a:latin typeface="Times New Roman" panose="02020603050405020304" pitchFamily="18" charset="0"/>
                <a:cs typeface="Times New Roman" panose="02020603050405020304" pitchFamily="18" charset="0"/>
              </a:rPr>
              <a:t>An advisor</a:t>
            </a:r>
          </a:p>
          <a:p>
            <a:r>
              <a:rPr lang="en-US" sz="2400" dirty="0">
                <a:latin typeface="Times New Roman" panose="02020603050405020304" pitchFamily="18" charset="0"/>
                <a:cs typeface="Times New Roman" panose="02020603050405020304" pitchFamily="18" charset="0"/>
              </a:rPr>
              <a:t>A faculty (professor, teacher)</a:t>
            </a:r>
          </a:p>
          <a:p>
            <a:r>
              <a:rPr lang="en-US" sz="2400" dirty="0">
                <a:latin typeface="Times New Roman" panose="02020603050405020304" pitchFamily="18" charset="0"/>
                <a:cs typeface="Times New Roman" panose="02020603050405020304" pitchFamily="18" charset="0"/>
              </a:rPr>
              <a:t>An expert (engineer, doctor)</a:t>
            </a:r>
          </a:p>
          <a:p>
            <a:r>
              <a:rPr lang="en-US" sz="2400" dirty="0">
                <a:latin typeface="Times New Roman" panose="02020603050405020304" pitchFamily="18" charset="0"/>
                <a:cs typeface="Times New Roman" panose="02020603050405020304" pitchFamily="18" charset="0"/>
              </a:rPr>
              <a:t>A senior colleague</a:t>
            </a: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well wisher</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8.    Reference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500" b="1" dirty="0">
                <a:latin typeface="Times New Roman" panose="02020603050405020304" pitchFamily="18" charset="0"/>
                <a:cs typeface="Times New Roman" panose="02020603050405020304" pitchFamily="18" charset="0"/>
              </a:rPr>
              <a:t>Types of Reference Letters </a:t>
            </a:r>
            <a:endParaRPr lang="en-US" sz="2500" dirty="0">
              <a:latin typeface="Times New Roman" panose="02020603050405020304" pitchFamily="18" charset="0"/>
              <a:cs typeface="Times New Roman" panose="02020603050405020304" pitchFamily="18" charset="0"/>
            </a:endParaRPr>
          </a:p>
          <a:p>
            <a:pPr marL="0" indent="0">
              <a:buNone/>
            </a:pPr>
            <a:r>
              <a:rPr lang="en-US" sz="2400" b="1" dirty="0" smtClean="0">
                <a:latin typeface="Times New Roman" panose="02020603050405020304" pitchFamily="18" charset="0"/>
                <a:cs typeface="Times New Roman" panose="02020603050405020304" pitchFamily="18" charset="0"/>
              </a:rPr>
              <a:t>(1) Character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Used for vouching character of a  </a:t>
            </a:r>
            <a:r>
              <a:rPr lang="en-US" sz="2400" dirty="0" smtClean="0">
                <a:latin typeface="Times New Roman" panose="02020603050405020304" pitchFamily="18" charset="0"/>
                <a:cs typeface="Times New Roman" panose="02020603050405020304" pitchFamily="18" charset="0"/>
              </a:rPr>
              <a:t>  person</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2)  Teacher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Used for asserting a fresh teachers teaching skills</a:t>
            </a:r>
          </a:p>
          <a:p>
            <a:pPr marL="0" indent="0">
              <a:buNone/>
            </a:pPr>
            <a:r>
              <a:rPr lang="en-US" sz="2400" b="1" dirty="0" smtClean="0">
                <a:latin typeface="Times New Roman" panose="02020603050405020304" pitchFamily="18" charset="0"/>
                <a:cs typeface="Times New Roman" panose="02020603050405020304" pitchFamily="18" charset="0"/>
              </a:rPr>
              <a:t>(3)   Employer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a:t>
            </a:r>
            <a:r>
              <a:rPr lang="en-US" sz="2400" b="1" dirty="0">
                <a:latin typeface="Times New Roman" panose="02020603050405020304" pitchFamily="18" charset="0"/>
                <a:cs typeface="Times New Roman" panose="02020603050405020304" pitchFamily="18" charset="0"/>
              </a:rPr>
              <a:t>Job Reference Letter</a:t>
            </a:r>
            <a:r>
              <a:rPr lang="en-US" sz="2400" dirty="0">
                <a:latin typeface="Times New Roman" panose="02020603050405020304" pitchFamily="18" charset="0"/>
                <a:cs typeface="Times New Roman" panose="02020603050405020304" pitchFamily="18" charset="0"/>
              </a:rPr>
              <a:t> – Used for acquiring employment</a:t>
            </a:r>
          </a:p>
          <a:p>
            <a:pPr marL="0" indent="0">
              <a:buNone/>
            </a:pPr>
            <a:r>
              <a:rPr lang="en-US" sz="2400" b="1" dirty="0" smtClean="0">
                <a:latin typeface="Times New Roman" panose="02020603050405020304" pitchFamily="18" charset="0"/>
                <a:cs typeface="Times New Roman" panose="02020603050405020304" pitchFamily="18" charset="0"/>
              </a:rPr>
              <a:t>(4)   Scholarship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Used for acquiring scholarships, grants etc.</a:t>
            </a:r>
          </a:p>
          <a:p>
            <a:pPr marL="0" indent="0">
              <a:buNone/>
            </a:pPr>
            <a:r>
              <a:rPr lang="en-US" sz="2400" b="1" dirty="0" smtClean="0">
                <a:latin typeface="Times New Roman" panose="02020603050405020304" pitchFamily="18" charset="0"/>
                <a:cs typeface="Times New Roman" panose="02020603050405020304" pitchFamily="18" charset="0"/>
              </a:rPr>
              <a:t>(5)   Business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Used for showing credibility to prospective business clients</a:t>
            </a:r>
          </a:p>
          <a:p>
            <a:pPr marL="0" indent="0">
              <a:buNone/>
            </a:pPr>
            <a:r>
              <a:rPr lang="en-US" sz="2400" b="1" dirty="0" smtClean="0">
                <a:latin typeface="Times New Roman" panose="02020603050405020304" pitchFamily="18" charset="0"/>
                <a:cs typeface="Times New Roman" panose="02020603050405020304" pitchFamily="18" charset="0"/>
              </a:rPr>
              <a:t>(6)   Adoption </a:t>
            </a:r>
            <a:r>
              <a:rPr lang="en-US" sz="2400" b="1" dirty="0">
                <a:latin typeface="Times New Roman" panose="02020603050405020304" pitchFamily="18" charset="0"/>
                <a:cs typeface="Times New Roman" panose="02020603050405020304" pitchFamily="18" charset="0"/>
              </a:rPr>
              <a:t>Reference Letter</a:t>
            </a:r>
            <a:r>
              <a:rPr lang="en-US" sz="2400" dirty="0">
                <a:latin typeface="Times New Roman" panose="02020603050405020304" pitchFamily="18" charset="0"/>
                <a:cs typeface="Times New Roman" panose="02020603050405020304" pitchFamily="18" charset="0"/>
              </a:rPr>
              <a:t> – Used for adopting a child or caretaking</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9. Acknowledgement </a:t>
            </a:r>
            <a:r>
              <a:rPr lang="en-US" sz="3600" b="1" dirty="0" smtClean="0">
                <a:latin typeface="Times New Roman" panose="02020603050405020304" pitchFamily="18" charset="0"/>
                <a:cs typeface="Times New Roman" panose="02020603050405020304" pitchFamily="18" charset="0"/>
              </a:rPr>
              <a:t>Letters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800" b="1" dirty="0">
                <a:latin typeface="Times New Roman" panose="02020603050405020304" pitchFamily="18" charset="0"/>
                <a:cs typeface="Times New Roman" panose="02020603050405020304" pitchFamily="18" charset="0"/>
              </a:rPr>
              <a:t>9</a:t>
            </a:r>
            <a:r>
              <a:rPr lang="en-US" sz="2800" b="1" dirty="0" smtClean="0">
                <a:latin typeface="Times New Roman" panose="02020603050405020304" pitchFamily="18" charset="0"/>
                <a:cs typeface="Times New Roman" panose="02020603050405020304" pitchFamily="18" charset="0"/>
              </a:rPr>
              <a:t>. Acknowledgement Letters:</a:t>
            </a:r>
            <a:endParaRPr lang="en-US" sz="28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letter of acknowledgement is both a receipt and a public relations </a:t>
            </a:r>
            <a:r>
              <a:rPr lang="en-US" sz="2400" dirty="0" smtClean="0">
                <a:latin typeface="Times New Roman" panose="02020603050405020304" pitchFamily="18" charset="0"/>
                <a:cs typeface="Times New Roman" panose="02020603050405020304" pitchFamily="18" charset="0"/>
              </a:rPr>
              <a:t>tool</a:t>
            </a:r>
          </a:p>
          <a:p>
            <a:r>
              <a:rPr lang="en-US" sz="2400" dirty="0">
                <a:latin typeface="Times New Roman" panose="02020603050405020304" pitchFamily="18" charset="0"/>
                <a:cs typeface="Times New Roman" panose="02020603050405020304" pitchFamily="18" charset="0"/>
              </a:rPr>
              <a:t>Its objective is to let the reader know that items requested in a prior communication, usually an inquiry or an order letter, have been </a:t>
            </a:r>
            <a:r>
              <a:rPr lang="en-US" sz="2400" dirty="0" smtClean="0">
                <a:latin typeface="Times New Roman" panose="02020603050405020304" pitchFamily="18" charset="0"/>
                <a:cs typeface="Times New Roman" panose="02020603050405020304" pitchFamily="18" charset="0"/>
              </a:rPr>
              <a:t>received</a:t>
            </a:r>
          </a:p>
          <a:p>
            <a:r>
              <a:rPr lang="en-US" sz="2400" dirty="0" smtClean="0">
                <a:latin typeface="Times New Roman" panose="02020603050405020304" pitchFamily="18" charset="0"/>
                <a:cs typeface="Times New Roman" panose="02020603050405020304" pitchFamily="18" charset="0"/>
              </a:rPr>
              <a:t>Confirming </a:t>
            </a:r>
            <a:r>
              <a:rPr lang="en-US" sz="2400" dirty="0">
                <a:latin typeface="Times New Roman" panose="02020603050405020304" pitchFamily="18" charset="0"/>
                <a:cs typeface="Times New Roman" panose="02020603050405020304" pitchFamily="18" charset="0"/>
              </a:rPr>
              <a:t>the day in which an item arrived or expressing some appreciation for having a request satisfied may be all that is </a:t>
            </a:r>
            <a:r>
              <a:rPr lang="en-US" sz="2400" dirty="0" smtClean="0">
                <a:latin typeface="Times New Roman" panose="02020603050405020304" pitchFamily="18" charset="0"/>
                <a:cs typeface="Times New Roman" panose="02020603050405020304" pitchFamily="18" charset="0"/>
              </a:rPr>
              <a:t>necessary</a:t>
            </a:r>
          </a:p>
          <a:p>
            <a:r>
              <a:rPr lang="en-US" sz="2400" dirty="0">
                <a:latin typeface="Times New Roman" panose="02020603050405020304" pitchFamily="18" charset="0"/>
                <a:cs typeface="Times New Roman" panose="02020603050405020304" pitchFamily="18" charset="0"/>
              </a:rPr>
              <a:t>An acknowledgement letter is a professional courtesy routinely extended by successful people in the building and maintenance of productive business </a:t>
            </a:r>
            <a:r>
              <a:rPr lang="en-US" sz="2400" dirty="0" smtClean="0">
                <a:latin typeface="Times New Roman" panose="02020603050405020304" pitchFamily="18" charset="0"/>
                <a:cs typeface="Times New Roman" panose="02020603050405020304" pitchFamily="18" charset="0"/>
              </a:rPr>
              <a:t>relationships</a:t>
            </a:r>
          </a:p>
          <a:p>
            <a:r>
              <a:rPr lang="en-US" sz="2400" dirty="0">
                <a:latin typeface="Times New Roman" panose="02020603050405020304" pitchFamily="18" charset="0"/>
                <a:cs typeface="Times New Roman" panose="02020603050405020304" pitchFamily="18" charset="0"/>
              </a:rPr>
              <a:t>This letter need not be a reply to a letter from your client or your supplier</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10.    Credit Refusal </a:t>
            </a:r>
            <a:r>
              <a:rPr lang="en-US" sz="3600" b="1" dirty="0" smtClean="0">
                <a:latin typeface="Times New Roman" panose="02020603050405020304" pitchFamily="18" charset="0"/>
                <a:cs typeface="Times New Roman" panose="02020603050405020304" pitchFamily="18" charset="0"/>
              </a:rPr>
              <a:t>Letters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lnSpcReduction="10000"/>
          </a:bodyPr>
          <a:lstStyle/>
          <a:p>
            <a:pPr marL="0" indent="0">
              <a:buNone/>
            </a:pPr>
            <a:r>
              <a:rPr lang="en-US" sz="2800" b="1" dirty="0" smtClean="0">
                <a:latin typeface="Times New Roman" panose="02020603050405020304" pitchFamily="18" charset="0"/>
                <a:cs typeface="Times New Roman" panose="02020603050405020304" pitchFamily="18" charset="0"/>
              </a:rPr>
              <a:t>10.    Credit Refusal Letters:</a:t>
            </a:r>
          </a:p>
          <a:p>
            <a:r>
              <a:rPr lang="en-US" sz="2600" dirty="0">
                <a:latin typeface="Times New Roman" panose="02020603050405020304" pitchFamily="18" charset="0"/>
                <a:cs typeface="Times New Roman" panose="02020603050405020304" pitchFamily="18" charset="0"/>
              </a:rPr>
              <a:t>A credit refusal letter may be sent from one party to another during the course of a business, so as to inform the recipient that his request for credit has been </a:t>
            </a:r>
            <a:r>
              <a:rPr lang="en-US" sz="2600" dirty="0" smtClean="0">
                <a:latin typeface="Times New Roman" panose="02020603050405020304" pitchFamily="18" charset="0"/>
                <a:cs typeface="Times New Roman" panose="02020603050405020304" pitchFamily="18" charset="0"/>
              </a:rPr>
              <a:t>denied</a:t>
            </a:r>
          </a:p>
          <a:p>
            <a:r>
              <a:rPr lang="en-US" sz="2600" dirty="0">
                <a:latin typeface="Times New Roman" panose="02020603050405020304" pitchFamily="18" charset="0"/>
                <a:cs typeface="Times New Roman" panose="02020603050405020304" pitchFamily="18" charset="0"/>
              </a:rPr>
              <a:t>There are several reasons why this request may have been denied, and these reasons need to be clearly stated in the letter </a:t>
            </a:r>
            <a:r>
              <a:rPr lang="en-US" sz="2600" dirty="0" smtClean="0">
                <a:latin typeface="Times New Roman" panose="02020603050405020304" pitchFamily="18" charset="0"/>
                <a:cs typeface="Times New Roman" panose="02020603050405020304" pitchFamily="18" charset="0"/>
              </a:rPr>
              <a:t>itself</a:t>
            </a:r>
          </a:p>
          <a:p>
            <a:r>
              <a:rPr lang="en-US" sz="2600" dirty="0">
                <a:latin typeface="Times New Roman" panose="02020603050405020304" pitchFamily="18" charset="0"/>
                <a:cs typeface="Times New Roman" panose="02020603050405020304" pitchFamily="18" charset="0"/>
              </a:rPr>
              <a:t>This situation commonly arises between business vendors, so refusing credit can be a costly mistake for some parties, hence they should at least take the trouble of wording the letter in a manner that does not offend the recipient. </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10.    Credit Refusal </a:t>
            </a:r>
            <a:r>
              <a:rPr lang="en-US" sz="3600" b="1" dirty="0" smtClean="0">
                <a:latin typeface="Times New Roman" panose="02020603050405020304" pitchFamily="18" charset="0"/>
                <a:cs typeface="Times New Roman" panose="02020603050405020304" pitchFamily="18" charset="0"/>
              </a:rPr>
              <a:t>Letters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r>
              <a:rPr lang="en-US" sz="2600" dirty="0">
                <a:latin typeface="Times New Roman" panose="02020603050405020304" pitchFamily="18" charset="0"/>
                <a:cs typeface="Times New Roman" panose="02020603050405020304" pitchFamily="18" charset="0"/>
              </a:rPr>
              <a:t>The aim should be to politely refuse the offer for credit, but also ensure that future transactions are not affected by this </a:t>
            </a:r>
            <a:r>
              <a:rPr lang="en-US" sz="2600" dirty="0" smtClean="0">
                <a:latin typeface="Times New Roman" panose="02020603050405020304" pitchFamily="18" charset="0"/>
                <a:cs typeface="Times New Roman" panose="02020603050405020304" pitchFamily="18" charset="0"/>
              </a:rPr>
              <a:t>decision</a:t>
            </a:r>
          </a:p>
          <a:p>
            <a:r>
              <a:rPr lang="en-US" sz="2600" dirty="0">
                <a:latin typeface="Times New Roman" panose="02020603050405020304" pitchFamily="18" charset="0"/>
                <a:cs typeface="Times New Roman" panose="02020603050405020304" pitchFamily="18" charset="0"/>
              </a:rPr>
              <a:t>In some cases, the refusal letter may be sent to an individual who has been denied credit due to his unfavorable credit rating, and this is something that also needs to be clearly stated in the </a:t>
            </a:r>
            <a:r>
              <a:rPr lang="en-US" sz="2600" dirty="0" smtClean="0">
                <a:latin typeface="Times New Roman" panose="02020603050405020304" pitchFamily="18" charset="0"/>
                <a:cs typeface="Times New Roman" panose="02020603050405020304" pitchFamily="18" charset="0"/>
              </a:rPr>
              <a:t>letter</a:t>
            </a:r>
          </a:p>
          <a:p>
            <a:r>
              <a:rPr lang="en-US" sz="2600" dirty="0">
                <a:latin typeface="Times New Roman" panose="02020603050405020304" pitchFamily="18" charset="0"/>
                <a:cs typeface="Times New Roman" panose="02020603050405020304" pitchFamily="18" charset="0"/>
              </a:rPr>
              <a:t>The individual should firstly be informed of the decision, then explained the reasoning behind it and then implored to improve his credit rating and then re-approach the sender of the letter in the future</a:t>
            </a: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
            </a:r>
            <a:br>
              <a:rPr lang="en-US" sz="2600" dirty="0">
                <a:latin typeface="Times New Roman" panose="02020603050405020304" pitchFamily="18" charset="0"/>
                <a:cs typeface="Times New Roman" panose="02020603050405020304" pitchFamily="18" charset="0"/>
              </a:rPr>
            </a:b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a:t>
            </a:r>
            <a:r>
              <a:rPr lang="en-US" sz="3600" b="1" dirty="0" smtClean="0">
                <a:latin typeface="Times New Roman" panose="02020603050405020304" pitchFamily="18" charset="0"/>
                <a:cs typeface="Times New Roman" panose="02020603050405020304" pitchFamily="18" charset="0"/>
              </a:rPr>
              <a:t>Letters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11.   Collection Letters:</a:t>
            </a:r>
          </a:p>
          <a:p>
            <a:pPr marL="0" indent="0">
              <a:buNone/>
            </a:pPr>
            <a:r>
              <a:rPr lang="en-US" sz="2800" b="1" dirty="0" smtClean="0">
                <a:latin typeface="Times New Roman" panose="02020603050405020304" pitchFamily="18" charset="0"/>
                <a:cs typeface="Times New Roman" panose="02020603050405020304" pitchFamily="18" charset="0"/>
              </a:rPr>
              <a:t>Definition</a:t>
            </a:r>
            <a:endParaRPr lang="en-US" sz="2800" b="1" dirty="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1.   </a:t>
            </a: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official message sent to a borrower or a customer informing them of a past-due balance. The letter may include late charges, warnings of potential penalties for late repayment or non-repayment, or notification of possible legal action should the recipient fail to settle their </a:t>
            </a:r>
            <a:r>
              <a:rPr lang="en-US" sz="2400" dirty="0" smtClean="0">
                <a:latin typeface="Times New Roman" panose="02020603050405020304" pitchFamily="18" charset="0"/>
                <a:cs typeface="Times New Roman" panose="02020603050405020304" pitchFamily="18" charset="0"/>
              </a:rPr>
              <a:t>account”.</a:t>
            </a:r>
          </a:p>
          <a:p>
            <a:pPr marL="0" indent="0" algn="just">
              <a:buNone/>
            </a:pP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600" b="1" dirty="0" smtClean="0">
                <a:latin typeface="Times New Roman" panose="02020603050405020304" pitchFamily="18" charset="0"/>
                <a:cs typeface="Times New Roman" panose="02020603050405020304" pitchFamily="18" charset="0"/>
              </a:rPr>
              <a:t>2. </a:t>
            </a:r>
            <a:r>
              <a:rPr lang="en-US" sz="2600" b="1" i="1" dirty="0"/>
              <a:t>Quibble and others</a:t>
            </a:r>
            <a:r>
              <a:rPr lang="en-US" sz="2600" i="1" dirty="0"/>
              <a:t> defined, “Collection letters are used by an organization to entice its charge customers to pay an outstanding charge-account balance.”</a:t>
            </a:r>
            <a:endParaRPr lang="en-US" sz="2600" dirty="0">
              <a:latin typeface="Times New Roman" panose="02020603050405020304" pitchFamily="18" charset="0"/>
              <a:cs typeface="Times New Roman" panose="02020603050405020304" pitchFamily="18" charset="0"/>
            </a:endParaRPr>
          </a:p>
          <a:p>
            <a:pPr marL="0" indent="0">
              <a:buNone/>
            </a:pPr>
            <a:endParaRPr lang="en-US" sz="2800" b="1" dirty="0">
              <a:latin typeface="Times New Roman" panose="02020603050405020304" pitchFamily="18" charset="0"/>
              <a:cs typeface="Times New Roman" panose="02020603050405020304" pitchFamily="18" charset="0"/>
            </a:endParaRPr>
          </a:p>
          <a:p>
            <a:pPr marL="0" indent="0">
              <a:buNone/>
            </a:pP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514350" indent="-514350">
              <a:buAutoNum type="arabicPeriod" startAt="6"/>
            </a:pPr>
            <a:r>
              <a:rPr lang="en-US" sz="2800" b="1" dirty="0" smtClean="0">
                <a:latin typeface="Times New Roman" panose="02020603050405020304" pitchFamily="18" charset="0"/>
                <a:cs typeface="Times New Roman" panose="02020603050405020304" pitchFamily="18" charset="0"/>
              </a:rPr>
              <a:t>Complimentary Close:</a:t>
            </a:r>
          </a:p>
          <a:p>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complimentary close should begin two spaces below the last line of the body of the letter and half way across the </a:t>
            </a:r>
            <a:r>
              <a:rPr lang="en-US" sz="2500" dirty="0" smtClean="0">
                <a:latin typeface="Times New Roman" panose="02020603050405020304" pitchFamily="18" charset="0"/>
                <a:cs typeface="Times New Roman" panose="02020603050405020304" pitchFamily="18" charset="0"/>
              </a:rPr>
              <a:t>page.</a:t>
            </a:r>
          </a:p>
          <a:p>
            <a:r>
              <a:rPr lang="en-US" sz="2500" dirty="0" smtClean="0">
                <a:latin typeface="Times New Roman" panose="02020603050405020304" pitchFamily="18" charset="0"/>
                <a:cs typeface="Times New Roman" panose="02020603050405020304" pitchFamily="18" charset="0"/>
              </a:rPr>
              <a:t>It </a:t>
            </a:r>
            <a:r>
              <a:rPr lang="en-US" sz="2500" dirty="0">
                <a:latin typeface="Times New Roman" panose="02020603050405020304" pitchFamily="18" charset="0"/>
                <a:cs typeface="Times New Roman" panose="02020603050405020304" pitchFamily="18" charset="0"/>
              </a:rPr>
              <a:t>is followed by a comma (,). </a:t>
            </a:r>
            <a:endParaRPr lang="en-US" sz="2500" dirty="0" smtClean="0">
              <a:latin typeface="Times New Roman" panose="02020603050405020304" pitchFamily="18" charset="0"/>
              <a:cs typeface="Times New Roman" panose="02020603050405020304" pitchFamily="18" charset="0"/>
            </a:endParaRPr>
          </a:p>
          <a:p>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most frequently used forms of complimentary close are “Very Truly Yours”. “Sincerely Yours”, “Cordially”, “Respectfully” is too formal to suit a business letter. </a:t>
            </a:r>
            <a:endParaRPr lang="en-US" sz="2500" dirty="0" smtClean="0">
              <a:latin typeface="Times New Roman" panose="02020603050405020304" pitchFamily="18" charset="0"/>
              <a:cs typeface="Times New Roman" panose="02020603050405020304" pitchFamily="18" charset="0"/>
            </a:endParaRPr>
          </a:p>
          <a:p>
            <a:pPr marL="457200" indent="-457200">
              <a:buAutoNum type="arabicPeriod" startAt="7"/>
            </a:pPr>
            <a:r>
              <a:rPr lang="en-US" sz="2800" b="1" dirty="0" smtClean="0">
                <a:latin typeface="Times New Roman" panose="02020603050405020304" pitchFamily="18" charset="0"/>
                <a:cs typeface="Times New Roman" panose="02020603050405020304" pitchFamily="18" charset="0"/>
              </a:rPr>
              <a:t>Signature:</a:t>
            </a:r>
          </a:p>
          <a:p>
            <a:r>
              <a:rPr lang="en-US" sz="2500" dirty="0" smtClean="0">
                <a:latin typeface="Times New Roman" panose="02020603050405020304" pitchFamily="18" charset="0"/>
                <a:cs typeface="Times New Roman" panose="02020603050405020304" pitchFamily="18" charset="0"/>
              </a:rPr>
              <a:t>The signature consists of signature, name and / or designation of the writer</a:t>
            </a:r>
          </a:p>
          <a:p>
            <a:r>
              <a:rPr lang="en-US" sz="2500" dirty="0" smtClean="0">
                <a:latin typeface="Times New Roman" panose="02020603050405020304" pitchFamily="18" charset="0"/>
                <a:cs typeface="Times New Roman" panose="02020603050405020304" pitchFamily="18" charset="0"/>
              </a:rPr>
              <a:t>The name of the company should also be written while signing on a sheet without letterhead</a:t>
            </a:r>
          </a:p>
        </p:txBody>
      </p:sp>
    </p:spTree>
    <p:extLst>
      <p:ext uri="{BB962C8B-B14F-4D97-AF65-F5344CB8AC3E}">
        <p14:creationId xmlns:p14="http://schemas.microsoft.com/office/powerpoint/2010/main" val="26493849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a:t>
            </a:r>
            <a:r>
              <a:rPr lang="en-US" sz="3600" b="1" dirty="0" smtClean="0">
                <a:latin typeface="Times New Roman" panose="02020603050405020304" pitchFamily="18" charset="0"/>
                <a:cs typeface="Times New Roman" panose="02020603050405020304" pitchFamily="18" charset="0"/>
              </a:rPr>
              <a:t>Letters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Three-Fold Purposes of Collection Messages:</a:t>
            </a:r>
          </a:p>
          <a:p>
            <a:r>
              <a:rPr lang="en-US" sz="2500" dirty="0" smtClean="0">
                <a:latin typeface="Times New Roman" panose="02020603050405020304" pitchFamily="18" charset="0"/>
                <a:cs typeface="Times New Roman" panose="02020603050405020304" pitchFamily="18" charset="0"/>
              </a:rPr>
              <a:t>In business it is most difficult job to collect overdue amounts from the customers and it requires a lot of patience</a:t>
            </a:r>
          </a:p>
          <a:p>
            <a:r>
              <a:rPr lang="en-US" sz="2500" dirty="0" smtClean="0">
                <a:latin typeface="Times New Roman" panose="02020603050405020304" pitchFamily="18" charset="0"/>
                <a:cs typeface="Times New Roman" panose="02020603050405020304" pitchFamily="18" charset="0"/>
              </a:rPr>
              <a:t>It becomes more difficult is the customer is reluctant to cooperate with the businessmen</a:t>
            </a:r>
          </a:p>
          <a:p>
            <a:r>
              <a:rPr lang="en-US" sz="2500" dirty="0" smtClean="0">
                <a:latin typeface="Times New Roman" panose="02020603050405020304" pitchFamily="18" charset="0"/>
                <a:cs typeface="Times New Roman" panose="02020603050405020304" pitchFamily="18" charset="0"/>
              </a:rPr>
              <a:t>The most common purpose of the collection letters is to collect the money but also to retain the customer</a:t>
            </a:r>
          </a:p>
          <a:p>
            <a:r>
              <a:rPr lang="en-US" sz="2500" dirty="0" smtClean="0">
                <a:latin typeface="Times New Roman" panose="02020603050405020304" pitchFamily="18" charset="0"/>
                <a:cs typeface="Times New Roman" panose="02020603050405020304" pitchFamily="18" charset="0"/>
              </a:rPr>
              <a:t>Therefore while designing collection letters one should be tactful and patient</a:t>
            </a:r>
          </a:p>
          <a:p>
            <a:r>
              <a:rPr lang="en-US" sz="2500" dirty="0" smtClean="0">
                <a:latin typeface="Times New Roman" panose="02020603050405020304" pitchFamily="18" charset="0"/>
                <a:cs typeface="Times New Roman" panose="02020603050405020304" pitchFamily="18" charset="0"/>
              </a:rPr>
              <a:t>The collection letters are written in a number of series</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A good collection letter has the following threefold purposes</a:t>
            </a:r>
          </a:p>
          <a:p>
            <a:pPr marL="0" indent="0">
              <a:buNone/>
            </a:pPr>
            <a:r>
              <a:rPr lang="en-US" sz="2600" b="1" dirty="0" smtClean="0">
                <a:latin typeface="Times New Roman" panose="02020603050405020304" pitchFamily="18" charset="0"/>
                <a:cs typeface="Times New Roman" panose="02020603050405020304" pitchFamily="18" charset="0"/>
              </a:rPr>
              <a:t>1.    Collecting the Money:</a:t>
            </a:r>
          </a:p>
          <a:p>
            <a:r>
              <a:rPr lang="en-US" sz="2500" dirty="0" smtClean="0">
                <a:latin typeface="Times New Roman" panose="02020603050405020304" pitchFamily="18" charset="0"/>
                <a:cs typeface="Times New Roman" panose="02020603050405020304" pitchFamily="18" charset="0"/>
              </a:rPr>
              <a:t>Main purpose of a collection letter is to collect the overdue accounts from the customers</a:t>
            </a:r>
          </a:p>
          <a:p>
            <a:r>
              <a:rPr lang="en-US" sz="2500" dirty="0" smtClean="0">
                <a:latin typeface="Times New Roman" panose="02020603050405020304" pitchFamily="18" charset="0"/>
                <a:cs typeface="Times New Roman" panose="02020603050405020304" pitchFamily="18" charset="0"/>
              </a:rPr>
              <a:t>It must be written be written carefully and a carelessly written letter results in the lose of money as well as customer</a:t>
            </a:r>
          </a:p>
          <a:p>
            <a:r>
              <a:rPr lang="en-US" sz="2500" dirty="0" smtClean="0">
                <a:latin typeface="Times New Roman" panose="02020603050405020304" pitchFamily="18" charset="0"/>
                <a:cs typeface="Times New Roman" panose="02020603050405020304" pitchFamily="18" charset="0"/>
              </a:rPr>
              <a:t>Courtesy and politeness should never be ignored while drafting collection message</a:t>
            </a:r>
          </a:p>
          <a:p>
            <a:r>
              <a:rPr lang="en-US" sz="2500" dirty="0" smtClean="0">
                <a:latin typeface="Times New Roman" panose="02020603050405020304" pitchFamily="18" charset="0"/>
                <a:cs typeface="Times New Roman" panose="02020603050405020304" pitchFamily="18" charset="0"/>
              </a:rPr>
              <a:t>The writer should try to realize the customer that it his obligatory responsibility to settle the accounts when they are overdue</a:t>
            </a:r>
          </a:p>
          <a:p>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600" b="1" dirty="0" smtClean="0">
                <a:latin typeface="Times New Roman" panose="02020603050405020304" pitchFamily="18" charset="0"/>
                <a:cs typeface="Times New Roman" panose="02020603050405020304" pitchFamily="18" charset="0"/>
              </a:rPr>
              <a:t>2.    Retaining the Customer:</a:t>
            </a:r>
          </a:p>
          <a:p>
            <a:r>
              <a:rPr lang="en-US" sz="2400" dirty="0" smtClean="0">
                <a:latin typeface="Times New Roman" panose="02020603050405020304" pitchFamily="18" charset="0"/>
                <a:cs typeface="Times New Roman" panose="02020603050405020304" pitchFamily="18" charset="0"/>
              </a:rPr>
              <a:t>The chief purpose of the collection letter is no doubt to collect the amount but it should not take place on the account of customer</a:t>
            </a:r>
          </a:p>
          <a:p>
            <a:r>
              <a:rPr lang="en-US" sz="2400" dirty="0" smtClean="0">
                <a:latin typeface="Times New Roman" panose="02020603050405020304" pitchFamily="18" charset="0"/>
                <a:cs typeface="Times New Roman" panose="02020603050405020304" pitchFamily="18" charset="0"/>
              </a:rPr>
              <a:t>A tactful collection letter not only collects the money but also retains the customers</a:t>
            </a:r>
          </a:p>
          <a:p>
            <a:r>
              <a:rPr lang="en-US" sz="2400" dirty="0" smtClean="0">
                <a:latin typeface="Times New Roman" panose="02020603050405020304" pitchFamily="18" charset="0"/>
                <a:cs typeface="Times New Roman" panose="02020603050405020304" pitchFamily="18" charset="0"/>
              </a:rPr>
              <a:t>The writer should avoid hard and rude temperament in letter by adopting such attitude he may collect the money but he may lose the customer</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forever</a:t>
            </a:r>
          </a:p>
          <a:p>
            <a:r>
              <a:rPr lang="en-US" sz="2400" dirty="0" smtClean="0">
                <a:latin typeface="Times New Roman" panose="02020603050405020304" pitchFamily="18" charset="0"/>
                <a:cs typeface="Times New Roman" panose="02020603050405020304" pitchFamily="18" charset="0"/>
              </a:rPr>
              <a:t>Courtesy and politeness may work wonder to win the favors of the cutover because any organization does not want to lose the customer at any cost</a:t>
            </a: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3.    Building Goodwill:</a:t>
            </a:r>
          </a:p>
          <a:p>
            <a:r>
              <a:rPr lang="en-US" sz="2400" dirty="0" smtClean="0">
                <a:latin typeface="Times New Roman" panose="02020603050405020304" pitchFamily="18" charset="0"/>
                <a:cs typeface="Times New Roman" panose="02020603050405020304" pitchFamily="18" charset="0"/>
              </a:rPr>
              <a:t>Good will is the most valuable asset of the company and a badly written letter may destroy the goodwill of a company</a:t>
            </a:r>
          </a:p>
          <a:p>
            <a:r>
              <a:rPr lang="en-US" sz="2400" dirty="0" smtClean="0">
                <a:latin typeface="Times New Roman" panose="02020603050405020304" pitchFamily="18" charset="0"/>
                <a:cs typeface="Times New Roman" panose="02020603050405020304" pitchFamily="18" charset="0"/>
              </a:rPr>
              <a:t>No doubt in collection campaign a critical situation may arise many times but a writer should do his best to save the goodwill of his company</a:t>
            </a:r>
          </a:p>
          <a:p>
            <a:r>
              <a:rPr lang="en-US" sz="2400" dirty="0" smtClean="0">
                <a:latin typeface="Times New Roman" panose="02020603050405020304" pitchFamily="18" charset="0"/>
                <a:cs typeface="Times New Roman" panose="02020603050405020304" pitchFamily="18" charset="0"/>
              </a:rPr>
              <a:t>A customer must be given a fair chance to settle the account</a:t>
            </a:r>
          </a:p>
          <a:p>
            <a:r>
              <a:rPr lang="en-US" sz="2400" dirty="0" smtClean="0">
                <a:latin typeface="Times New Roman" panose="02020603050405020304" pitchFamily="18" charset="0"/>
                <a:cs typeface="Times New Roman" panose="02020603050405020304" pitchFamily="18" charset="0"/>
              </a:rPr>
              <a:t>Hence one should be careful in choosing he words and harsh and negative expressions which may damage the goodwill of he company, must be avoided</a:t>
            </a:r>
          </a:p>
          <a:p>
            <a:r>
              <a:rPr lang="en-US" sz="2400" dirty="0" smtClean="0">
                <a:latin typeface="Times New Roman" panose="02020603050405020304" pitchFamily="18" charset="0"/>
                <a:cs typeface="Times New Roman" panose="02020603050405020304" pitchFamily="18" charset="0"/>
              </a:rPr>
              <a:t>Try to explain your point of view clearly and tactfully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Stage of Collection Letter:</a:t>
            </a:r>
          </a:p>
          <a:p>
            <a:r>
              <a:rPr lang="en-US" sz="2500" dirty="0" smtClean="0">
                <a:latin typeface="Times New Roman" panose="02020603050405020304" pitchFamily="18" charset="0"/>
                <a:cs typeface="Times New Roman" panose="02020603050405020304" pitchFamily="18" charset="0"/>
              </a:rPr>
              <a:t>Collection process is spread over different stages</a:t>
            </a:r>
          </a:p>
          <a:p>
            <a:r>
              <a:rPr lang="en-US" sz="2500" dirty="0" smtClean="0">
                <a:latin typeface="Times New Roman" panose="02020603050405020304" pitchFamily="18" charset="0"/>
                <a:cs typeface="Times New Roman" panose="02020603050405020304" pitchFamily="18" charset="0"/>
              </a:rPr>
              <a:t>The first notification, which the customer receives, is the invoice or statement, which is sent to him immediately after the supply of the goods on credit</a:t>
            </a:r>
          </a:p>
          <a:p>
            <a:r>
              <a:rPr lang="en-US" sz="2500" dirty="0" smtClean="0">
                <a:latin typeface="Times New Roman" panose="02020603050405020304" pitchFamily="18" charset="0"/>
                <a:cs typeface="Times New Roman" panose="02020603050405020304" pitchFamily="18" charset="0"/>
              </a:rPr>
              <a:t>Most customers follow the regular schedule as stated in invoice and make their payments according to it</a:t>
            </a:r>
          </a:p>
          <a:p>
            <a:r>
              <a:rPr lang="en-US" sz="2500" dirty="0" smtClean="0">
                <a:latin typeface="Times New Roman" panose="02020603050405020304" pitchFamily="18" charset="0"/>
                <a:cs typeface="Times New Roman" panose="02020603050405020304" pitchFamily="18" charset="0"/>
              </a:rPr>
              <a:t>But if the customer does not pay by the due date, suppliers start sending a series of reminders called “The Collection Series”</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208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Stage of Collection Letter:</a:t>
            </a:r>
          </a:p>
          <a:p>
            <a:pPr marL="0" indent="0">
              <a:buNone/>
            </a:pPr>
            <a:r>
              <a:rPr lang="en-US" sz="2400" b="1" dirty="0" smtClean="0">
                <a:latin typeface="Times New Roman" panose="02020603050405020304" pitchFamily="18" charset="0"/>
                <a:cs typeface="Times New Roman" panose="02020603050405020304" pitchFamily="18" charset="0"/>
              </a:rPr>
              <a:t>1.    The First Reminder:</a:t>
            </a:r>
          </a:p>
          <a:p>
            <a:r>
              <a:rPr lang="en-US" sz="2300" dirty="0" smtClean="0">
                <a:latin typeface="Times New Roman" panose="02020603050405020304" pitchFamily="18" charset="0"/>
                <a:cs typeface="Times New Roman" panose="02020603050405020304" pitchFamily="18" charset="0"/>
              </a:rPr>
              <a:t>Collection reminders are memory helps and each month a firm sends out statements to those customers who purchase goods on credit</a:t>
            </a:r>
          </a:p>
          <a:p>
            <a:r>
              <a:rPr lang="en-US" sz="2300" dirty="0" smtClean="0">
                <a:latin typeface="Times New Roman" panose="02020603050405020304" pitchFamily="18" charset="0"/>
                <a:cs typeface="Times New Roman" panose="02020603050405020304" pitchFamily="18" charset="0"/>
              </a:rPr>
              <a:t>These statements are served as reminders to make payments</a:t>
            </a:r>
          </a:p>
          <a:p>
            <a:r>
              <a:rPr lang="en-US" sz="2300" dirty="0" smtClean="0">
                <a:latin typeface="Times New Roman" panose="02020603050405020304" pitchFamily="18" charset="0"/>
                <a:cs typeface="Times New Roman" panose="02020603050405020304" pitchFamily="18" charset="0"/>
              </a:rPr>
              <a:t>The main objective of first reminder is to remind the customer of his payment of overdue account</a:t>
            </a:r>
          </a:p>
          <a:p>
            <a:r>
              <a:rPr lang="en-US" sz="2300" dirty="0" smtClean="0">
                <a:latin typeface="Times New Roman" panose="02020603050405020304" pitchFamily="18" charset="0"/>
                <a:cs typeface="Times New Roman" panose="02020603050405020304" pitchFamily="18" charset="0"/>
              </a:rPr>
              <a:t>The writer assumes that the customer has overlooked the bill and he will pay soon as he reads the bill</a:t>
            </a:r>
          </a:p>
          <a:p>
            <a:pPr marL="0" indent="0">
              <a:buNone/>
            </a:pPr>
            <a:r>
              <a:rPr lang="en-US" sz="2300" b="1" dirty="0" smtClean="0">
                <a:latin typeface="Times New Roman" panose="02020603050405020304" pitchFamily="18" charset="0"/>
                <a:cs typeface="Times New Roman" panose="02020603050405020304" pitchFamily="18" charset="0"/>
              </a:rPr>
              <a:t>2.    The Second Reminder:</a:t>
            </a:r>
          </a:p>
          <a:p>
            <a:r>
              <a:rPr lang="en-US" sz="2300" dirty="0" smtClean="0">
                <a:latin typeface="Times New Roman" panose="02020603050405020304" pitchFamily="18" charset="0"/>
                <a:cs typeface="Times New Roman" panose="02020603050405020304" pitchFamily="18" charset="0"/>
              </a:rPr>
              <a:t>If he first reminder does not bring the desired results, the writer writes the second reminder, which is more definite and clear</a:t>
            </a:r>
          </a:p>
          <a:p>
            <a:endParaRPr lang="en-US" sz="23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4299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r>
              <a:rPr lang="en-US" sz="2400" dirty="0" smtClean="0">
                <a:latin typeface="Times New Roman" panose="02020603050405020304" pitchFamily="18" charset="0"/>
                <a:cs typeface="Times New Roman" panose="02020603050405020304" pitchFamily="18" charset="0"/>
              </a:rPr>
              <a:t>In this stage, the customer is further requested to make an early payment</a:t>
            </a:r>
          </a:p>
          <a:p>
            <a:r>
              <a:rPr lang="en-US" sz="2400" dirty="0" smtClean="0">
                <a:latin typeface="Times New Roman" panose="02020603050405020304" pitchFamily="18" charset="0"/>
                <a:cs typeface="Times New Roman" panose="02020603050405020304" pitchFamily="18" charset="0"/>
              </a:rPr>
              <a:t>In this stage the writer suggests the customer might not have received the letter</a:t>
            </a:r>
          </a:p>
          <a:p>
            <a:r>
              <a:rPr lang="en-US" sz="2400" dirty="0" smtClean="0">
                <a:latin typeface="Times New Roman" panose="02020603050405020304" pitchFamily="18" charset="0"/>
                <a:cs typeface="Times New Roman" panose="02020603050405020304" pitchFamily="18" charset="0"/>
              </a:rPr>
              <a:t>He tries to further reminds him of overdue accounts</a:t>
            </a:r>
          </a:p>
          <a:p>
            <a:pPr marL="0" indent="0">
              <a:buNone/>
            </a:pPr>
            <a:r>
              <a:rPr lang="en-US" sz="2400" b="1" dirty="0" smtClean="0">
                <a:latin typeface="Times New Roman" panose="02020603050405020304" pitchFamily="18" charset="0"/>
                <a:cs typeface="Times New Roman" panose="02020603050405020304" pitchFamily="18" charset="0"/>
              </a:rPr>
              <a:t>3.    Discussion Stage:</a:t>
            </a:r>
          </a:p>
          <a:p>
            <a:r>
              <a:rPr lang="en-US" sz="2400" dirty="0" smtClean="0">
                <a:latin typeface="Times New Roman" panose="02020603050405020304" pitchFamily="18" charset="0"/>
                <a:cs typeface="Times New Roman" panose="02020603050405020304" pitchFamily="18" charset="0"/>
              </a:rPr>
              <a:t>If the first and second reminders are unanswered by </a:t>
            </a:r>
            <a:r>
              <a:rPr lang="en-US" sz="2400" dirty="0" err="1" smtClean="0">
                <a:latin typeface="Times New Roman" panose="02020603050405020304" pitchFamily="18" charset="0"/>
                <a:cs typeface="Times New Roman" panose="02020603050405020304" pitchFamily="18" charset="0"/>
              </a:rPr>
              <a:t>te</a:t>
            </a:r>
            <a:r>
              <a:rPr lang="en-US" sz="2400" dirty="0" smtClean="0">
                <a:latin typeface="Times New Roman" panose="02020603050405020304" pitchFamily="18" charset="0"/>
                <a:cs typeface="Times New Roman" panose="02020603050405020304" pitchFamily="18" charset="0"/>
              </a:rPr>
              <a:t> customers, then it becomes essential to send the third reminder</a:t>
            </a:r>
          </a:p>
          <a:p>
            <a:r>
              <a:rPr lang="en-US" sz="2400" dirty="0" smtClean="0">
                <a:latin typeface="Times New Roman" panose="02020603050405020304" pitchFamily="18" charset="0"/>
                <a:cs typeface="Times New Roman" panose="02020603050405020304" pitchFamily="18" charset="0"/>
              </a:rPr>
              <a:t>The aim of the letter is to get the </a:t>
            </a:r>
            <a:r>
              <a:rPr lang="en-US" sz="2400" dirty="0" err="1" smtClean="0">
                <a:latin typeface="Times New Roman" panose="02020603050405020304" pitchFamily="18" charset="0"/>
                <a:cs typeface="Times New Roman" panose="02020603050405020304" pitchFamily="18" charset="0"/>
              </a:rPr>
              <a:t>cheque</a:t>
            </a:r>
            <a:r>
              <a:rPr lang="en-US" sz="2400" dirty="0" smtClean="0">
                <a:latin typeface="Times New Roman" panose="02020603050405020304" pitchFamily="18" charset="0"/>
                <a:cs typeface="Times New Roman" panose="02020603050405020304" pitchFamily="18" charset="0"/>
              </a:rPr>
              <a:t> or draw a reply from the customer</a:t>
            </a:r>
          </a:p>
          <a:p>
            <a:r>
              <a:rPr lang="en-US" sz="2400" dirty="0" smtClean="0">
                <a:latin typeface="Times New Roman" panose="02020603050405020304" pitchFamily="18" charset="0"/>
                <a:cs typeface="Times New Roman" panose="02020603050405020304" pitchFamily="18" charset="0"/>
              </a:rPr>
              <a:t>This is the stage of inquiry and discussion and the tone of letter must be definite and firm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4299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a:bodyPr>
          <a:lstStyle/>
          <a:p>
            <a:pPr algn="ctr"/>
            <a:r>
              <a:rPr lang="en-US" sz="3600" b="1" dirty="0">
                <a:latin typeface="Times New Roman" panose="02020603050405020304" pitchFamily="18" charset="0"/>
                <a:cs typeface="Times New Roman" panose="02020603050405020304" pitchFamily="18" charset="0"/>
              </a:rPr>
              <a:t>11.   Collection Letters</a:t>
            </a:r>
          </a:p>
        </p:txBody>
      </p:sp>
      <p:sp>
        <p:nvSpPr>
          <p:cNvPr id="3" name="Content Placeholder 2"/>
          <p:cNvSpPr>
            <a:spLocks noGrp="1"/>
          </p:cNvSpPr>
          <p:nvPr>
            <p:ph sz="quarter" idx="1"/>
          </p:nvPr>
        </p:nvSpPr>
        <p:spPr>
          <a:xfrm>
            <a:off x="0" y="1447800"/>
            <a:ext cx="8991600" cy="5410200"/>
          </a:xfrm>
        </p:spPr>
        <p:txBody>
          <a:bodyPr>
            <a:normAutofit/>
          </a:bodyPr>
          <a:lstStyle/>
          <a:p>
            <a:r>
              <a:rPr lang="en-US" sz="2400" dirty="0" smtClean="0">
                <a:latin typeface="Times New Roman" panose="02020603050405020304" pitchFamily="18" charset="0"/>
                <a:cs typeface="Times New Roman" panose="02020603050405020304" pitchFamily="18" charset="0"/>
              </a:rPr>
              <a:t>The writer should make a request for </a:t>
            </a:r>
            <a:r>
              <a:rPr lang="en-US" sz="2400" dirty="0" err="1" smtClean="0">
                <a:latin typeface="Times New Roman" panose="02020603050405020304" pitchFamily="18" charset="0"/>
                <a:cs typeface="Times New Roman" panose="02020603050405020304" pitchFamily="18" charset="0"/>
              </a:rPr>
              <a:t>cheque</a:t>
            </a:r>
            <a:r>
              <a:rPr lang="en-US" sz="2400" dirty="0" smtClean="0">
                <a:latin typeface="Times New Roman" panose="02020603050405020304" pitchFamily="18" charset="0"/>
                <a:cs typeface="Times New Roman" panose="02020603050405020304" pitchFamily="18" charset="0"/>
              </a:rPr>
              <a:t> or an explanation, “Would you tell us frankly what the trouble is?”</a:t>
            </a:r>
          </a:p>
          <a:p>
            <a:pPr marL="0" indent="0">
              <a:buNone/>
            </a:pPr>
            <a:r>
              <a:rPr lang="en-US" sz="2400" b="1" dirty="0" smtClean="0">
                <a:latin typeface="Times New Roman" panose="02020603050405020304" pitchFamily="18" charset="0"/>
                <a:cs typeface="Times New Roman" panose="02020603050405020304" pitchFamily="18" charset="0"/>
              </a:rPr>
              <a:t>4.    Urgency Stage:</a:t>
            </a:r>
          </a:p>
          <a:p>
            <a:r>
              <a:rPr lang="en-US" sz="2500" dirty="0" smtClean="0">
                <a:latin typeface="Times New Roman" panose="02020603050405020304" pitchFamily="18" charset="0"/>
                <a:cs typeface="Times New Roman" panose="02020603050405020304" pitchFamily="18" charset="0"/>
              </a:rPr>
              <a:t>When reminder and discussion message fail to get response from the customer the businessman is forced to progress into urgency stage</a:t>
            </a:r>
          </a:p>
          <a:p>
            <a:r>
              <a:rPr lang="en-US" sz="2500" dirty="0" smtClean="0">
                <a:latin typeface="Times New Roman" panose="02020603050405020304" pitchFamily="18" charset="0"/>
                <a:cs typeface="Times New Roman" panose="02020603050405020304" pitchFamily="18" charset="0"/>
              </a:rPr>
              <a:t>A letter of urgency is  a letter f force in which the writer delivers an ultimatum to the customer</a:t>
            </a:r>
          </a:p>
          <a:p>
            <a:r>
              <a:rPr lang="en-US" sz="2500" dirty="0" smtClean="0">
                <a:latin typeface="Times New Roman" panose="02020603050405020304" pitchFamily="18" charset="0"/>
                <a:cs typeface="Times New Roman" panose="02020603050405020304" pitchFamily="18" charset="0"/>
              </a:rPr>
              <a:t>After a short gap of time letter of urgency is sent to the customer requesting them to make payment by the fixed date the failing which legal action will be taken</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47487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normAutofit fontScale="90000"/>
          </a:bodyPr>
          <a:lstStyle/>
          <a:p>
            <a:pPr algn="ctr"/>
            <a:r>
              <a:rPr lang="en-US" dirty="0" smtClean="0"/>
              <a:t>THINGS THAT ARE MISSING IN THE PRESENTATION</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Cover letter</a:t>
            </a:r>
          </a:p>
          <a:p>
            <a:r>
              <a:rPr lang="en-US" dirty="0" smtClean="0"/>
              <a:t>Authority letter </a:t>
            </a:r>
          </a:p>
          <a:p>
            <a:r>
              <a:rPr lang="en-US" dirty="0" smtClean="0"/>
              <a:t>Follow-Up Letters</a:t>
            </a:r>
            <a:endParaRPr lang="en-US" dirty="0"/>
          </a:p>
          <a:p>
            <a:r>
              <a:rPr lang="en-US" dirty="0"/>
              <a:t>Letters of </a:t>
            </a:r>
            <a:r>
              <a:rPr lang="en-US" dirty="0" smtClean="0"/>
              <a:t>Recommendation</a:t>
            </a:r>
          </a:p>
          <a:p>
            <a:r>
              <a:rPr lang="en-US" dirty="0" smtClean="0"/>
              <a:t>Acceptance letter / joining letter</a:t>
            </a:r>
          </a:p>
          <a:p>
            <a:r>
              <a:rPr lang="en-US" dirty="0" smtClean="0"/>
              <a:t>Rejection letter</a:t>
            </a:r>
          </a:p>
          <a:p>
            <a:r>
              <a:rPr lang="en-US" dirty="0" smtClean="0"/>
              <a:t>Resignation letter</a:t>
            </a:r>
          </a:p>
          <a:p>
            <a:r>
              <a:rPr lang="en-US" dirty="0" smtClean="0"/>
              <a:t>Interview letter</a:t>
            </a:r>
          </a:p>
          <a:p>
            <a:r>
              <a:rPr lang="en-US" dirty="0"/>
              <a:t>Applications</a:t>
            </a:r>
          </a:p>
          <a:p>
            <a:pPr lvl="1"/>
            <a:r>
              <a:rPr lang="en-US" dirty="0"/>
              <a:t>Its </a:t>
            </a:r>
            <a:r>
              <a:rPr lang="en-US" dirty="0" smtClean="0"/>
              <a:t>types</a:t>
            </a:r>
          </a:p>
        </p:txBody>
      </p:sp>
    </p:spTree>
    <p:extLst>
      <p:ext uri="{BB962C8B-B14F-4D97-AF65-F5344CB8AC3E}">
        <p14:creationId xmlns:p14="http://schemas.microsoft.com/office/powerpoint/2010/main" val="1635807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457200" indent="-457200">
              <a:buAutoNum type="arabicPeriod" startAt="8"/>
            </a:pPr>
            <a:r>
              <a:rPr lang="en-US" sz="2800" b="1" dirty="0" smtClean="0">
                <a:latin typeface="Times New Roman" panose="02020603050405020304" pitchFamily="18" charset="0"/>
                <a:cs typeface="Times New Roman" panose="02020603050405020304" pitchFamily="18" charset="0"/>
              </a:rPr>
              <a:t>Reference Section:</a:t>
            </a:r>
          </a:p>
          <a:p>
            <a:r>
              <a:rPr lang="en-US" sz="2500" dirty="0" smtClean="0">
                <a:latin typeface="Times New Roman" panose="02020603050405020304" pitchFamily="18" charset="0"/>
                <a:cs typeface="Times New Roman" panose="02020603050405020304" pitchFamily="18" charset="0"/>
              </a:rPr>
              <a:t>Reference </a:t>
            </a:r>
            <a:r>
              <a:rPr lang="en-US" sz="2500" dirty="0">
                <a:latin typeface="Times New Roman" panose="02020603050405020304" pitchFamily="18" charset="0"/>
                <a:cs typeface="Times New Roman" panose="02020603050405020304" pitchFamily="18" charset="0"/>
              </a:rPr>
              <a:t>Number of file, account, or case should be typed above the body of the </a:t>
            </a:r>
            <a:r>
              <a:rPr lang="en-US" sz="2500" dirty="0" smtClean="0">
                <a:latin typeface="Times New Roman" panose="02020603050405020304" pitchFamily="18" charset="0"/>
                <a:cs typeface="Times New Roman" panose="02020603050405020304" pitchFamily="18" charset="0"/>
              </a:rPr>
              <a:t>letter</a:t>
            </a:r>
          </a:p>
          <a:p>
            <a:r>
              <a:rPr lang="en-US" sz="2500" dirty="0" smtClean="0">
                <a:latin typeface="Times New Roman" panose="02020603050405020304" pitchFamily="18" charset="0"/>
                <a:cs typeface="Times New Roman" panose="02020603050405020304" pitchFamily="18" charset="0"/>
              </a:rPr>
              <a:t>It is generally placed between the Inside Address and Date</a:t>
            </a:r>
          </a:p>
        </p:txBody>
      </p:sp>
    </p:spTree>
    <p:extLst>
      <p:ext uri="{BB962C8B-B14F-4D97-AF65-F5344CB8AC3E}">
        <p14:creationId xmlns:p14="http://schemas.microsoft.com/office/powerpoint/2010/main" val="6435562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990600"/>
          </a:xfrm>
        </p:spPr>
        <p:txBody>
          <a:bodyPr>
            <a:normAutofit/>
          </a:bodyPr>
          <a:lstStyle/>
          <a:p>
            <a:r>
              <a:rPr lang="en-US" sz="3500" b="1" dirty="0">
                <a:latin typeface="Times New Roman" panose="02020603050405020304" pitchFamily="18" charset="0"/>
                <a:cs typeface="Times New Roman" panose="02020603050405020304" pitchFamily="18" charset="0"/>
              </a:rPr>
              <a:t>APPEARANCE OF BUSINESS LETTER</a:t>
            </a:r>
            <a:endParaRPr lang="en-US" sz="3500" dirty="0"/>
          </a:p>
        </p:txBody>
      </p:sp>
      <p:sp>
        <p:nvSpPr>
          <p:cNvPr id="3" name="Content Placeholder 2"/>
          <p:cNvSpPr>
            <a:spLocks noGrp="1"/>
          </p:cNvSpPr>
          <p:nvPr>
            <p:ph sz="quarter" idx="1"/>
          </p:nvPr>
        </p:nvSpPr>
        <p:spPr>
          <a:xfrm>
            <a:off x="0" y="1600200"/>
            <a:ext cx="8991600" cy="5257800"/>
          </a:xfrm>
        </p:spPr>
        <p:txBody>
          <a:bodyPr>
            <a:normAutofit/>
          </a:bodyPr>
          <a:lstStyle/>
          <a:p>
            <a:pPr marL="0" indent="0">
              <a:buNone/>
            </a:pPr>
            <a:r>
              <a:rPr lang="en-US" sz="3000" b="1" dirty="0" smtClean="0">
                <a:latin typeface="Times New Roman" panose="02020603050405020304" pitchFamily="18" charset="0"/>
                <a:cs typeface="Times New Roman" panose="02020603050405020304" pitchFamily="18" charset="0"/>
              </a:rPr>
              <a:t>(B)	OPTIONAL </a:t>
            </a:r>
            <a:r>
              <a:rPr lang="en-US" sz="3000" b="1" dirty="0">
                <a:latin typeface="Times New Roman" panose="02020603050405020304" pitchFamily="18" charset="0"/>
                <a:cs typeface="Times New Roman" panose="02020603050405020304" pitchFamily="18" charset="0"/>
              </a:rPr>
              <a:t>PARTS:</a:t>
            </a:r>
          </a:p>
          <a:p>
            <a:pPr marL="0" indent="0">
              <a:buNone/>
            </a:pPr>
            <a:r>
              <a:rPr lang="en-US" sz="2500" dirty="0">
                <a:latin typeface="Times New Roman" panose="02020603050405020304" pitchFamily="18" charset="0"/>
                <a:cs typeface="Times New Roman" panose="02020603050405020304" pitchFamily="18" charset="0"/>
              </a:rPr>
              <a:t>In addition to the above-mentioned essential parts of a business letter, the following optional parts may also be included when appropriate</a:t>
            </a:r>
          </a:p>
          <a:p>
            <a:pPr marL="514350" indent="-514350">
              <a:buAutoNum type="arabicParenR"/>
            </a:pPr>
            <a:r>
              <a:rPr lang="en-US" sz="2500" dirty="0" smtClean="0">
                <a:latin typeface="Times New Roman" panose="02020603050405020304" pitchFamily="18" charset="0"/>
                <a:cs typeface="Times New Roman" panose="02020603050405020304" pitchFamily="18" charset="0"/>
              </a:rPr>
              <a:t>Attention Line:</a:t>
            </a:r>
          </a:p>
          <a:p>
            <a:pPr marL="514350" indent="-514350">
              <a:buAutoNum type="arabicParenR"/>
            </a:pPr>
            <a:r>
              <a:rPr lang="en-US" sz="2500" dirty="0" smtClean="0">
                <a:latin typeface="Times New Roman" panose="02020603050405020304" pitchFamily="18" charset="0"/>
                <a:cs typeface="Times New Roman" panose="02020603050405020304" pitchFamily="18" charset="0"/>
              </a:rPr>
              <a:t>Subject Line</a:t>
            </a:r>
          </a:p>
          <a:p>
            <a:pPr marL="514350" indent="-514350">
              <a:buAutoNum type="arabicParenR"/>
            </a:pPr>
            <a:r>
              <a:rPr lang="en-US" sz="2500" dirty="0" smtClean="0">
                <a:latin typeface="Times New Roman" panose="02020603050405020304" pitchFamily="18" charset="0"/>
                <a:cs typeface="Times New Roman" panose="02020603050405020304" pitchFamily="18" charset="0"/>
              </a:rPr>
              <a:t>Copy Notation</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792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APPEARANCE OF BUSINESS LETTER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447800"/>
            <a:ext cx="8991600" cy="5410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1.	Attention Line:</a:t>
            </a:r>
          </a:p>
          <a:p>
            <a:r>
              <a:rPr lang="en-US" sz="2500" dirty="0" smtClean="0">
                <a:latin typeface="Times New Roman" panose="02020603050405020304" pitchFamily="18" charset="0"/>
                <a:cs typeface="Times New Roman" panose="02020603050405020304" pitchFamily="18" charset="0"/>
              </a:rPr>
              <a:t>Attention line is used when a sender wants to direct a letter to a particular person or title or department in an organization</a:t>
            </a:r>
          </a:p>
          <a:p>
            <a:r>
              <a:rPr lang="en-US" sz="2500" dirty="0" smtClean="0">
                <a:latin typeface="Times New Roman" panose="02020603050405020304" pitchFamily="18" charset="0"/>
                <a:cs typeface="Times New Roman" panose="02020603050405020304" pitchFamily="18" charset="0"/>
              </a:rPr>
              <a:t>It is used in following cases</a:t>
            </a:r>
            <a:endParaRPr lang="en-US" sz="2500" dirty="0">
              <a:latin typeface="Times New Roman" panose="02020603050405020304" pitchFamily="18" charset="0"/>
              <a:cs typeface="Times New Roman" panose="02020603050405020304" pitchFamily="18" charset="0"/>
            </a:endParaRPr>
          </a:p>
          <a:p>
            <a:pPr lvl="1"/>
            <a:r>
              <a:rPr lang="en-US" sz="2400" dirty="0" smtClean="0">
                <a:latin typeface="Times New Roman" panose="02020603050405020304" pitchFamily="18" charset="0"/>
                <a:cs typeface="Times New Roman" panose="02020603050405020304" pitchFamily="18" charset="0"/>
              </a:rPr>
              <a:t>When the sender does not know an individual’s name but wants the message to go to a particular title (e.g.: Sales or adjustment manager)</a:t>
            </a:r>
          </a:p>
          <a:p>
            <a:pPr lvl="1"/>
            <a:r>
              <a:rPr lang="en-US" sz="2400" dirty="0" smtClean="0">
                <a:latin typeface="Times New Roman" panose="02020603050405020304" pitchFamily="18" charset="0"/>
                <a:cs typeface="Times New Roman" panose="02020603050405020304" pitchFamily="18" charset="0"/>
              </a:rPr>
              <a:t>When the writer knows only the person's sir name and therefore does not want to use that name in the salutation</a:t>
            </a:r>
          </a:p>
          <a:p>
            <a:pPr lvl="1"/>
            <a:r>
              <a:rPr lang="en-US" sz="2400" dirty="0" smtClean="0">
                <a:latin typeface="Times New Roman" panose="02020603050405020304" pitchFamily="18" charset="0"/>
                <a:cs typeface="Times New Roman" panose="02020603050405020304" pitchFamily="18" charset="0"/>
              </a:rPr>
              <a:t>When the sender expects that someone other than the receiver will take care of his message</a:t>
            </a:r>
          </a:p>
          <a:p>
            <a:pPr lvl="1"/>
            <a:r>
              <a:rPr lang="en-US" sz="2400" dirty="0" smtClean="0">
                <a:latin typeface="Times New Roman" panose="02020603050405020304" pitchFamily="18" charset="0"/>
                <a:cs typeface="Times New Roman" panose="02020603050405020304" pitchFamily="18" charset="0"/>
              </a:rPr>
              <a:t>It is placed usually between inside address and salutations</a:t>
            </a:r>
          </a:p>
        </p:txBody>
      </p:sp>
    </p:spTree>
    <p:extLst>
      <p:ext uri="{BB962C8B-B14F-4D97-AF65-F5344CB8AC3E}">
        <p14:creationId xmlns:p14="http://schemas.microsoft.com/office/powerpoint/2010/main" val="38989021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4024</TotalTime>
  <Words>4116</Words>
  <Application>Microsoft Office PowerPoint</Application>
  <PresentationFormat>On-screen Show (4:3)</PresentationFormat>
  <Paragraphs>488</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Median</vt:lpstr>
      <vt:lpstr>BUSINESS LETTERS</vt:lpstr>
      <vt:lpstr>APPEARANCE OF BUSINESS LETTER</vt:lpstr>
      <vt:lpstr>APPEARANCE OF BUSINESS LETTER</vt:lpstr>
      <vt:lpstr>APPEARANCE OF BUSINESS LETTER</vt:lpstr>
      <vt:lpstr>APPEARANCE OF BUSINESS LETTER</vt:lpstr>
      <vt:lpstr>APPEARANCE OF BUSINESS LETTER</vt:lpstr>
      <vt:lpstr>APPEARANCE OF BUSINESS LETTER</vt:lpstr>
      <vt:lpstr>APPEARANCE OF BUSINESS LETTER</vt:lpstr>
      <vt:lpstr>APPEARANCE OF BUSINESS LETTER</vt:lpstr>
      <vt:lpstr>APPEARANCE OF BUSINESS LETTER</vt:lpstr>
      <vt:lpstr>APPEARANCE OF BUSINESS LETTER</vt:lpstr>
      <vt:lpstr>APPEARANCE OF BUSINESS LETTER</vt:lpstr>
      <vt:lpstr>LETTER FORMATS</vt:lpstr>
      <vt:lpstr>LETTER FORMATS</vt:lpstr>
      <vt:lpstr>PowerPoint Presentation</vt:lpstr>
      <vt:lpstr>1. Letter of Inquiry</vt:lpstr>
      <vt:lpstr>1. Letter of Inquiry</vt:lpstr>
      <vt:lpstr>1. Letter of Inquiry</vt:lpstr>
      <vt:lpstr>1. Letter of Inquiry</vt:lpstr>
      <vt:lpstr>1. Letter of Inquiry</vt:lpstr>
      <vt:lpstr>1. Letter of Inquiry</vt:lpstr>
      <vt:lpstr>2.   Letter of Reply</vt:lpstr>
      <vt:lpstr>2.   Letter of Reply</vt:lpstr>
      <vt:lpstr>2.   Letter of Reply</vt:lpstr>
      <vt:lpstr>3.    Order Letter</vt:lpstr>
      <vt:lpstr>3.    Order Letter</vt:lpstr>
      <vt:lpstr>3.    Order Letter</vt:lpstr>
      <vt:lpstr>4. Claim (Complaint Letter):</vt:lpstr>
      <vt:lpstr>4. Claim (Complaint Letter):</vt:lpstr>
      <vt:lpstr>4. Claim (Complaint Letter):</vt:lpstr>
      <vt:lpstr>5. Adjustment Letter</vt:lpstr>
      <vt:lpstr>5. Adjustment Letter</vt:lpstr>
      <vt:lpstr>5. Adjustment Letter</vt:lpstr>
      <vt:lpstr>5. Adjustment Letter</vt:lpstr>
      <vt:lpstr>5. Adjustment Letter</vt:lpstr>
      <vt:lpstr>6.   Sales Letter</vt:lpstr>
      <vt:lpstr>6.   Sales Letter</vt:lpstr>
      <vt:lpstr>6.   Sales Letter</vt:lpstr>
      <vt:lpstr>6.   Sales Letter</vt:lpstr>
      <vt:lpstr>6.   Sales Letter</vt:lpstr>
      <vt:lpstr>6.   Sales Letter</vt:lpstr>
      <vt:lpstr>6.   Sales Letter</vt:lpstr>
      <vt:lpstr>6.   Sales Letter</vt:lpstr>
      <vt:lpstr>6.   Sales Letter</vt:lpstr>
      <vt:lpstr>6.   Sales Letter</vt:lpstr>
      <vt:lpstr>6.   Sales Letter</vt:lpstr>
      <vt:lpstr>6.   Sales Letter</vt:lpstr>
      <vt:lpstr>7.   Sales Promotion Letters</vt:lpstr>
      <vt:lpstr>7.   Sales Promotion Letters</vt:lpstr>
      <vt:lpstr>7.   Sales Promotion Letters</vt:lpstr>
      <vt:lpstr>7.   Sales Promotion Letters</vt:lpstr>
      <vt:lpstr>8.    Reference Letters</vt:lpstr>
      <vt:lpstr>8.    Reference Letters</vt:lpstr>
      <vt:lpstr>8.    Reference Letters</vt:lpstr>
      <vt:lpstr>8.    Reference Letters</vt:lpstr>
      <vt:lpstr>9. Acknowledgement Letters</vt:lpstr>
      <vt:lpstr>10.    Credit Refusal Letters</vt:lpstr>
      <vt:lpstr>10.    Credit Refusal Letters</vt:lpstr>
      <vt:lpstr>11.   Collection Letters</vt:lpstr>
      <vt:lpstr>11.   Collection Letters</vt:lpstr>
      <vt:lpstr>11.   Collection Letters</vt:lpstr>
      <vt:lpstr>11.   Collection Letters</vt:lpstr>
      <vt:lpstr>11.   Collection Letters</vt:lpstr>
      <vt:lpstr>11.   Collection Letters</vt:lpstr>
      <vt:lpstr>11.   Collection Letters</vt:lpstr>
      <vt:lpstr>11.   Collection Letters</vt:lpstr>
      <vt:lpstr>11.   Collection Letters</vt:lpstr>
      <vt:lpstr>THINGS THAT ARE MISSING IN THE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LETTERS</dc:title>
  <dc:creator>Muhammad Zubair</dc:creator>
  <cp:lastModifiedBy>Microsoft</cp:lastModifiedBy>
  <cp:revision>195</cp:revision>
  <dcterms:created xsi:type="dcterms:W3CDTF">2006-08-16T00:00:00Z</dcterms:created>
  <dcterms:modified xsi:type="dcterms:W3CDTF">2020-04-09T03:49:34Z</dcterms:modified>
</cp:coreProperties>
</file>