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3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1BC7-4C19-4896-9B5A-8192B518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121D-A96D-4ADA-A187-09C668BC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19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EB55-C18A-4B12-B79B-BFAFCF4DC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90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57E36-7C20-4F8B-89F6-A638F88A9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9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9FEC-F17B-4789-B2EC-57CB1509F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63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4D4-7312-4496-8595-E131DFBC7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03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8A55-8AE7-4192-A37F-4FC3479B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1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3907-9ECD-4BA7-BAFB-DF52465B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45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C355-9220-4E87-B8C0-BB8B13CE5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28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3F0D-2E9E-4321-B680-180065CE6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9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C9BEA-D67E-4BA0-83B8-A1D1E9F2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00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A84F-F006-46B4-BEE3-3C992B76D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330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0FDF-119D-42A6-89D7-5EA8228C3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74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DD49DD-FE8A-46D6-845A-6F0AD1B66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27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Microminerals : An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029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 Inorganic atoms or molecules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Microminerals</a:t>
            </a:r>
            <a:r>
              <a:rPr lang="en-US" dirty="0" smtClean="0"/>
              <a:t> or trace elements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&lt; 100 mg/day needed</a:t>
            </a:r>
          </a:p>
        </p:txBody>
      </p:sp>
      <p:sp>
        <p:nvSpPr>
          <p:cNvPr id="34820" name="Tree"/>
          <p:cNvSpPr>
            <a:spLocks noEditPoints="1" noChangeArrowheads="1"/>
          </p:cNvSpPr>
          <p:nvPr/>
        </p:nvSpPr>
        <p:spPr bwMode="auto">
          <a:xfrm>
            <a:off x="5638800" y="1981200"/>
            <a:ext cx="3124200" cy="4343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Absorption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486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Transport across</a:t>
            </a:r>
          </a:p>
          <a:p>
            <a:pPr lvl="1" eaLnBrk="1" hangingPunct="1"/>
            <a:r>
              <a:rPr lang="en-US" sz="2400" dirty="0" smtClean="0"/>
              <a:t> </a:t>
            </a:r>
            <a:r>
              <a:rPr lang="en-US" dirty="0" smtClean="0"/>
              <a:t>Brush border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dirty="0" err="1" smtClean="0"/>
              <a:t>Basolateral</a:t>
            </a:r>
            <a:r>
              <a:rPr lang="en-US" dirty="0" smtClean="0"/>
              <a:t> membrane</a:t>
            </a:r>
          </a:p>
          <a:p>
            <a:pPr eaLnBrk="1" hangingPunct="1"/>
            <a:r>
              <a:rPr lang="en-US" dirty="0" err="1" smtClean="0"/>
              <a:t>Heme</a:t>
            </a:r>
            <a:r>
              <a:rPr lang="en-US" dirty="0" smtClean="0"/>
              <a:t> iron</a:t>
            </a:r>
          </a:p>
          <a:p>
            <a:pPr lvl="1" eaLnBrk="1" hangingPunct="1"/>
            <a:r>
              <a:rPr lang="en-US" sz="2400" dirty="0" smtClean="0"/>
              <a:t> </a:t>
            </a:r>
            <a:r>
              <a:rPr lang="en-US" dirty="0" smtClean="0"/>
              <a:t>Chemical modification not needed</a:t>
            </a:r>
          </a:p>
          <a:p>
            <a:pPr eaLnBrk="1" hangingPunct="1"/>
            <a:r>
              <a:rPr lang="en-US" dirty="0" err="1" smtClean="0"/>
              <a:t>Nonheme</a:t>
            </a:r>
            <a:r>
              <a:rPr lang="en-US" dirty="0" smtClean="0"/>
              <a:t> iron</a:t>
            </a:r>
          </a:p>
          <a:p>
            <a:pPr lvl="1" eaLnBrk="1" hangingPunct="1"/>
            <a:r>
              <a:rPr lang="en-US" sz="2400" dirty="0" smtClean="0"/>
              <a:t> </a:t>
            </a:r>
            <a:r>
              <a:rPr lang="en-US" dirty="0" smtClean="0"/>
              <a:t>Reduced to ferrous form</a:t>
            </a:r>
          </a:p>
          <a:p>
            <a:pPr eaLnBrk="1" hangingPunct="1"/>
            <a:r>
              <a:rPr lang="en-US" dirty="0" smtClean="0"/>
              <a:t>Ferritin</a:t>
            </a:r>
          </a:p>
        </p:txBody>
      </p:sp>
      <p:pic>
        <p:nvPicPr>
          <p:cNvPr id="13316" name="Picture 7" descr="j03054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25" y="1600200"/>
            <a:ext cx="3381375" cy="396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Absorption,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Iron from animal sources much better absorbed than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that from plant sources</a:t>
            </a:r>
          </a:p>
          <a:p>
            <a:pPr eaLnBrk="1" hangingPunct="1"/>
            <a:r>
              <a:rPr lang="en-US" sz="2800" smtClean="0"/>
              <a:t>Absorption of iron from plant sources increased by</a:t>
            </a:r>
          </a:p>
          <a:p>
            <a:pPr lvl="1" eaLnBrk="1" hangingPunct="1"/>
            <a:r>
              <a:rPr lang="en-US" smtClean="0"/>
              <a:t>􀂄 Vitamin C</a:t>
            </a:r>
          </a:p>
          <a:p>
            <a:pPr lvl="1" eaLnBrk="1" hangingPunct="1"/>
            <a:r>
              <a:rPr lang="en-US" smtClean="0"/>
              <a:t>􀂄 Meat in diet</a:t>
            </a:r>
          </a:p>
          <a:p>
            <a:pPr eaLnBrk="1" hangingPunct="1"/>
            <a:r>
              <a:rPr lang="en-US" sz="2800" smtClean="0"/>
              <a:t>Absorption is decreased by</a:t>
            </a:r>
          </a:p>
          <a:p>
            <a:pPr lvl="1" eaLnBrk="1" hangingPunct="1"/>
            <a:r>
              <a:rPr lang="en-US" smtClean="0"/>
              <a:t>􀂄 Phytates (grain products)</a:t>
            </a:r>
          </a:p>
          <a:p>
            <a:pPr lvl="1" eaLnBrk="1" hangingPunct="1"/>
            <a:r>
              <a:rPr lang="en-US" smtClean="0"/>
              <a:t>􀂄 Polyphenols (tea, coffee)</a:t>
            </a:r>
          </a:p>
          <a:p>
            <a:pPr lvl="1" eaLnBrk="1" hangingPunct="1"/>
            <a:r>
              <a:rPr lang="en-US" smtClean="0"/>
              <a:t>􀂄 Other minerals (calcium, zinc)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Effect of Iron Status on Iron</a:t>
            </a:r>
            <a:br>
              <a:rPr lang="en-US" b="1" smtClean="0"/>
            </a:br>
            <a:r>
              <a:rPr lang="en-US" b="1" smtClean="0"/>
              <a:t>Absorption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86800" cy="4876800"/>
          </a:xfrm>
        </p:spPr>
        <p:txBody>
          <a:bodyPr/>
          <a:lstStyle/>
          <a:p>
            <a:pPr eaLnBrk="1" hangingPunct="1"/>
            <a:r>
              <a:rPr lang="en-US" sz="3600" b="1" smtClean="0"/>
              <a:t>Iron deficiency</a:t>
            </a:r>
          </a:p>
          <a:p>
            <a:pPr lvl="1" eaLnBrk="1" hangingPunct="1"/>
            <a:r>
              <a:rPr lang="en-US" sz="3600" smtClean="0"/>
              <a:t>􀂄 Increases production of transport proteins</a:t>
            </a:r>
          </a:p>
          <a:p>
            <a:pPr lvl="1" eaLnBrk="1" hangingPunct="1"/>
            <a:r>
              <a:rPr lang="en-US" sz="3600" smtClean="0"/>
              <a:t>􀂄 Decreases ferritin production</a:t>
            </a:r>
          </a:p>
          <a:p>
            <a:pPr eaLnBrk="1" hangingPunct="1"/>
            <a:r>
              <a:rPr lang="en-US" sz="3600" b="1" smtClean="0"/>
              <a:t>Adequate or excess iron</a:t>
            </a:r>
          </a:p>
          <a:p>
            <a:pPr lvl="1" eaLnBrk="1" hangingPunct="1"/>
            <a:r>
              <a:rPr lang="en-US" sz="3600" smtClean="0"/>
              <a:t>􀂄 Decreases production of transport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eaLnBrk="1" hangingPunct="1"/>
            <a:r>
              <a:rPr lang="en-US" sz="4000" b="1" smtClean="0"/>
              <a:t>Effect of Iron Status on Iron</a:t>
            </a:r>
            <a:br>
              <a:rPr lang="en-US" sz="4000" b="1" smtClean="0"/>
            </a:br>
            <a:r>
              <a:rPr lang="en-US" sz="4000" b="1" smtClean="0"/>
              <a:t>Absorption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2835" r="10001" b="14926"/>
          <a:stretch>
            <a:fillRect/>
          </a:stretch>
        </p:blipFill>
        <p:spPr>
          <a:xfrm>
            <a:off x="0" y="1752600"/>
            <a:ext cx="91440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Iron Circulation, Uptake Into</a:t>
            </a:r>
            <a:br>
              <a:rPr lang="en-US" sz="4000" b="1" smtClean="0"/>
            </a:br>
            <a:r>
              <a:rPr lang="en-US" sz="4000" b="1" smtClean="0"/>
              <a:t>Cells, &amp; Storage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352800" cy="4876800"/>
          </a:xfrm>
        </p:spPr>
        <p:txBody>
          <a:bodyPr/>
          <a:lstStyle/>
          <a:p>
            <a:pPr eaLnBrk="1" hangingPunct="1"/>
            <a:r>
              <a:rPr lang="en-US" sz="3600" smtClean="0"/>
              <a:t>Transferrin</a:t>
            </a:r>
          </a:p>
          <a:p>
            <a:pPr lvl="1" eaLnBrk="1" hangingPunct="1"/>
            <a:r>
              <a:rPr lang="en-US" sz="3600" smtClean="0"/>
              <a:t>Delivers iron to body cells</a:t>
            </a:r>
          </a:p>
          <a:p>
            <a:pPr lvl="1" eaLnBrk="1" hangingPunct="1"/>
            <a:r>
              <a:rPr lang="en-US" sz="3600" smtClean="0"/>
              <a:t>Transferrin receptors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447800"/>
            <a:ext cx="5181600" cy="1524000"/>
          </a:xfrm>
          <a:noFill/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95600"/>
            <a:ext cx="5181600" cy="3505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Iron Circulation, Uptake Into</a:t>
            </a:r>
            <a:br>
              <a:rPr lang="en-US" sz="4000" b="1" smtClean="0"/>
            </a:br>
            <a:r>
              <a:rPr lang="en-US" sz="4000" b="1" smtClean="0"/>
              <a:t>Cells, &amp; Storage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410200" cy="4876800"/>
          </a:xfrm>
        </p:spPr>
        <p:txBody>
          <a:bodyPr/>
          <a:lstStyle/>
          <a:p>
            <a:pPr eaLnBrk="1" hangingPunct="1"/>
            <a:r>
              <a:rPr lang="en-US" smtClean="0"/>
              <a:t>Iron storage compounds in liver, bone marrow, and spleen</a:t>
            </a:r>
          </a:p>
          <a:p>
            <a:pPr lvl="1" eaLnBrk="1" hangingPunct="1"/>
            <a:r>
              <a:rPr lang="en-US" sz="3200" smtClean="0"/>
              <a:t>Ferritin</a:t>
            </a:r>
          </a:p>
          <a:p>
            <a:pPr lvl="2" eaLnBrk="1" hangingPunct="1"/>
            <a:r>
              <a:rPr lang="en-US" sz="3200" smtClean="0"/>
              <a:t>􀂄 Main storage form</a:t>
            </a:r>
          </a:p>
          <a:p>
            <a:pPr lvl="1" eaLnBrk="1" hangingPunct="1"/>
            <a:r>
              <a:rPr lang="en-US" sz="3200" smtClean="0"/>
              <a:t> Hemosiderin</a:t>
            </a:r>
          </a:p>
          <a:p>
            <a:pPr lvl="2" eaLnBrk="1" hangingPunct="1"/>
            <a:r>
              <a:rPr lang="en-US" sz="3200" smtClean="0"/>
              <a:t>􀂄 Long-term storage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8436" name="Picture 4" descr="j03052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752600"/>
            <a:ext cx="2971800" cy="3962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Bioavailability of Iron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60198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Influenced by:</a:t>
            </a:r>
          </a:p>
          <a:p>
            <a:pPr eaLnBrk="1" hangingPunct="1"/>
            <a:r>
              <a:rPr lang="en-US" sz="2800" smtClean="0"/>
              <a:t>Form</a:t>
            </a:r>
          </a:p>
          <a:p>
            <a:pPr lvl="1" eaLnBrk="1" hangingPunct="1"/>
            <a:r>
              <a:rPr lang="en-US" sz="2400" smtClean="0"/>
              <a:t>􀂄 </a:t>
            </a:r>
            <a:r>
              <a:rPr lang="en-US" smtClean="0"/>
              <a:t>Heme &gt; Ferrous &gt; Ferric</a:t>
            </a:r>
          </a:p>
          <a:p>
            <a:pPr eaLnBrk="1" hangingPunct="1"/>
            <a:r>
              <a:rPr lang="en-US" sz="2800" smtClean="0"/>
              <a:t>Iron status</a:t>
            </a:r>
          </a:p>
          <a:p>
            <a:pPr eaLnBrk="1" hangingPunct="1"/>
            <a:r>
              <a:rPr lang="en-US" sz="2800" smtClean="0"/>
              <a:t>Presence/absence of other dietary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components</a:t>
            </a:r>
          </a:p>
          <a:p>
            <a:pPr eaLnBrk="1" hangingPunct="1"/>
            <a:r>
              <a:rPr lang="en-US" sz="2800" smtClean="0"/>
              <a:t>Only 10 % of dietary iron is absorbed</a:t>
            </a:r>
          </a:p>
        </p:txBody>
      </p:sp>
      <p:pic>
        <p:nvPicPr>
          <p:cNvPr id="19460" name="Picture 13" descr="j01577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76400"/>
            <a:ext cx="3048000" cy="4572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Excretion of iron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Mostly in feces</a:t>
            </a:r>
          </a:p>
          <a:p>
            <a:pPr eaLnBrk="1" hangingPunct="1"/>
            <a:r>
              <a:rPr lang="en-US" smtClean="0"/>
              <a:t>Small amount in sweat</a:t>
            </a:r>
          </a:p>
          <a:p>
            <a:pPr eaLnBrk="1" hangingPunct="1"/>
            <a:r>
              <a:rPr lang="en-US" smtClean="0"/>
              <a:t>Very small amount in urine</a:t>
            </a:r>
          </a:p>
          <a:p>
            <a:pPr eaLnBrk="1" hangingPunct="1"/>
            <a:r>
              <a:rPr lang="en-US" smtClean="0"/>
              <a:t>Average excretion </a:t>
            </a:r>
          </a:p>
          <a:p>
            <a:pPr lvl="1" eaLnBrk="1" hangingPunct="1"/>
            <a:r>
              <a:rPr lang="en-US" smtClean="0"/>
              <a:t>&lt; I mg/ day in males</a:t>
            </a:r>
          </a:p>
          <a:p>
            <a:pPr lvl="1" eaLnBrk="1" hangingPunct="1"/>
            <a:r>
              <a:rPr lang="en-US" smtClean="0"/>
              <a:t>1.5 –2 mg /day in females</a:t>
            </a:r>
          </a:p>
          <a:p>
            <a:pPr eaLnBrk="1" hangingPunct="1"/>
            <a:r>
              <a:rPr lang="en-US" smtClean="0"/>
              <a:t>In nephrotic syndrome excretion increases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Total iron binding capacity ( TIBC 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TIBC = SIBC + UIBC</a:t>
            </a:r>
          </a:p>
          <a:p>
            <a:pPr eaLnBrk="1" hangingPunct="1"/>
            <a:r>
              <a:rPr lang="en-US" smtClean="0"/>
              <a:t>SIBC = Saturated iron binding capacity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1 / 3 of total transferrin contents</a:t>
            </a:r>
          </a:p>
          <a:p>
            <a:pPr eaLnBrk="1" hangingPunct="1"/>
            <a:r>
              <a:rPr lang="en-US" smtClean="0"/>
              <a:t>UIBC = Unbound iron binding capacity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2 / 3 of total transferrin contents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Functions of Iron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8768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􀂄 </a:t>
            </a:r>
            <a:r>
              <a:rPr lang="en-US" smtClean="0"/>
              <a:t>Oxygen transport: hemoglobin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􀂄 Iron reservoir: myoglobin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􀂄 Cellular energy metabolism</a:t>
            </a:r>
          </a:p>
        </p:txBody>
      </p:sp>
      <p:pic>
        <p:nvPicPr>
          <p:cNvPr id="22532" name="Picture 7" descr="j0186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975" y="1905000"/>
            <a:ext cx="3121025" cy="4038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371600"/>
          </a:xfrm>
        </p:spPr>
        <p:txBody>
          <a:bodyPr/>
          <a:lstStyle/>
          <a:p>
            <a:pPr eaLnBrk="1" hangingPunct="1"/>
            <a:r>
              <a:rPr lang="en-US" b="1" smtClean="0"/>
              <a:t>Bioavailability &amp; Regulation of</a:t>
            </a:r>
            <a:br>
              <a:rPr lang="en-US" b="1" smtClean="0"/>
            </a:br>
            <a:r>
              <a:rPr lang="en-US" b="1" smtClean="0"/>
              <a:t>Trace Minerals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Bioavailability influenced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Nutritional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Nutrient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Aging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Absorbed in small intestine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Circulated in blood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Deficiencies &amp; toxicities rare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Except genetic disorders &amp; environmental exposure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Functions of iron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Oxygen transport via hemoglobin</a:t>
            </a:r>
          </a:p>
          <a:p>
            <a:pPr lvl="1" eaLnBrk="1" hangingPunct="1"/>
            <a:r>
              <a:rPr lang="en-US" smtClean="0"/>
              <a:t>􀂄 Thus, necessary for ATP production!</a:t>
            </a:r>
          </a:p>
          <a:p>
            <a:pPr eaLnBrk="1" hangingPunct="1"/>
            <a:r>
              <a:rPr lang="en-US" smtClean="0"/>
              <a:t>Essential component of many enzymes</a:t>
            </a:r>
          </a:p>
          <a:p>
            <a:pPr eaLnBrk="1" hangingPunct="1"/>
            <a:r>
              <a:rPr lang="en-US" smtClean="0"/>
              <a:t>Immune function</a:t>
            </a:r>
          </a:p>
          <a:p>
            <a:pPr eaLnBrk="1" hangingPunct="1"/>
            <a:r>
              <a:rPr lang="en-US" smtClean="0"/>
              <a:t>Brain function</a:t>
            </a:r>
          </a:p>
          <a:p>
            <a:pPr lvl="1" eaLnBrk="1" hangingPunct="1"/>
            <a:r>
              <a:rPr lang="en-US" smtClean="0"/>
              <a:t>     Iron deficiency/ toxicity thought to slow mental development in kids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Oxygen Transport: Hemoglobin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􀂄 Most abundant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protein in red blood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􀂄 4 protein subunits +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4 iron-containing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heme groups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􀂄 Delivers oxygen 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􀂄 Picks up carbon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dioxide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352800"/>
            <a:ext cx="4114800" cy="2743200"/>
          </a:xfrm>
          <a:noFill/>
        </p:spPr>
      </p:pic>
      <p:pic>
        <p:nvPicPr>
          <p:cNvPr id="2458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62200"/>
            <a:ext cx="4038600" cy="990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Reservoir: Myoglobin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􀂄 Found in muscle cells</a:t>
            </a:r>
          </a:p>
          <a:p>
            <a:pPr eaLnBrk="1" hangingPunct="1"/>
            <a:r>
              <a:rPr lang="en-US" smtClean="0"/>
              <a:t>􀂄 Heme group + protein subunit</a:t>
            </a:r>
          </a:p>
          <a:p>
            <a:pPr eaLnBrk="1" hangingPunct="1"/>
            <a:r>
              <a:rPr lang="en-US" smtClean="0"/>
              <a:t>􀂄 Releases oxygen to cells when needed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for:</a:t>
            </a:r>
          </a:p>
          <a:p>
            <a:pPr lvl="1" eaLnBrk="1" hangingPunct="1"/>
            <a:r>
              <a:rPr lang="en-US" smtClean="0"/>
              <a:t>􀂄 ATP production</a:t>
            </a:r>
          </a:p>
          <a:p>
            <a:pPr lvl="1" eaLnBrk="1" hangingPunct="1"/>
            <a:r>
              <a:rPr lang="en-US" smtClean="0"/>
              <a:t>􀂄 Muscle contraction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Cellular Energy Metabolism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􀂄 Cytochromes</a:t>
            </a:r>
          </a:p>
          <a:p>
            <a:pPr lvl="1" eaLnBrk="1" hangingPunct="1"/>
            <a:r>
              <a:rPr lang="en-US" smtClean="0"/>
              <a:t>􀂄 Heme-containing complexes</a:t>
            </a:r>
          </a:p>
          <a:p>
            <a:pPr lvl="1" eaLnBrk="1" hangingPunct="1"/>
            <a:r>
              <a:rPr lang="en-US" smtClean="0"/>
              <a:t>􀂄 Function in electron transport chain</a:t>
            </a:r>
          </a:p>
          <a:p>
            <a:pPr lvl="1" eaLnBrk="1" hangingPunct="1"/>
            <a:r>
              <a:rPr lang="en-US" smtClean="0"/>
              <a:t>􀂄 Allow conversion of ADP to ATP</a:t>
            </a:r>
          </a:p>
          <a:p>
            <a:pPr eaLnBrk="1" hangingPunct="1"/>
            <a:r>
              <a:rPr lang="en-US" smtClean="0"/>
              <a:t>􀂄 Iron as cofactor</a:t>
            </a:r>
          </a:p>
          <a:p>
            <a:pPr lvl="1" eaLnBrk="1" hangingPunct="1"/>
            <a:r>
              <a:rPr lang="en-US" smtClean="0"/>
              <a:t>􀂄 Electron transport chain</a:t>
            </a:r>
          </a:p>
          <a:p>
            <a:pPr lvl="1" eaLnBrk="1" hangingPunct="1"/>
            <a:r>
              <a:rPr lang="en-US" smtClean="0"/>
              <a:t>􀂄 Citric acid cycle</a:t>
            </a:r>
          </a:p>
          <a:p>
            <a:pPr lvl="1" eaLnBrk="1" hangingPunct="1"/>
            <a:r>
              <a:rPr lang="en-US" smtClean="0"/>
              <a:t>􀂄 Gluconeogensis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Other Roles of Iron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562600" cy="4876800"/>
          </a:xfrm>
        </p:spPr>
        <p:txBody>
          <a:bodyPr/>
          <a:lstStyle/>
          <a:p>
            <a:pPr eaLnBrk="1" hangingPunct="1"/>
            <a:r>
              <a:rPr lang="en-US" smtClean="0"/>
              <a:t>Cytochrome P450 enzymes</a:t>
            </a:r>
          </a:p>
          <a:p>
            <a:pPr eaLnBrk="1" hangingPunct="1"/>
            <a:r>
              <a:rPr lang="en-US" smtClean="0"/>
              <a:t>Cofactor for antioxidant enzymes</a:t>
            </a:r>
          </a:p>
          <a:p>
            <a:pPr lvl="1" eaLnBrk="1" hangingPunct="1"/>
            <a:r>
              <a:rPr lang="en-US" sz="3200" smtClean="0"/>
              <a:t>􀂄 Protects DNA, cell membranes, proteins</a:t>
            </a:r>
          </a:p>
          <a:p>
            <a:pPr eaLnBrk="1" hangingPunct="1"/>
            <a:r>
              <a:rPr lang="en-US" smtClean="0"/>
              <a:t>Cofactor for enzyme to make DNA</a:t>
            </a:r>
          </a:p>
        </p:txBody>
      </p:sp>
      <p:pic>
        <p:nvPicPr>
          <p:cNvPr id="27652" name="Picture 7" descr="j02129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362200"/>
            <a:ext cx="3276600" cy="2895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Deficiency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486400" cy="4876800"/>
          </a:xfrm>
        </p:spPr>
        <p:txBody>
          <a:bodyPr/>
          <a:lstStyle/>
          <a:p>
            <a:pPr eaLnBrk="1" hangingPunct="1"/>
            <a:r>
              <a:rPr lang="en-US" smtClean="0"/>
              <a:t>Most common nutritional deficiency</a:t>
            </a:r>
          </a:p>
          <a:p>
            <a:pPr eaLnBrk="1" hangingPunct="1"/>
            <a:r>
              <a:rPr lang="en-US" smtClean="0"/>
              <a:t>At-risk groups</a:t>
            </a:r>
          </a:p>
          <a:p>
            <a:pPr lvl="1" eaLnBrk="1" hangingPunct="1"/>
            <a:r>
              <a:rPr lang="en-US" sz="3200" smtClean="0"/>
              <a:t>􀂄 Infants, growing children, pregnant women</a:t>
            </a:r>
          </a:p>
        </p:txBody>
      </p:sp>
      <p:pic>
        <p:nvPicPr>
          <p:cNvPr id="28676" name="Picture 4" descr="j02407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447800"/>
            <a:ext cx="3276600" cy="51054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Mild Iron Deficiency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876800"/>
          </a:xfrm>
        </p:spPr>
        <p:txBody>
          <a:bodyPr/>
          <a:lstStyle/>
          <a:p>
            <a:pPr eaLnBrk="1" hangingPunct="1"/>
            <a:r>
              <a:rPr lang="en-US" smtClean="0"/>
              <a:t>􀂄 Signs</a:t>
            </a:r>
          </a:p>
          <a:p>
            <a:pPr lvl="1" eaLnBrk="1" hangingPunct="1"/>
            <a:r>
              <a:rPr lang="en-US" smtClean="0"/>
              <a:t>􀂄 Fatigue</a:t>
            </a:r>
          </a:p>
          <a:p>
            <a:pPr lvl="1" eaLnBrk="1" hangingPunct="1"/>
            <a:r>
              <a:rPr lang="en-US" smtClean="0"/>
              <a:t>􀂄 Impaired physical work performance</a:t>
            </a:r>
          </a:p>
          <a:p>
            <a:pPr lvl="1" eaLnBrk="1" hangingPunct="1"/>
            <a:r>
              <a:rPr lang="en-US" smtClean="0"/>
              <a:t>􀂄 Behavioral abnormalities</a:t>
            </a:r>
          </a:p>
          <a:p>
            <a:pPr lvl="1" eaLnBrk="1" hangingPunct="1"/>
            <a:r>
              <a:rPr lang="en-US" smtClean="0"/>
              <a:t>􀂄 Impaired intellectual abilities in children</a:t>
            </a:r>
          </a:p>
          <a:p>
            <a:pPr lvl="1" eaLnBrk="1" hangingPunct="1"/>
            <a:r>
              <a:rPr lang="en-US" smtClean="0"/>
              <a:t>􀂄 Body temperature regulation</a:t>
            </a:r>
          </a:p>
          <a:p>
            <a:pPr lvl="1" eaLnBrk="1" hangingPunct="1"/>
            <a:r>
              <a:rPr lang="en-US" smtClean="0"/>
              <a:t>􀂄 Influences immune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Severe Iron Deficiency: Iron-</a:t>
            </a:r>
            <a:br>
              <a:rPr lang="en-US" sz="4000" b="1" smtClean="0"/>
            </a:br>
            <a:r>
              <a:rPr lang="en-US" sz="4000" b="1" smtClean="0"/>
              <a:t>Deficiency Anemia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smtClean="0"/>
              <a:t>􀂄 </a:t>
            </a:r>
            <a:r>
              <a:rPr lang="en-US" sz="3600" smtClean="0"/>
              <a:t>Microcytic hypochromic anemia</a:t>
            </a:r>
          </a:p>
          <a:p>
            <a:pPr lvl="1" eaLnBrk="1" hangingPunct="1"/>
            <a:r>
              <a:rPr lang="en-US" smtClean="0"/>
              <a:t>􀂄 </a:t>
            </a:r>
            <a:r>
              <a:rPr lang="en-US" sz="3200" smtClean="0"/>
              <a:t>Small, pale red blood cells</a:t>
            </a:r>
          </a:p>
          <a:p>
            <a:pPr lvl="1" eaLnBrk="1" hangingPunct="1"/>
            <a:r>
              <a:rPr lang="en-US" sz="3200" smtClean="0"/>
              <a:t>􀂄 Inability to produce enough heme</a:t>
            </a:r>
          </a:p>
          <a:p>
            <a:pPr lvl="1" eaLnBrk="1" hangingPunct="1"/>
            <a:r>
              <a:rPr lang="en-US" sz="3200" smtClean="0"/>
              <a:t>􀂄 Decreased ability to carry oxygen</a:t>
            </a:r>
          </a:p>
          <a:p>
            <a:pPr lvl="1" eaLnBrk="1" hangingPunct="1"/>
            <a:r>
              <a:rPr lang="en-US" sz="3200" smtClean="0"/>
              <a:t>􀂄 Decreased ATP synthesis</a:t>
            </a:r>
          </a:p>
          <a:p>
            <a:pPr eaLnBrk="1" hangingPunct="1"/>
            <a:r>
              <a:rPr lang="en-US" smtClean="0"/>
              <a:t>􀂄 Infants, children, pregnant and lactating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smtClean="0"/>
              <a:t>women most at risk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Toxicity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/>
            <a:r>
              <a:rPr lang="en-US" smtClean="0"/>
              <a:t>Excess deposited in liver, heart,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muscles</a:t>
            </a:r>
          </a:p>
          <a:p>
            <a:pPr eaLnBrk="1" hangingPunct="1"/>
            <a:r>
              <a:rPr lang="en-US" smtClean="0"/>
              <a:t>Most common cause of childhood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poisoning</a:t>
            </a:r>
          </a:p>
          <a:p>
            <a:pPr eaLnBrk="1" hangingPunct="1"/>
            <a:r>
              <a:rPr lang="en-US" smtClean="0"/>
              <a:t>Symptoms</a:t>
            </a:r>
          </a:p>
          <a:p>
            <a:pPr lvl="1" eaLnBrk="1" hangingPunct="1"/>
            <a:r>
              <a:rPr lang="en-US" smtClean="0"/>
              <a:t>  Vomiting, diarrhea, constipation, black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stools</a:t>
            </a:r>
          </a:p>
          <a:p>
            <a:pPr lvl="1" eaLnBrk="1" hangingPunct="1"/>
            <a:r>
              <a:rPr lang="en-US" smtClean="0"/>
              <a:t>  Death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Iron Toxicity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en-US" smtClean="0"/>
              <a:t>Hemosiderosis</a:t>
            </a:r>
          </a:p>
          <a:p>
            <a:pPr lvl="1"/>
            <a:r>
              <a:rPr lang="en-US" smtClean="0"/>
              <a:t>Microscopically visible form is hemosiderosis</a:t>
            </a:r>
          </a:p>
          <a:p>
            <a:pPr lvl="1"/>
            <a:r>
              <a:rPr lang="en-US" smtClean="0"/>
              <a:t>Iron overload without tissue injury</a:t>
            </a:r>
          </a:p>
          <a:p>
            <a:r>
              <a:rPr lang="en-US" smtClean="0"/>
              <a:t>Hemochromatosis</a:t>
            </a:r>
          </a:p>
          <a:p>
            <a:pPr lvl="1"/>
            <a:r>
              <a:rPr lang="en-US" smtClean="0"/>
              <a:t>Macroscopically visible form</a:t>
            </a:r>
          </a:p>
          <a:p>
            <a:pPr lvl="1"/>
            <a:r>
              <a:rPr lang="en-US" smtClean="0"/>
              <a:t>Iron overload with tissue injury</a:t>
            </a:r>
          </a:p>
          <a:p>
            <a:pPr lvl="1"/>
            <a:r>
              <a:rPr lang="en-US" smtClean="0"/>
              <a:t> Bronze diabetes</a:t>
            </a:r>
          </a:p>
          <a:p>
            <a:pPr lvl="2"/>
            <a:r>
              <a:rPr lang="en-US" sz="2800" smtClean="0"/>
              <a:t>Bronze pigmentation of skin and tissues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Functions of Trace Minerals in the Body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smtClean="0"/>
              <a:t>Cofactors</a:t>
            </a:r>
          </a:p>
          <a:p>
            <a:pPr lvl="1" eaLnBrk="1" hangingPunct="1"/>
            <a:r>
              <a:rPr lang="en-US" sz="3200" smtClean="0"/>
              <a:t>Metalloenzyme</a:t>
            </a:r>
          </a:p>
          <a:p>
            <a:pPr eaLnBrk="1" hangingPunct="1"/>
            <a:r>
              <a:rPr lang="en-US" smtClean="0"/>
              <a:t>Components of nonenzymatic molecules</a:t>
            </a:r>
          </a:p>
          <a:p>
            <a:pPr eaLnBrk="1" hangingPunct="1"/>
            <a:r>
              <a:rPr lang="en-US" smtClean="0"/>
              <a:t>Provide structure to mineralized tissues</a:t>
            </a:r>
          </a:p>
        </p:txBody>
      </p:sp>
      <p:pic>
        <p:nvPicPr>
          <p:cNvPr id="6148" name="Picture 4" descr="j0199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3657600" cy="4419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17647" r="13889" b="9804"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8000" smtClean="0"/>
              <a:t>Iron ( Fe )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smtClean="0"/>
              <a:t>RDA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r>
              <a:rPr lang="en-US" sz="3200" smtClean="0"/>
              <a:t>Male  10 mg</a:t>
            </a:r>
          </a:p>
          <a:p>
            <a:pPr lvl="1" eaLnBrk="1" hangingPunct="1"/>
            <a:r>
              <a:rPr lang="en-US" sz="3200" smtClean="0"/>
              <a:t>Female  18 mg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  <a:p>
            <a:pPr eaLnBrk="1" hangingPunct="1"/>
            <a:r>
              <a:rPr lang="en-US" smtClean="0"/>
              <a:t>Total body Iron   4—5 grams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895600"/>
            <a:ext cx="3810000" cy="3962400"/>
          </a:xfrm>
          <a:noFill/>
        </p:spPr>
      </p:pic>
      <p:pic>
        <p:nvPicPr>
          <p:cNvPr id="819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4343400" cy="1265238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Dietary Sources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87680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Animal Sources</a:t>
            </a:r>
          </a:p>
          <a:p>
            <a:pPr lvl="1" eaLnBrk="1" hangingPunct="1"/>
            <a:r>
              <a:rPr lang="en-US" smtClean="0"/>
              <a:t>Meat, liver, kidney, egg yolk, fish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z="2800" smtClean="0"/>
              <a:t>Plant Sources</a:t>
            </a:r>
          </a:p>
          <a:p>
            <a:pPr lvl="1" eaLnBrk="1" hangingPunct="1"/>
            <a:r>
              <a:rPr lang="en-US" smtClean="0"/>
              <a:t>Green leafy vegetables, spinach, nuts, dates, beans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4114800" cy="1447800"/>
          </a:xfrm>
          <a:noFill/>
        </p:spPr>
      </p:pic>
      <p:pic>
        <p:nvPicPr>
          <p:cNvPr id="922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124200"/>
            <a:ext cx="4114800" cy="34290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in the Body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smtClean="0"/>
              <a:t>70% of iron in body is functional; found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 enzymes and other molecules</a:t>
            </a:r>
          </a:p>
          <a:p>
            <a:pPr lvl="1" eaLnBrk="1" hangingPunct="1"/>
            <a:r>
              <a:rPr lang="en-US" smtClean="0"/>
              <a:t>􀂄 &gt;80% of this found in red blood cells</a:t>
            </a:r>
          </a:p>
          <a:p>
            <a:pPr eaLnBrk="1" hangingPunct="1"/>
            <a:r>
              <a:rPr lang="en-US" smtClean="0"/>
              <a:t>30% of iron is in storage depots 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transport proteins</a:t>
            </a:r>
          </a:p>
          <a:p>
            <a:pPr eaLnBrk="1" hangingPunct="1"/>
            <a:r>
              <a:rPr lang="en-US" smtClean="0"/>
              <a:t>Iron absorption, transport, storage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loss is highly regulated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Distribution of Iron in Body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u="sng" smtClean="0"/>
              <a:t>Functional Iron</a:t>
            </a:r>
          </a:p>
          <a:p>
            <a:pPr marL="609600" indent="-609600" eaLnBrk="1" hangingPunct="1"/>
            <a:r>
              <a:rPr lang="en-US" smtClean="0"/>
              <a:t>Hb 900 grams contains 3 grams of iron</a:t>
            </a:r>
          </a:p>
          <a:p>
            <a:pPr marL="609600" indent="-609600" eaLnBrk="1" hangingPunct="1"/>
            <a:r>
              <a:rPr lang="en-US" smtClean="0"/>
              <a:t>Mb 40 grams contains 0.13 grams of iron</a:t>
            </a:r>
          </a:p>
          <a:p>
            <a:pPr marL="609600" indent="-609600" eaLnBrk="1" hangingPunct="1"/>
            <a:r>
              <a:rPr lang="en-US" smtClean="0"/>
              <a:t>Enzymes 10—20 grams contains 0.04– 0.08 grams of iron</a:t>
            </a:r>
          </a:p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en-US" b="1" u="sng" smtClean="0"/>
              <a:t>Storage iron</a:t>
            </a:r>
          </a:p>
          <a:p>
            <a:pPr marL="609600" indent="-609600" eaLnBrk="1" hangingPunct="1"/>
            <a:r>
              <a:rPr lang="en-US" smtClean="0"/>
              <a:t>Transferrin contains 0.04 grams of iron</a:t>
            </a:r>
          </a:p>
          <a:p>
            <a:pPr marL="609600" indent="-609600" eaLnBrk="1" hangingPunct="1"/>
            <a:r>
              <a:rPr lang="en-US" smtClean="0"/>
              <a:t>Ferritin contains 0.4– 0.8 grams of iron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Iron Absorption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body needs more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iron, it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amount of “transferrin”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an iron carrying protein.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Iron can also be stored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in another protein called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“ferritin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4267200" cy="1371600"/>
          </a:xfrm>
          <a:noFill/>
        </p:spPr>
      </p:pic>
      <p:pic>
        <p:nvPicPr>
          <p:cNvPr id="1229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743200"/>
            <a:ext cx="4343400" cy="4114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270</TotalTime>
  <Words>830</Words>
  <Application>Microsoft Office PowerPoint</Application>
  <PresentationFormat>On-screen Show (4:3)</PresentationFormat>
  <Paragraphs>203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Times New Roman</vt:lpstr>
      <vt:lpstr>Wingdings</vt:lpstr>
      <vt:lpstr>Pixel</vt:lpstr>
      <vt:lpstr>Microminerals : An Overview</vt:lpstr>
      <vt:lpstr>Bioavailability &amp; Regulation of Trace Minerals</vt:lpstr>
      <vt:lpstr>Functions of Trace Minerals in the Body</vt:lpstr>
      <vt:lpstr>PowerPoint Presentation</vt:lpstr>
      <vt:lpstr>Iron ( Fe )  </vt:lpstr>
      <vt:lpstr>Dietary Sources</vt:lpstr>
      <vt:lpstr>Iron in the Body</vt:lpstr>
      <vt:lpstr>Distribution of Iron in Body</vt:lpstr>
      <vt:lpstr>Iron Absorption</vt:lpstr>
      <vt:lpstr>Iron Absorption</vt:lpstr>
      <vt:lpstr>Absorption, cont.</vt:lpstr>
      <vt:lpstr>Effect of Iron Status on Iron Absorption</vt:lpstr>
      <vt:lpstr>Effect of Iron Status on Iron Absorption</vt:lpstr>
      <vt:lpstr>Iron Circulation, Uptake Into Cells, &amp; Storage</vt:lpstr>
      <vt:lpstr>Iron Circulation, Uptake Into Cells, &amp; Storage</vt:lpstr>
      <vt:lpstr>Bioavailability of Iron</vt:lpstr>
      <vt:lpstr>Excretion of iron</vt:lpstr>
      <vt:lpstr>Total iron binding capacity ( TIBC )</vt:lpstr>
      <vt:lpstr>Functions of Iron</vt:lpstr>
      <vt:lpstr>Functions of iron</vt:lpstr>
      <vt:lpstr>Oxygen Transport: Hemoglobin</vt:lpstr>
      <vt:lpstr>Iron Reservoir: Myoglobin</vt:lpstr>
      <vt:lpstr>Cellular Energy Metabolism</vt:lpstr>
      <vt:lpstr>Other Roles of Iron</vt:lpstr>
      <vt:lpstr>Iron Deficiency</vt:lpstr>
      <vt:lpstr>Mild Iron Deficiency</vt:lpstr>
      <vt:lpstr>Severe Iron Deficiency: Iron- Deficiency Anemia</vt:lpstr>
      <vt:lpstr>Iron Toxicity</vt:lpstr>
      <vt:lpstr>Iron Toxicity</vt:lpstr>
    </vt:vector>
  </TitlesOfParts>
  <Company>doctor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MINERALS</dc:title>
  <dc:creator>khalid</dc:creator>
  <cp:lastModifiedBy>Dr.Usman Shahnawaz</cp:lastModifiedBy>
  <cp:revision>79</cp:revision>
  <dcterms:created xsi:type="dcterms:W3CDTF">2010-08-01T07:30:52Z</dcterms:created>
  <dcterms:modified xsi:type="dcterms:W3CDTF">2020-05-05T14:46:52Z</dcterms:modified>
</cp:coreProperties>
</file>