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9" r:id="rId2"/>
  </p:sldMasterIdLst>
  <p:notesMasterIdLst>
    <p:notesMasterId r:id="rId13"/>
  </p:notesMasterIdLst>
  <p:sldIdLst>
    <p:sldId id="262" r:id="rId3"/>
    <p:sldId id="409" r:id="rId4"/>
    <p:sldId id="411" r:id="rId5"/>
    <p:sldId id="275" r:id="rId6"/>
    <p:sldId id="283" r:id="rId7"/>
    <p:sldId id="265" r:id="rId8"/>
    <p:sldId id="284" r:id="rId9"/>
    <p:sldId id="285" r:id="rId10"/>
    <p:sldId id="414"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86651" autoAdjust="0"/>
  </p:normalViewPr>
  <p:slideViewPr>
    <p:cSldViewPr snapToGrid="0">
      <p:cViewPr varScale="1">
        <p:scale>
          <a:sx n="97" d="100"/>
          <a:sy n="97" d="100"/>
        </p:scale>
        <p:origin x="738"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B5A5D-3DAC-4CF4-A3AA-12FA3B8CEC51}" type="datetimeFigureOut">
              <a:rPr lang="en-US" smtClean="0"/>
              <a:t>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2426E-C2D5-469F-AB56-841895D7FAFE}" type="slidenum">
              <a:rPr lang="en-US" smtClean="0"/>
              <a:t>‹#›</a:t>
            </a:fld>
            <a:endParaRPr lang="en-US"/>
          </a:p>
        </p:txBody>
      </p:sp>
    </p:spTree>
    <p:extLst>
      <p:ext uri="{BB962C8B-B14F-4D97-AF65-F5344CB8AC3E}">
        <p14:creationId xmlns:p14="http://schemas.microsoft.com/office/powerpoint/2010/main" val="3914779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2426E-C2D5-469F-AB56-841895D7FAFE}" type="slidenum">
              <a:rPr lang="en-US" smtClean="0"/>
              <a:t>3</a:t>
            </a:fld>
            <a:endParaRPr lang="en-US"/>
          </a:p>
        </p:txBody>
      </p:sp>
    </p:spTree>
    <p:extLst>
      <p:ext uri="{BB962C8B-B14F-4D97-AF65-F5344CB8AC3E}">
        <p14:creationId xmlns:p14="http://schemas.microsoft.com/office/powerpoint/2010/main" val="293101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ionized portion is charged, which attracts water molecules, thus forming large complexes. These complexes cannot cross the membranes because they are less lipid soluble. This is why the ionized part of the drugs cannot cross the membrane. Drugs are better absorbed in unionized form.</a:t>
            </a:r>
            <a:endParaRPr lang="en-US" dirty="0"/>
          </a:p>
        </p:txBody>
      </p:sp>
      <p:sp>
        <p:nvSpPr>
          <p:cNvPr id="4" name="Slide Number Placeholder 3"/>
          <p:cNvSpPr>
            <a:spLocks noGrp="1"/>
          </p:cNvSpPr>
          <p:nvPr>
            <p:ph type="sldNum" sz="quarter" idx="10"/>
          </p:nvPr>
        </p:nvSpPr>
        <p:spPr/>
        <p:txBody>
          <a:bodyPr/>
          <a:lstStyle/>
          <a:p>
            <a:fld id="{F0E2426E-C2D5-469F-AB56-841895D7FAFE}" type="slidenum">
              <a:rPr lang="en-US" smtClean="0"/>
              <a:t>5</a:t>
            </a:fld>
            <a:endParaRPr lang="en-US"/>
          </a:p>
        </p:txBody>
      </p:sp>
    </p:spTree>
    <p:extLst>
      <p:ext uri="{BB962C8B-B14F-4D97-AF65-F5344CB8AC3E}">
        <p14:creationId xmlns:p14="http://schemas.microsoft.com/office/powerpoint/2010/main" val="64023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050505"/>
                </a:solidFill>
                <a:effectLst/>
                <a:latin typeface="PT Sans"/>
              </a:rPr>
              <a:t>Why Aspirin absorb</a:t>
            </a:r>
            <a:r>
              <a:rPr lang="en-US" b="0" i="0" baseline="0" dirty="0" smtClean="0">
                <a:solidFill>
                  <a:srgbClr val="050505"/>
                </a:solidFill>
                <a:effectLst/>
                <a:latin typeface="PT Sans"/>
              </a:rPr>
              <a:t> </a:t>
            </a:r>
            <a:r>
              <a:rPr lang="en-US" b="0" i="0" dirty="0" smtClean="0">
                <a:solidFill>
                  <a:srgbClr val="050505"/>
                </a:solidFill>
                <a:effectLst/>
                <a:latin typeface="PT Sans"/>
              </a:rPr>
              <a:t>from the intestine in ionized form?   ,,,,,Just because something is ionized doesn't mean your intestine won't absorb it at all. Your intestine absorbs salt and other ionized substances</a:t>
            </a: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0E2426E-C2D5-469F-AB56-841895D7FAFE}" type="slidenum">
              <a:rPr lang="en-US" smtClean="0"/>
              <a:t>7</a:t>
            </a:fld>
            <a:endParaRPr lang="en-US"/>
          </a:p>
        </p:txBody>
      </p:sp>
    </p:spTree>
    <p:extLst>
      <p:ext uri="{BB962C8B-B14F-4D97-AF65-F5344CB8AC3E}">
        <p14:creationId xmlns:p14="http://schemas.microsoft.com/office/powerpoint/2010/main" val="2908951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E2426E-C2D5-469F-AB56-841895D7FAFE}" type="slidenum">
              <a:rPr lang="en-US" smtClean="0"/>
              <a:t>9</a:t>
            </a:fld>
            <a:endParaRPr lang="en-US"/>
          </a:p>
        </p:txBody>
      </p:sp>
    </p:spTree>
    <p:extLst>
      <p:ext uri="{BB962C8B-B14F-4D97-AF65-F5344CB8AC3E}">
        <p14:creationId xmlns:p14="http://schemas.microsoft.com/office/powerpoint/2010/main" val="105765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penicillin G, are</a:t>
            </a:r>
            <a:r>
              <a:rPr lang="en-US" baseline="0" dirty="0" smtClean="0"/>
              <a:t> </a:t>
            </a:r>
            <a:r>
              <a:rPr lang="en-US" dirty="0" smtClean="0"/>
              <a:t>unstable in the pH of the gastric contents. Others, such as</a:t>
            </a:r>
            <a:r>
              <a:rPr lang="en-US" baseline="0" dirty="0" smtClean="0"/>
              <a:t> </a:t>
            </a:r>
            <a:r>
              <a:rPr lang="en-US" dirty="0" smtClean="0"/>
              <a:t>insulin, are destroyed in the GI tract by degradative enzymes</a:t>
            </a:r>
            <a:endParaRPr lang="en-US" dirty="0"/>
          </a:p>
        </p:txBody>
      </p:sp>
      <p:sp>
        <p:nvSpPr>
          <p:cNvPr id="4" name="Slide Number Placeholder 3"/>
          <p:cNvSpPr>
            <a:spLocks noGrp="1"/>
          </p:cNvSpPr>
          <p:nvPr>
            <p:ph type="sldNum" sz="quarter" idx="10"/>
          </p:nvPr>
        </p:nvSpPr>
        <p:spPr/>
        <p:txBody>
          <a:bodyPr/>
          <a:lstStyle/>
          <a:p>
            <a:fld id="{F0E2426E-C2D5-469F-AB56-841895D7FAFE}" type="slidenum">
              <a:rPr lang="en-US" smtClean="0"/>
              <a:t>10</a:t>
            </a:fld>
            <a:endParaRPr lang="en-US"/>
          </a:p>
        </p:txBody>
      </p:sp>
    </p:spTree>
    <p:extLst>
      <p:ext uri="{BB962C8B-B14F-4D97-AF65-F5344CB8AC3E}">
        <p14:creationId xmlns:p14="http://schemas.microsoft.com/office/powerpoint/2010/main" val="2383593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673F1B93-7B86-41F9-ADC3-119A4221262B}" type="datetimeFigureOut">
              <a:rPr lang="en-US" smtClean="0"/>
              <a:t>2/10/2021</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923360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F1B93-7B86-41F9-ADC3-119A4221262B}" type="datetimeFigureOut">
              <a:rPr lang="en-US" smtClean="0"/>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3805661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F1B93-7B86-41F9-ADC3-119A4221262B}" type="datetimeFigureOut">
              <a:rPr lang="en-US" smtClean="0"/>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2303342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F1B93-7B86-41F9-ADC3-119A4221262B}" type="datetimeFigureOut">
              <a:rPr lang="en-US" smtClean="0"/>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21185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F1B93-7B86-41F9-ADC3-119A4221262B}" type="datetimeFigureOut">
              <a:rPr lang="en-US" smtClean="0"/>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2462006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73F1B93-7B86-41F9-ADC3-119A4221262B}" type="datetimeFigureOut">
              <a:rPr lang="en-US" smtClean="0"/>
              <a:t>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309757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73F1B93-7B86-41F9-ADC3-119A4221262B}" type="datetimeFigureOut">
              <a:rPr lang="en-US" smtClean="0"/>
              <a:t>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130201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3F1B93-7B86-41F9-ADC3-119A4221262B}"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282926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3F1B93-7B86-41F9-ADC3-119A4221262B}"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60067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D1E638-C669-4BEA-8235-1933AD61714C}" type="slidenum">
              <a:rPr lang="ar-SA">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2660440"/>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3F1B93-7B86-41F9-ADC3-119A4221262B}"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4090020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3F1B93-7B86-41F9-ADC3-119A4221262B}" type="datetimeFigureOut">
              <a:rPr lang="en-US" smtClean="0"/>
              <a:t>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69243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73F1B93-7B86-41F9-ADC3-119A4221262B}" type="datetimeFigureOut">
              <a:rPr lang="en-US" smtClean="0"/>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86609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3F1B93-7B86-41F9-ADC3-119A4221262B}" type="datetimeFigureOut">
              <a:rPr lang="en-US" smtClean="0"/>
              <a:t>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241428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3F1B93-7B86-41F9-ADC3-119A4221262B}" type="datetimeFigureOut">
              <a:rPr lang="en-US" smtClean="0"/>
              <a:t>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244971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3F1B93-7B86-41F9-ADC3-119A4221262B}" type="datetimeFigureOut">
              <a:rPr lang="en-US" smtClean="0"/>
              <a:t>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3869094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F1B93-7B86-41F9-ADC3-119A4221262B}" type="datetimeFigureOut">
              <a:rPr lang="en-US" smtClean="0"/>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56556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3F1B93-7B86-41F9-ADC3-119A4221262B}" type="datetimeFigureOut">
              <a:rPr lang="en-US" smtClean="0"/>
              <a:t>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B4647-5660-4D95-A051-B59379FFA0E1}" type="slidenum">
              <a:rPr lang="en-US" smtClean="0"/>
              <a:t>‹#›</a:t>
            </a:fld>
            <a:endParaRPr lang="en-US"/>
          </a:p>
        </p:txBody>
      </p:sp>
    </p:spTree>
    <p:extLst>
      <p:ext uri="{BB962C8B-B14F-4D97-AF65-F5344CB8AC3E}">
        <p14:creationId xmlns:p14="http://schemas.microsoft.com/office/powerpoint/2010/main" val="1979280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73F1B93-7B86-41F9-ADC3-119A4221262B}" type="datetimeFigureOut">
              <a:rPr lang="en-US" smtClean="0"/>
              <a:t>2/10/2021</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83B4647-5660-4D95-A051-B59379FFA0E1}" type="slidenum">
              <a:rPr lang="en-US" smtClean="0"/>
              <a:t>‹#›</a:t>
            </a:fld>
            <a:endParaRPr lang="en-US"/>
          </a:p>
        </p:txBody>
      </p:sp>
    </p:spTree>
    <p:extLst>
      <p:ext uri="{BB962C8B-B14F-4D97-AF65-F5344CB8AC3E}">
        <p14:creationId xmlns:p14="http://schemas.microsoft.com/office/powerpoint/2010/main" val="7427693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6" name="Rectangle 4"/>
          <p:cNvSpPr>
            <a:spLocks noGrp="1" noChangeArrowheads="1"/>
          </p:cNvSpPr>
          <p:nvPr>
            <p:ph type="dt" sz="half" idx="2"/>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a:defRPr sz="1400">
                <a:latin typeface="Arial" charset="0"/>
                <a:cs typeface="Arial" charset="0"/>
              </a:defRPr>
            </a:lvl1pPr>
          </a:lstStyle>
          <a:p>
            <a:pPr fontAlgn="base">
              <a:spcBef>
                <a:spcPct val="0"/>
              </a:spcBef>
              <a:spcAft>
                <a:spcPct val="0"/>
              </a:spcAft>
              <a:defRPr/>
            </a:pPr>
            <a:fld id="{DE1DB965-C3FD-4B23-98C6-757D83AC5E9C}" type="slidenum">
              <a:rPr lang="ar-SA">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802944804"/>
      </p:ext>
    </p:extLst>
  </p:cSld>
  <p:clrMap bg1="lt1" tx1="dk1" bg2="lt2" tx2="dk2" accent1="accent1" accent2="accent2" accent3="accent3" accent4="accent4" accent5="accent5" accent6="accent6" hlink="hlink" folHlink="folHlink"/>
  <p:sldLayoutIdLst>
    <p:sldLayoutId id="2147483730" r:id="rId1"/>
  </p:sldLayoutIdLst>
  <p:transition spd="slow">
    <p:fade thruBlk="1"/>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emf"/><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8365" y="1122220"/>
            <a:ext cx="5917004" cy="523220"/>
          </a:xfrm>
          <a:prstGeom prst="rect">
            <a:avLst/>
          </a:prstGeom>
        </p:spPr>
        <p:txBody>
          <a:bodyPr wrap="none">
            <a:spAutoFit/>
          </a:bodyPr>
          <a:lstStyle/>
          <a:p>
            <a:r>
              <a:rPr lang="en-US" sz="2800" b="1" i="0" u="none" strike="noStrike" baseline="0" dirty="0" smtClean="0">
                <a:solidFill>
                  <a:schemeClr val="bg1"/>
                </a:solidFill>
                <a:latin typeface="Helvetica-Bold"/>
              </a:rPr>
              <a:t>B. Factors influencing absorption</a:t>
            </a:r>
            <a:endParaRPr lang="en-US" sz="5400" b="1" dirty="0">
              <a:solidFill>
                <a:schemeClr val="bg1"/>
              </a:solidFill>
            </a:endParaRPr>
          </a:p>
        </p:txBody>
      </p:sp>
      <p:sp>
        <p:nvSpPr>
          <p:cNvPr id="3" name="Rectangle 2"/>
          <p:cNvSpPr/>
          <p:nvPr/>
        </p:nvSpPr>
        <p:spPr>
          <a:xfrm>
            <a:off x="1268365" y="1968605"/>
            <a:ext cx="6221640" cy="646331"/>
          </a:xfrm>
          <a:prstGeom prst="rect">
            <a:avLst/>
          </a:prstGeom>
        </p:spPr>
        <p:txBody>
          <a:bodyPr wrap="none">
            <a:spAutoFit/>
          </a:bodyPr>
          <a:lstStyle/>
          <a:p>
            <a:r>
              <a:rPr lang="en-US" sz="3200" dirty="0" smtClean="0"/>
              <a:t>1. </a:t>
            </a:r>
            <a:r>
              <a:rPr lang="en-US" sz="3200" b="1" dirty="0" smtClean="0"/>
              <a:t>Effect of pH on drug </a:t>
            </a:r>
            <a:r>
              <a:rPr lang="en-US" sz="3600" b="1" dirty="0" smtClean="0"/>
              <a:t>absorption</a:t>
            </a:r>
            <a:endParaRPr lang="en-US" sz="3200" dirty="0"/>
          </a:p>
        </p:txBody>
      </p:sp>
      <p:sp>
        <p:nvSpPr>
          <p:cNvPr id="5" name="Rectangle 4"/>
          <p:cNvSpPr/>
          <p:nvPr/>
        </p:nvSpPr>
        <p:spPr>
          <a:xfrm>
            <a:off x="1268365" y="2614936"/>
            <a:ext cx="8861610" cy="830997"/>
          </a:xfrm>
          <a:prstGeom prst="rect">
            <a:avLst/>
          </a:prstGeom>
        </p:spPr>
        <p:txBody>
          <a:bodyPr wrap="square">
            <a:spAutoFit/>
          </a:bodyPr>
          <a:lstStyle/>
          <a:p>
            <a:r>
              <a:rPr lang="en-US" sz="2400" b="1" i="0" u="none" strike="noStrike" baseline="0" dirty="0" smtClean="0">
                <a:latin typeface="Helvetica-Bold"/>
              </a:rPr>
              <a:t>2. </a:t>
            </a:r>
            <a:r>
              <a:rPr lang="en-US" sz="2800" b="1" i="0" u="none" strike="noStrike" baseline="0" dirty="0" smtClean="0">
                <a:latin typeface="Helvetica-Bold"/>
              </a:rPr>
              <a:t>Blood flow </a:t>
            </a:r>
            <a:r>
              <a:rPr lang="en-US" sz="2800" b="1" dirty="0" smtClean="0">
                <a:latin typeface="Helvetica-Bold"/>
              </a:rPr>
              <a:t>at</a:t>
            </a:r>
            <a:r>
              <a:rPr lang="en-US" sz="2800" b="1" i="0" u="none" strike="noStrike" baseline="0" dirty="0" smtClean="0">
                <a:latin typeface="Helvetica-Bold"/>
              </a:rPr>
              <a:t> the absorption site </a:t>
            </a:r>
          </a:p>
          <a:p>
            <a:r>
              <a:rPr lang="en-US" sz="2000" b="1" i="0" u="none" strike="noStrike" baseline="0" dirty="0" smtClean="0">
                <a:latin typeface="Helvetica-Bold"/>
              </a:rPr>
              <a:t>(more blood flow to the intestine</a:t>
            </a:r>
            <a:r>
              <a:rPr lang="en-US" sz="2000" b="1" i="0" u="none" strike="noStrike" dirty="0" smtClean="0">
                <a:latin typeface="Helvetica-Bold"/>
              </a:rPr>
              <a:t> as compared to the stomach)</a:t>
            </a:r>
            <a:endParaRPr lang="en-US" sz="2000" b="1" i="0" u="none" strike="noStrike" baseline="0" dirty="0" smtClean="0">
              <a:latin typeface="Helvetica-Bold"/>
            </a:endParaRPr>
          </a:p>
        </p:txBody>
      </p:sp>
      <p:sp>
        <p:nvSpPr>
          <p:cNvPr id="6" name="Rectangle 5"/>
          <p:cNvSpPr/>
          <p:nvPr/>
        </p:nvSpPr>
        <p:spPr>
          <a:xfrm>
            <a:off x="1268365" y="3455733"/>
            <a:ext cx="8640948" cy="954107"/>
          </a:xfrm>
          <a:prstGeom prst="rect">
            <a:avLst/>
          </a:prstGeom>
        </p:spPr>
        <p:txBody>
          <a:bodyPr wrap="square">
            <a:spAutoFit/>
          </a:bodyPr>
          <a:lstStyle/>
          <a:p>
            <a:r>
              <a:rPr lang="en-US" sz="2400" b="1" i="0" u="none" strike="noStrike" baseline="0" dirty="0" smtClean="0">
                <a:latin typeface="Helvetica-Bold"/>
              </a:rPr>
              <a:t>3. </a:t>
            </a:r>
            <a:r>
              <a:rPr lang="en-US" sz="2800" b="1" i="0" u="none" strike="noStrike" baseline="0" dirty="0" smtClean="0">
                <a:latin typeface="Helvetica-Bold"/>
              </a:rPr>
              <a:t>Total surface area available for absorption</a:t>
            </a:r>
            <a:r>
              <a:rPr lang="en-US" sz="1100" b="1" dirty="0" smtClean="0">
                <a:latin typeface="Helvetica-Bold"/>
              </a:rPr>
              <a:t>:</a:t>
            </a:r>
          </a:p>
          <a:p>
            <a:r>
              <a:rPr lang="en-US" sz="1400" b="1" dirty="0" smtClean="0">
                <a:latin typeface="Helvetica-Bold"/>
              </a:rPr>
              <a:t>With </a:t>
            </a:r>
            <a:r>
              <a:rPr lang="en-US" sz="1400" b="1" dirty="0">
                <a:latin typeface="Helvetica-Bold"/>
              </a:rPr>
              <a:t>a surface </a:t>
            </a:r>
            <a:r>
              <a:rPr lang="en-US" sz="1400" b="1" dirty="0" smtClean="0">
                <a:latin typeface="Helvetica-Bold"/>
              </a:rPr>
              <a:t>rich in </a:t>
            </a:r>
            <a:r>
              <a:rPr lang="en-US" sz="1400" b="1" dirty="0">
                <a:latin typeface="Helvetica-Bold"/>
              </a:rPr>
              <a:t>brush borders containing microvilli, the intestine has a </a:t>
            </a:r>
            <a:r>
              <a:rPr lang="en-US" sz="1400" b="1" dirty="0" smtClean="0">
                <a:latin typeface="Helvetica-Bold"/>
              </a:rPr>
              <a:t>surface area </a:t>
            </a:r>
            <a:r>
              <a:rPr lang="en-US" sz="1400" b="1" dirty="0">
                <a:latin typeface="Helvetica-Bold"/>
              </a:rPr>
              <a:t>about 1000-fold that  </a:t>
            </a:r>
            <a:r>
              <a:rPr lang="en-US" sz="1400" b="1" dirty="0" smtClean="0">
                <a:latin typeface="Helvetica-Bold"/>
              </a:rPr>
              <a:t>of </a:t>
            </a:r>
            <a:r>
              <a:rPr lang="en-US" sz="1400" b="1" dirty="0">
                <a:latin typeface="Helvetica-Bold"/>
              </a:rPr>
              <a:t>the stomach,  </a:t>
            </a:r>
            <a:r>
              <a:rPr lang="en-US" sz="1400" b="1" dirty="0" smtClean="0">
                <a:latin typeface="Helvetica-Bold"/>
              </a:rPr>
              <a:t>making </a:t>
            </a:r>
            <a:r>
              <a:rPr lang="en-US" sz="1400" b="1" dirty="0">
                <a:latin typeface="Helvetica-Bold"/>
              </a:rPr>
              <a:t>absorption of </a:t>
            </a:r>
            <a:r>
              <a:rPr lang="en-US" sz="1400" b="1" dirty="0" smtClean="0">
                <a:latin typeface="Helvetica-Bold"/>
              </a:rPr>
              <a:t>the drug </a:t>
            </a:r>
            <a:r>
              <a:rPr lang="en-US" sz="1400" b="1" dirty="0">
                <a:latin typeface="Helvetica-Bold"/>
              </a:rPr>
              <a:t>across the intestine more efficient</a:t>
            </a:r>
            <a:endParaRPr lang="en-US" sz="3200" dirty="0"/>
          </a:p>
        </p:txBody>
      </p:sp>
      <p:sp>
        <p:nvSpPr>
          <p:cNvPr id="7" name="Rectangle 6"/>
          <p:cNvSpPr/>
          <p:nvPr/>
        </p:nvSpPr>
        <p:spPr>
          <a:xfrm>
            <a:off x="1268365" y="4409840"/>
            <a:ext cx="7159332" cy="523220"/>
          </a:xfrm>
          <a:prstGeom prst="rect">
            <a:avLst/>
          </a:prstGeom>
        </p:spPr>
        <p:txBody>
          <a:bodyPr wrap="none">
            <a:spAutoFit/>
          </a:bodyPr>
          <a:lstStyle/>
          <a:p>
            <a:r>
              <a:rPr lang="en-US" sz="2800" b="1" i="0" u="none" strike="noStrike" baseline="0" dirty="0" smtClean="0">
                <a:latin typeface="Helvetica-Bold"/>
              </a:rPr>
              <a:t>4. Contact time at the absorption surface</a:t>
            </a:r>
            <a:endParaRPr lang="en-US" sz="5400" dirty="0"/>
          </a:p>
        </p:txBody>
      </p:sp>
      <p:sp>
        <p:nvSpPr>
          <p:cNvPr id="8" name="Rectangle 7"/>
          <p:cNvSpPr/>
          <p:nvPr/>
        </p:nvSpPr>
        <p:spPr>
          <a:xfrm>
            <a:off x="1268365" y="4933060"/>
            <a:ext cx="5459315" cy="584775"/>
          </a:xfrm>
          <a:prstGeom prst="rect">
            <a:avLst/>
          </a:prstGeom>
        </p:spPr>
        <p:txBody>
          <a:bodyPr wrap="none">
            <a:spAutoFit/>
          </a:bodyPr>
          <a:lstStyle/>
          <a:p>
            <a:r>
              <a:rPr lang="en-US" sz="2800" b="1" dirty="0" smtClean="0"/>
              <a:t>5</a:t>
            </a:r>
            <a:r>
              <a:rPr lang="en-US" sz="2400" b="1" dirty="0" smtClean="0"/>
              <a:t>. </a:t>
            </a:r>
            <a:r>
              <a:rPr lang="en-US" sz="3200" b="1" dirty="0" smtClean="0"/>
              <a:t>Expression of P-glycoprotein</a:t>
            </a:r>
            <a:endParaRPr lang="en-US" sz="2000" dirty="0"/>
          </a:p>
        </p:txBody>
      </p:sp>
      <p:pic>
        <p:nvPicPr>
          <p:cNvPr id="4" name="Picture 3"/>
          <p:cNvPicPr>
            <a:picLocks noChangeAspect="1"/>
          </p:cNvPicPr>
          <p:nvPr/>
        </p:nvPicPr>
        <p:blipFill>
          <a:blip r:embed="rId6"/>
          <a:stretch>
            <a:fillRect/>
          </a:stretch>
        </p:blipFill>
        <p:spPr>
          <a:xfrm>
            <a:off x="9674416" y="2042767"/>
            <a:ext cx="2517584" cy="3780038"/>
          </a:xfrm>
          <a:prstGeom prst="rect">
            <a:avLst/>
          </a:prstGeom>
        </p:spPr>
      </p:pic>
      <p:sp>
        <p:nvSpPr>
          <p:cNvPr id="9" name="Rectangle 8"/>
          <p:cNvSpPr/>
          <p:nvPr/>
        </p:nvSpPr>
        <p:spPr>
          <a:xfrm>
            <a:off x="9957270" y="5823047"/>
            <a:ext cx="1511696" cy="369332"/>
          </a:xfrm>
          <a:prstGeom prst="rect">
            <a:avLst/>
          </a:prstGeom>
        </p:spPr>
        <p:txBody>
          <a:bodyPr wrap="none">
            <a:spAutoFit/>
          </a:bodyPr>
          <a:lstStyle/>
          <a:p>
            <a:r>
              <a:rPr lang="en-US" dirty="0"/>
              <a:t>P-glycoprotein</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7697" y="2101758"/>
            <a:ext cx="609600" cy="609600"/>
          </a:xfrm>
          <a:prstGeom prst="rect">
            <a:avLst/>
          </a:prstGeom>
        </p:spPr>
      </p:pic>
      <p:pic>
        <p:nvPicPr>
          <p:cNvPr id="1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972611" y="5702913"/>
            <a:ext cx="609600" cy="609600"/>
          </a:xfrm>
          <a:prstGeom prst="rect">
            <a:avLst/>
          </a:prstGeom>
        </p:spPr>
      </p:pic>
    </p:spTree>
    <p:extLst>
      <p:ext uri="{BB962C8B-B14F-4D97-AF65-F5344CB8AC3E}">
        <p14:creationId xmlns:p14="http://schemas.microsoft.com/office/powerpoint/2010/main" val="1027543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163" fill="hold"/>
                                        <p:tgtEl>
                                          <p:spTgt spid="10"/>
                                        </p:tgtEl>
                                      </p:cBhvr>
                                    </p:cmd>
                                  </p:childTnLst>
                                </p:cTn>
                              </p:par>
                            </p:childTnLst>
                          </p:cTn>
                        </p:par>
                      </p:childTnLst>
                    </p:cTn>
                  </p:par>
                </p:childTnLst>
              </p:cTn>
              <p:nextCondLst>
                <p:cond evt="onClick" delay="0">
                  <p:tgtEl>
                    <p:spTgt spid="10"/>
                  </p:tgtEl>
                </p:cond>
              </p:nextCondLst>
            </p:seq>
            <p:audio>
              <p:cMediaNode vol="10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1180"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5868" y="322392"/>
            <a:ext cx="9790291" cy="1754326"/>
          </a:xfrm>
          <a:prstGeom prst="rect">
            <a:avLst/>
          </a:prstGeom>
        </p:spPr>
        <p:txBody>
          <a:bodyPr wrap="square">
            <a:spAutoFit/>
          </a:bodyPr>
          <a:lstStyle/>
          <a:p>
            <a:r>
              <a:rPr lang="en-US" sz="2400" b="1" dirty="0" smtClean="0"/>
              <a:t> </a:t>
            </a:r>
            <a:r>
              <a:rPr lang="en-US" sz="3600" b="1" dirty="0" smtClean="0">
                <a:solidFill>
                  <a:schemeClr val="bg1"/>
                </a:solidFill>
              </a:rPr>
              <a:t>Bioavailability:</a:t>
            </a:r>
          </a:p>
          <a:p>
            <a:r>
              <a:rPr lang="en-US" sz="3200" b="1" dirty="0" smtClean="0"/>
              <a:t> </a:t>
            </a:r>
            <a:r>
              <a:rPr lang="en-US" sz="3600" b="1" dirty="0" smtClean="0"/>
              <a:t>The fraction of drug absorbed as such into the systemic circulation</a:t>
            </a:r>
            <a:endParaRPr lang="en-US" sz="3600" b="1" dirty="0"/>
          </a:p>
        </p:txBody>
      </p:sp>
      <p:sp>
        <p:nvSpPr>
          <p:cNvPr id="6" name="Rectangle 5"/>
          <p:cNvSpPr/>
          <p:nvPr/>
        </p:nvSpPr>
        <p:spPr>
          <a:xfrm>
            <a:off x="1395868" y="2055129"/>
            <a:ext cx="10260326" cy="3970318"/>
          </a:xfrm>
          <a:prstGeom prst="rect">
            <a:avLst/>
          </a:prstGeom>
        </p:spPr>
        <p:txBody>
          <a:bodyPr wrap="square">
            <a:spAutoFit/>
          </a:bodyPr>
          <a:lstStyle/>
          <a:p>
            <a:r>
              <a:rPr lang="en-US" dirty="0">
                <a:solidFill>
                  <a:schemeClr val="bg1"/>
                </a:solidFill>
              </a:rPr>
              <a:t>1. </a:t>
            </a:r>
            <a:r>
              <a:rPr lang="en-US" sz="2800" dirty="0">
                <a:solidFill>
                  <a:schemeClr val="bg1"/>
                </a:solidFill>
              </a:rPr>
              <a:t>Determination of bioavailability:</a:t>
            </a:r>
          </a:p>
          <a:p>
            <a:r>
              <a:rPr lang="en-US" sz="2800" dirty="0" smtClean="0">
                <a:solidFill>
                  <a:schemeClr val="bg1"/>
                </a:solidFill>
              </a:rPr>
              <a:t>Factors that influence bioavailability:</a:t>
            </a:r>
          </a:p>
          <a:p>
            <a:r>
              <a:rPr lang="en-US" sz="2800" b="1" dirty="0" smtClean="0">
                <a:solidFill>
                  <a:schemeClr val="bg1"/>
                </a:solidFill>
              </a:rPr>
              <a:t>a. First-pass </a:t>
            </a:r>
            <a:r>
              <a:rPr lang="en-US" sz="2800" b="1" dirty="0">
                <a:solidFill>
                  <a:schemeClr val="bg1"/>
                </a:solidFill>
              </a:rPr>
              <a:t>hepatic metabolism</a:t>
            </a:r>
            <a:r>
              <a:rPr lang="en-US" sz="2800" dirty="0">
                <a:solidFill>
                  <a:schemeClr val="bg1"/>
                </a:solidFill>
              </a:rPr>
              <a:t>:</a:t>
            </a:r>
          </a:p>
          <a:p>
            <a:r>
              <a:rPr lang="en-US" sz="2800" dirty="0">
                <a:solidFill>
                  <a:schemeClr val="bg1"/>
                </a:solidFill>
              </a:rPr>
              <a:t>more than 90% of nitroglycerin is cleared during</a:t>
            </a:r>
          </a:p>
          <a:p>
            <a:r>
              <a:rPr lang="en-US" sz="2800" dirty="0">
                <a:solidFill>
                  <a:schemeClr val="bg1"/>
                </a:solidFill>
              </a:rPr>
              <a:t>first-pass metabolism</a:t>
            </a:r>
            <a:r>
              <a:rPr lang="en-US" sz="2800" dirty="0" smtClean="0">
                <a:solidFill>
                  <a:schemeClr val="bg1"/>
                </a:solidFill>
              </a:rPr>
              <a:t>.</a:t>
            </a:r>
          </a:p>
          <a:p>
            <a:r>
              <a:rPr lang="en-US" sz="2800" b="1" dirty="0">
                <a:solidFill>
                  <a:schemeClr val="bg1"/>
                </a:solidFill>
              </a:rPr>
              <a:t>b. Solubility of the drug</a:t>
            </a:r>
            <a:r>
              <a:rPr lang="en-US" sz="2800" b="1" dirty="0" smtClean="0">
                <a:solidFill>
                  <a:schemeClr val="bg1"/>
                </a:solidFill>
              </a:rPr>
              <a:t>: </a:t>
            </a:r>
            <a:r>
              <a:rPr lang="en-US" sz="2800" dirty="0">
                <a:solidFill>
                  <a:schemeClr val="bg1"/>
                </a:solidFill>
              </a:rPr>
              <a:t>Hydrophilic drugs vs </a:t>
            </a:r>
            <a:r>
              <a:rPr lang="en-US" sz="2800" dirty="0" smtClean="0">
                <a:solidFill>
                  <a:schemeClr val="bg1"/>
                </a:solidFill>
              </a:rPr>
              <a:t>lipophilic drugs</a:t>
            </a:r>
          </a:p>
          <a:p>
            <a:r>
              <a:rPr lang="en-US" sz="2800" b="1" dirty="0">
                <a:solidFill>
                  <a:schemeClr val="bg1"/>
                </a:solidFill>
              </a:rPr>
              <a:t>c. Chemical instability</a:t>
            </a:r>
            <a:r>
              <a:rPr lang="en-US" sz="2800" b="1" dirty="0" smtClean="0">
                <a:solidFill>
                  <a:schemeClr val="bg1"/>
                </a:solidFill>
              </a:rPr>
              <a:t>: </a:t>
            </a:r>
            <a:r>
              <a:rPr lang="en-US" sz="2800" dirty="0" smtClean="0">
                <a:solidFill>
                  <a:schemeClr val="bg1"/>
                </a:solidFill>
              </a:rPr>
              <a:t>Penicillin G, </a:t>
            </a:r>
            <a:r>
              <a:rPr lang="en-US" sz="2800" dirty="0" err="1" smtClean="0">
                <a:solidFill>
                  <a:schemeClr val="bg1"/>
                </a:solidFill>
              </a:rPr>
              <a:t>insuline</a:t>
            </a:r>
            <a:endParaRPr lang="en-US" sz="2800" dirty="0" smtClean="0">
              <a:solidFill>
                <a:schemeClr val="bg1"/>
              </a:solidFill>
            </a:endParaRPr>
          </a:p>
          <a:p>
            <a:r>
              <a:rPr lang="en-US" sz="2800" b="1" dirty="0">
                <a:solidFill>
                  <a:schemeClr val="bg1"/>
                </a:solidFill>
              </a:rPr>
              <a:t>d. Nature of the drug formulation</a:t>
            </a:r>
            <a:r>
              <a:rPr lang="en-US" sz="2800" b="1" dirty="0" smtClean="0">
                <a:solidFill>
                  <a:schemeClr val="bg1"/>
                </a:solidFill>
              </a:rPr>
              <a:t>: </a:t>
            </a:r>
            <a:r>
              <a:rPr lang="en-US" sz="2800" dirty="0" smtClean="0">
                <a:solidFill>
                  <a:schemeClr val="bg1"/>
                </a:solidFill>
              </a:rPr>
              <a:t>particle </a:t>
            </a:r>
            <a:r>
              <a:rPr lang="en-US" sz="2800" dirty="0">
                <a:solidFill>
                  <a:schemeClr val="bg1"/>
                </a:solidFill>
              </a:rPr>
              <a:t>size, salt form, crystal polymorphism, </a:t>
            </a:r>
            <a:r>
              <a:rPr lang="en-US" sz="2800" dirty="0" smtClean="0">
                <a:solidFill>
                  <a:schemeClr val="bg1"/>
                </a:solidFill>
              </a:rPr>
              <a:t>enteric coatings</a:t>
            </a:r>
            <a:r>
              <a:rPr lang="en-US" sz="2800" dirty="0">
                <a:solidFill>
                  <a:schemeClr val="bg1"/>
                </a:solidFill>
              </a:rPr>
              <a:t>, and the presence of excipients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9846" y="2055129"/>
            <a:ext cx="609600" cy="609600"/>
          </a:xfrm>
          <a:prstGeom prst="rect">
            <a:avLst/>
          </a:prstGeom>
        </p:spPr>
      </p:pic>
    </p:spTree>
    <p:extLst>
      <p:ext uri="{BB962C8B-B14F-4D97-AF65-F5344CB8AC3E}">
        <p14:creationId xmlns:p14="http://schemas.microsoft.com/office/powerpoint/2010/main" val="564513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4915" y="0"/>
            <a:ext cx="10957301" cy="6858000"/>
          </a:xfrm>
          <a:prstGeom prst="rect">
            <a:avLst/>
          </a:prstGeom>
        </p:spPr>
      </p:pic>
    </p:spTree>
    <p:extLst>
      <p:ext uri="{BB962C8B-B14F-4D97-AF65-F5344CB8AC3E}">
        <p14:creationId xmlns:p14="http://schemas.microsoft.com/office/powerpoint/2010/main" val="3362325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87104" y="258088"/>
            <a:ext cx="9211159" cy="2739211"/>
          </a:xfrm>
          <a:prstGeom prst="rect">
            <a:avLst/>
          </a:prstGeom>
        </p:spPr>
        <p:txBody>
          <a:bodyPr wrap="square">
            <a:spAutoFit/>
          </a:bodyPr>
          <a:lstStyle/>
          <a:p>
            <a:r>
              <a:rPr lang="en-US" sz="3200" b="1" dirty="0"/>
              <a:t>pH and </a:t>
            </a:r>
            <a:r>
              <a:rPr lang="en-US" sz="3200" b="1" dirty="0" smtClean="0"/>
              <a:t>Ionisation</a:t>
            </a:r>
            <a:endParaRPr lang="en-US" sz="3200" b="1" dirty="0"/>
          </a:p>
          <a:p>
            <a:r>
              <a:rPr lang="en-US" sz="2800" dirty="0">
                <a:solidFill>
                  <a:schemeClr val="bg1"/>
                </a:solidFill>
              </a:rPr>
              <a:t>One important complicating factor in relation to membrane</a:t>
            </a:r>
          </a:p>
          <a:p>
            <a:r>
              <a:rPr lang="en-US" sz="2800" dirty="0">
                <a:solidFill>
                  <a:schemeClr val="bg1"/>
                </a:solidFill>
              </a:rPr>
              <a:t>permeation is that many drugs are weak acids or bases,</a:t>
            </a:r>
          </a:p>
          <a:p>
            <a:r>
              <a:rPr lang="en-US" sz="2800" dirty="0">
                <a:solidFill>
                  <a:schemeClr val="bg1"/>
                </a:solidFill>
              </a:rPr>
              <a:t>and therefore exist in both </a:t>
            </a:r>
            <a:r>
              <a:rPr lang="en-US" sz="2800" dirty="0" smtClean="0">
                <a:solidFill>
                  <a:schemeClr val="bg1"/>
                </a:solidFill>
              </a:rPr>
              <a:t>unionized </a:t>
            </a:r>
            <a:r>
              <a:rPr lang="en-US" sz="2800" dirty="0">
                <a:solidFill>
                  <a:schemeClr val="bg1"/>
                </a:solidFill>
              </a:rPr>
              <a:t>and </a:t>
            </a:r>
            <a:r>
              <a:rPr lang="en-US" sz="2800" dirty="0" smtClean="0">
                <a:solidFill>
                  <a:schemeClr val="bg1"/>
                </a:solidFill>
              </a:rPr>
              <a:t>ionized </a:t>
            </a:r>
            <a:r>
              <a:rPr lang="en-US" sz="2800" dirty="0">
                <a:solidFill>
                  <a:schemeClr val="bg1"/>
                </a:solidFill>
              </a:rPr>
              <a:t>form, the</a:t>
            </a:r>
          </a:p>
          <a:p>
            <a:r>
              <a:rPr lang="en-US" sz="2800" dirty="0">
                <a:solidFill>
                  <a:schemeClr val="bg1"/>
                </a:solidFill>
              </a:rPr>
              <a:t>ratio of the two forms varying with </a:t>
            </a:r>
            <a:r>
              <a:rPr lang="en-US" sz="2800" dirty="0" err="1">
                <a:solidFill>
                  <a:schemeClr val="bg1"/>
                </a:solidFill>
              </a:rPr>
              <a:t>pH.</a:t>
            </a:r>
            <a:r>
              <a:rPr lang="en-US" sz="2800" dirty="0">
                <a:solidFill>
                  <a:schemeClr val="bg1"/>
                </a:solidFill>
              </a:rPr>
              <a:t> For a weak base,</a:t>
            </a:r>
          </a:p>
          <a:p>
            <a:r>
              <a:rPr lang="en-US" sz="2800" dirty="0">
                <a:solidFill>
                  <a:schemeClr val="bg1"/>
                </a:solidFill>
              </a:rPr>
              <a:t>the </a:t>
            </a:r>
            <a:r>
              <a:rPr lang="en-US" sz="2800" dirty="0" smtClean="0">
                <a:solidFill>
                  <a:schemeClr val="bg1"/>
                </a:solidFill>
              </a:rPr>
              <a:t>ionization </a:t>
            </a:r>
            <a:r>
              <a:rPr lang="en-US" sz="2800" dirty="0">
                <a:solidFill>
                  <a:schemeClr val="bg1"/>
                </a:solidFill>
              </a:rPr>
              <a:t>reaction is:</a:t>
            </a:r>
          </a:p>
        </p:txBody>
      </p:sp>
      <p:pic>
        <p:nvPicPr>
          <p:cNvPr id="3" name="Picture 2"/>
          <p:cNvPicPr>
            <a:picLocks noChangeAspect="1"/>
          </p:cNvPicPr>
          <p:nvPr/>
        </p:nvPicPr>
        <p:blipFill>
          <a:blip r:embed="rId5"/>
          <a:stretch>
            <a:fillRect/>
          </a:stretch>
        </p:blipFill>
        <p:spPr>
          <a:xfrm>
            <a:off x="2743200" y="2997299"/>
            <a:ext cx="6493789" cy="365079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8663" y="2692499"/>
            <a:ext cx="609600" cy="609600"/>
          </a:xfrm>
          <a:prstGeom prst="rect">
            <a:avLst/>
          </a:prstGeom>
        </p:spPr>
      </p:pic>
    </p:spTree>
    <p:extLst>
      <p:ext uri="{BB962C8B-B14F-4D97-AF65-F5344CB8AC3E}">
        <p14:creationId xmlns:p14="http://schemas.microsoft.com/office/powerpoint/2010/main" val="1950308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62152" y="869697"/>
            <a:ext cx="3643943" cy="4761039"/>
          </a:xfrm>
          <a:prstGeom prst="rect">
            <a:avLst/>
          </a:prstGeom>
        </p:spPr>
      </p:pic>
      <p:pic>
        <p:nvPicPr>
          <p:cNvPr id="3" name="Picture 2"/>
          <p:cNvPicPr>
            <a:picLocks noChangeAspect="1"/>
          </p:cNvPicPr>
          <p:nvPr/>
        </p:nvPicPr>
        <p:blipFill>
          <a:blip r:embed="rId5"/>
          <a:stretch>
            <a:fillRect/>
          </a:stretch>
        </p:blipFill>
        <p:spPr>
          <a:xfrm>
            <a:off x="5986659" y="1007158"/>
            <a:ext cx="3814164" cy="4486116"/>
          </a:xfrm>
          <a:prstGeom prst="rect">
            <a:avLst/>
          </a:prstGeom>
        </p:spPr>
      </p:pic>
      <p:sp>
        <p:nvSpPr>
          <p:cNvPr id="4" name="Rectangle 3"/>
          <p:cNvSpPr/>
          <p:nvPr/>
        </p:nvSpPr>
        <p:spPr>
          <a:xfrm>
            <a:off x="2313081" y="223366"/>
            <a:ext cx="6238374" cy="646331"/>
          </a:xfrm>
          <a:prstGeom prst="rect">
            <a:avLst/>
          </a:prstGeom>
        </p:spPr>
        <p:txBody>
          <a:bodyPr wrap="none">
            <a:spAutoFit/>
          </a:bodyPr>
          <a:lstStyle/>
          <a:p>
            <a:r>
              <a:rPr lang="en-US" sz="3600" b="1" dirty="0">
                <a:solidFill>
                  <a:prstClr val="white"/>
                </a:solidFill>
              </a:rPr>
              <a:t>Effect of pH on drug absorption</a:t>
            </a:r>
            <a:endParaRPr lang="en-US" sz="28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06374" y="5702029"/>
            <a:ext cx="609600" cy="609600"/>
          </a:xfrm>
          <a:prstGeom prst="rect">
            <a:avLst/>
          </a:prstGeom>
        </p:spPr>
      </p:pic>
    </p:spTree>
    <p:extLst>
      <p:ext uri="{BB962C8B-B14F-4D97-AF65-F5344CB8AC3E}">
        <p14:creationId xmlns:p14="http://schemas.microsoft.com/office/powerpoint/2010/main" val="90770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1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999829"/>
            <a:ext cx="6096000" cy="4955203"/>
          </a:xfrm>
          <a:prstGeom prst="rect">
            <a:avLst/>
          </a:prstGeom>
        </p:spPr>
        <p:txBody>
          <a:bodyPr>
            <a:spAutoFit/>
          </a:bodyPr>
          <a:lstStyle/>
          <a:p>
            <a:r>
              <a:rPr lang="en-US" sz="2800" b="1" dirty="0">
                <a:solidFill>
                  <a:srgbClr val="333333"/>
                </a:solidFill>
                <a:latin typeface="Droid Sans"/>
              </a:rPr>
              <a:t>Acidic drugs</a:t>
            </a:r>
            <a:endParaRPr lang="en-US" sz="2800" dirty="0">
              <a:solidFill>
                <a:srgbClr val="333333"/>
              </a:solidFill>
              <a:latin typeface="Droid Sans"/>
            </a:endParaRPr>
          </a:p>
          <a:p>
            <a:r>
              <a:rPr lang="en-US" sz="2800" dirty="0" smtClean="0">
                <a:solidFill>
                  <a:srgbClr val="333333"/>
                </a:solidFill>
                <a:latin typeface="Droid Sans"/>
              </a:rPr>
              <a:t>HA </a:t>
            </a:r>
            <a:r>
              <a:rPr lang="en-US" sz="2800" dirty="0">
                <a:solidFill>
                  <a:srgbClr val="333333"/>
                </a:solidFill>
                <a:latin typeface="Droid Sans"/>
              </a:rPr>
              <a:t>↔ A</a:t>
            </a:r>
            <a:r>
              <a:rPr lang="en-US" sz="3600" dirty="0">
                <a:solidFill>
                  <a:srgbClr val="333333"/>
                </a:solidFill>
                <a:latin typeface="Droid Sans"/>
              </a:rPr>
              <a:t>-</a:t>
            </a:r>
            <a:r>
              <a:rPr lang="en-US" sz="2800" dirty="0">
                <a:solidFill>
                  <a:srgbClr val="333333"/>
                </a:solidFill>
                <a:latin typeface="Droid Sans"/>
              </a:rPr>
              <a:t> + H+      (</a:t>
            </a:r>
            <a:r>
              <a:rPr lang="en-US" sz="2800" dirty="0" err="1">
                <a:solidFill>
                  <a:srgbClr val="333333"/>
                </a:solidFill>
                <a:latin typeface="Droid Sans"/>
              </a:rPr>
              <a:t>eq</a:t>
            </a:r>
            <a:r>
              <a:rPr lang="en-US" sz="2800" dirty="0">
                <a:solidFill>
                  <a:srgbClr val="333333"/>
                </a:solidFill>
                <a:latin typeface="Droid Sans"/>
              </a:rPr>
              <a:t> 1)</a:t>
            </a:r>
          </a:p>
          <a:p>
            <a:r>
              <a:rPr lang="en-US" sz="2800" dirty="0">
                <a:solidFill>
                  <a:srgbClr val="333333"/>
                </a:solidFill>
                <a:latin typeface="Droid Sans"/>
              </a:rPr>
              <a:t>Acidic drugs on dissociation give anion and proton.</a:t>
            </a:r>
          </a:p>
          <a:p>
            <a:r>
              <a:rPr lang="en-US" sz="2800" b="1" dirty="0">
                <a:solidFill>
                  <a:srgbClr val="333333"/>
                </a:solidFill>
                <a:latin typeface="Droid Sans"/>
              </a:rPr>
              <a:t>Basic drugs</a:t>
            </a:r>
            <a:endParaRPr lang="en-US" sz="2800" dirty="0">
              <a:solidFill>
                <a:srgbClr val="333333"/>
              </a:solidFill>
              <a:latin typeface="Droid Sans"/>
            </a:endParaRPr>
          </a:p>
          <a:p>
            <a:r>
              <a:rPr lang="en-US" sz="2800" dirty="0">
                <a:solidFill>
                  <a:srgbClr val="333333"/>
                </a:solidFill>
                <a:latin typeface="Droid Sans"/>
              </a:rPr>
              <a:t>B + H+ ↔ BH+   (</a:t>
            </a:r>
            <a:r>
              <a:rPr lang="en-US" sz="2800" dirty="0" err="1">
                <a:solidFill>
                  <a:srgbClr val="333333"/>
                </a:solidFill>
                <a:latin typeface="Droid Sans"/>
              </a:rPr>
              <a:t>eq</a:t>
            </a:r>
            <a:r>
              <a:rPr lang="en-US" sz="2800" dirty="0">
                <a:solidFill>
                  <a:srgbClr val="333333"/>
                </a:solidFill>
                <a:latin typeface="Droid Sans"/>
              </a:rPr>
              <a:t> 2)</a:t>
            </a:r>
          </a:p>
          <a:p>
            <a:r>
              <a:rPr lang="en-US" sz="2800" dirty="0">
                <a:solidFill>
                  <a:srgbClr val="333333"/>
                </a:solidFill>
                <a:latin typeface="Droid Sans"/>
              </a:rPr>
              <a:t>Basic drugs on combining with a proton become </a:t>
            </a:r>
            <a:r>
              <a:rPr lang="en-US" sz="2800" dirty="0" smtClean="0">
                <a:solidFill>
                  <a:srgbClr val="333333"/>
                </a:solidFill>
                <a:latin typeface="Droid Sans"/>
              </a:rPr>
              <a:t>cation.</a:t>
            </a:r>
            <a:endParaRPr lang="en-US" sz="2800" dirty="0">
              <a:solidFill>
                <a:srgbClr val="333333"/>
              </a:solidFill>
              <a:latin typeface="Droid Sans"/>
            </a:endParaRPr>
          </a:p>
          <a:p>
            <a:r>
              <a:rPr lang="en-US" sz="2800" dirty="0">
                <a:solidFill>
                  <a:srgbClr val="333333"/>
                </a:solidFill>
                <a:latin typeface="Droid Sans"/>
              </a:rPr>
              <a:t>The existence of drugs as neutral or charged particles </a:t>
            </a:r>
            <a:r>
              <a:rPr lang="en-US" sz="2800" b="1" dirty="0">
                <a:solidFill>
                  <a:srgbClr val="333333"/>
                </a:solidFill>
                <a:latin typeface="Droid Sans"/>
              </a:rPr>
              <a:t>depends on the </a:t>
            </a:r>
            <a:r>
              <a:rPr lang="en-US" sz="2800" b="1" dirty="0" err="1">
                <a:solidFill>
                  <a:srgbClr val="333333"/>
                </a:solidFill>
                <a:latin typeface="Droid Sans"/>
              </a:rPr>
              <a:t>pH.</a:t>
            </a:r>
            <a:endParaRPr lang="en-US" sz="2800" b="0" i="0" dirty="0">
              <a:solidFill>
                <a:srgbClr val="333333"/>
              </a:solidFill>
              <a:effectLst/>
              <a:latin typeface="Droid San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2417" y="2637817"/>
            <a:ext cx="609600" cy="609600"/>
          </a:xfrm>
          <a:prstGeom prst="rect">
            <a:avLst/>
          </a:prstGeom>
        </p:spPr>
      </p:pic>
    </p:spTree>
    <p:extLst>
      <p:ext uri="{BB962C8B-B14F-4D97-AF65-F5344CB8AC3E}">
        <p14:creationId xmlns:p14="http://schemas.microsoft.com/office/powerpoint/2010/main" val="2822599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56626" y="5799"/>
            <a:ext cx="10278747" cy="684640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7438" y="3036651"/>
            <a:ext cx="609600" cy="609600"/>
          </a:xfrm>
          <a:prstGeom prst="rect">
            <a:avLst/>
          </a:prstGeom>
        </p:spPr>
      </p:pic>
    </p:spTree>
    <p:extLst>
      <p:ext uri="{BB962C8B-B14F-4D97-AF65-F5344CB8AC3E}">
        <p14:creationId xmlns:p14="http://schemas.microsoft.com/office/powerpoint/2010/main" val="3629226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72" fill="hold"/>
                                        <p:tgtEl>
                                          <p:spTgt spid="3"/>
                                        </p:tgtEl>
                                      </p:cBhvr>
                                    </p:cmd>
                                  </p:childTnLst>
                                </p:cTn>
                              </p:par>
                            </p:childTnLst>
                          </p:cTn>
                        </p:par>
                      </p:childTnLst>
                    </p:cTn>
                  </p:par>
                </p:childTnLst>
              </p:cTn>
              <p:nextCondLst>
                <p:cond evt="onClick" delay="0">
                  <p:tgtEl>
                    <p:spTgt spid="3"/>
                  </p:tgtEl>
                </p:cond>
              </p:nextCondLst>
            </p:seq>
            <p:audio>
              <p:cMediaNode vol="9697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7080" y="1440467"/>
            <a:ext cx="9508902" cy="4031873"/>
          </a:xfrm>
          <a:prstGeom prst="rect">
            <a:avLst/>
          </a:prstGeom>
        </p:spPr>
        <p:txBody>
          <a:bodyPr wrap="square">
            <a:spAutoFit/>
          </a:bodyPr>
          <a:lstStyle/>
          <a:p>
            <a:r>
              <a:rPr lang="en-US" sz="2400" b="1" dirty="0">
                <a:solidFill>
                  <a:srgbClr val="333333"/>
                </a:solidFill>
                <a:latin typeface="Helvetica" panose="020B0604020202020204" pitchFamily="34" charset="0"/>
              </a:rPr>
              <a:t>Acidic Medium</a:t>
            </a:r>
            <a:endParaRPr lang="en-US" sz="2400" dirty="0">
              <a:solidFill>
                <a:srgbClr val="333333"/>
              </a:solidFill>
              <a:latin typeface="Helvetica" panose="020B0604020202020204" pitchFamily="34" charset="0"/>
            </a:endParaRPr>
          </a:p>
          <a:p>
            <a:r>
              <a:rPr lang="en-US" sz="2400" dirty="0">
                <a:solidFill>
                  <a:srgbClr val="333333"/>
                </a:solidFill>
                <a:latin typeface="Droid Sans"/>
              </a:rPr>
              <a:t>In acidic medium, lots of protons are present. Therefore, greater amount of acidic drug is unionized (shift towards left of </a:t>
            </a:r>
            <a:r>
              <a:rPr lang="en-US" sz="2400" dirty="0" err="1">
                <a:solidFill>
                  <a:srgbClr val="333333"/>
                </a:solidFill>
                <a:latin typeface="Droid Sans"/>
              </a:rPr>
              <a:t>eq</a:t>
            </a:r>
            <a:r>
              <a:rPr lang="en-US" sz="2400" dirty="0">
                <a:solidFill>
                  <a:srgbClr val="333333"/>
                </a:solidFill>
                <a:latin typeface="Droid Sans"/>
              </a:rPr>
              <a:t> 1). Thus in acidic medium acidic drug is present more in unionized form, which increases its absorption. </a:t>
            </a:r>
            <a:endParaRPr lang="en-US" sz="2400" dirty="0" smtClean="0">
              <a:solidFill>
                <a:srgbClr val="333333"/>
              </a:solidFill>
              <a:latin typeface="Droid Sans"/>
            </a:endParaRPr>
          </a:p>
          <a:p>
            <a:r>
              <a:rPr lang="en-US" sz="3200" b="1" dirty="0" smtClean="0">
                <a:solidFill>
                  <a:srgbClr val="333333"/>
                </a:solidFill>
                <a:latin typeface="Droid Sans"/>
              </a:rPr>
              <a:t>This </a:t>
            </a:r>
            <a:r>
              <a:rPr lang="en-US" sz="3200" b="1" dirty="0">
                <a:solidFill>
                  <a:srgbClr val="333333"/>
                </a:solidFill>
                <a:latin typeface="Droid Sans"/>
              </a:rPr>
              <a:t>is why acidic drugs are better absorbed from the stomach.</a:t>
            </a:r>
          </a:p>
          <a:p>
            <a:r>
              <a:rPr lang="en-US" sz="2400" dirty="0">
                <a:solidFill>
                  <a:srgbClr val="333333"/>
                </a:solidFill>
                <a:latin typeface="Droid Sans"/>
              </a:rPr>
              <a:t>Basic drugs get ionized in acidic medium (right shift of </a:t>
            </a:r>
            <a:r>
              <a:rPr lang="en-US" sz="2400" dirty="0" err="1">
                <a:solidFill>
                  <a:srgbClr val="333333"/>
                </a:solidFill>
                <a:latin typeface="Droid Sans"/>
              </a:rPr>
              <a:t>eq</a:t>
            </a:r>
            <a:r>
              <a:rPr lang="en-US" sz="2400" dirty="0">
                <a:solidFill>
                  <a:srgbClr val="333333"/>
                </a:solidFill>
                <a:latin typeface="Droid Sans"/>
              </a:rPr>
              <a:t> 2), thus this form is poorly absorbed</a:t>
            </a:r>
            <a:r>
              <a:rPr lang="en-US" sz="2400" dirty="0" smtClean="0">
                <a:solidFill>
                  <a:srgbClr val="333333"/>
                </a:solidFill>
                <a:latin typeface="Droid Sans"/>
              </a:rPr>
              <a:t>.</a:t>
            </a:r>
          </a:p>
          <a:p>
            <a:r>
              <a:rPr lang="en-US" sz="2400" dirty="0" smtClean="0">
                <a:solidFill>
                  <a:srgbClr val="333333"/>
                </a:solidFill>
                <a:latin typeface="Droid Sans"/>
              </a:rPr>
              <a:t> </a:t>
            </a:r>
            <a:endParaRPr lang="en-US" sz="2400" dirty="0">
              <a:solidFill>
                <a:srgbClr val="333333"/>
              </a:solidFill>
              <a:latin typeface="Droid Sans"/>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6766" y="556098"/>
            <a:ext cx="609600" cy="609600"/>
          </a:xfrm>
          <a:prstGeom prst="rect">
            <a:avLst/>
          </a:prstGeom>
        </p:spPr>
      </p:pic>
    </p:spTree>
    <p:extLst>
      <p:ext uri="{BB962C8B-B14F-4D97-AF65-F5344CB8AC3E}">
        <p14:creationId xmlns:p14="http://schemas.microsoft.com/office/powerpoint/2010/main" val="1668010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289"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1475" y="1042621"/>
            <a:ext cx="8027831" cy="4524315"/>
          </a:xfrm>
          <a:prstGeom prst="rect">
            <a:avLst/>
          </a:prstGeom>
        </p:spPr>
        <p:txBody>
          <a:bodyPr wrap="square">
            <a:spAutoFit/>
          </a:bodyPr>
          <a:lstStyle/>
          <a:p>
            <a:pPr lvl="0"/>
            <a:r>
              <a:rPr lang="en-US" sz="3200" b="1" dirty="0">
                <a:solidFill>
                  <a:srgbClr val="333333"/>
                </a:solidFill>
                <a:latin typeface="Helvetica" panose="020B0604020202020204" pitchFamily="34" charset="0"/>
              </a:rPr>
              <a:t>Basic Medium:</a:t>
            </a:r>
            <a:endParaRPr lang="en-US" sz="3200" dirty="0">
              <a:solidFill>
                <a:srgbClr val="333333"/>
              </a:solidFill>
              <a:latin typeface="Helvetica" panose="020B0604020202020204" pitchFamily="34" charset="0"/>
            </a:endParaRPr>
          </a:p>
          <a:p>
            <a:pPr marL="342900" lvl="0" indent="-342900">
              <a:buFont typeface="Arial" panose="020B0604020202020204" pitchFamily="34" charset="0"/>
              <a:buChar char="•"/>
            </a:pPr>
            <a:r>
              <a:rPr lang="en-US" sz="3200" dirty="0">
                <a:solidFill>
                  <a:srgbClr val="333333"/>
                </a:solidFill>
                <a:latin typeface="Droid Sans"/>
              </a:rPr>
              <a:t>The opposite is true in case of basic medium. </a:t>
            </a:r>
            <a:endParaRPr lang="en-US" sz="3200" dirty="0" smtClean="0">
              <a:solidFill>
                <a:srgbClr val="333333"/>
              </a:solidFill>
              <a:latin typeface="Droid Sans"/>
            </a:endParaRPr>
          </a:p>
          <a:p>
            <a:pPr marL="342900" lvl="0" indent="-342900">
              <a:buFont typeface="Arial" panose="020B0604020202020204" pitchFamily="34" charset="0"/>
              <a:buChar char="•"/>
            </a:pPr>
            <a:r>
              <a:rPr lang="en-US" sz="3200" dirty="0" smtClean="0">
                <a:solidFill>
                  <a:srgbClr val="333333"/>
                </a:solidFill>
                <a:latin typeface="Droid Sans"/>
              </a:rPr>
              <a:t>Acidic </a:t>
            </a:r>
            <a:r>
              <a:rPr lang="en-US" sz="3200" dirty="0">
                <a:solidFill>
                  <a:srgbClr val="333333"/>
                </a:solidFill>
                <a:latin typeface="Droid Sans"/>
              </a:rPr>
              <a:t>drugs are poorly absorbed while the basic drugs are well absorbed. </a:t>
            </a:r>
            <a:endParaRPr lang="en-US" sz="3200" dirty="0" smtClean="0">
              <a:solidFill>
                <a:srgbClr val="333333"/>
              </a:solidFill>
              <a:latin typeface="Droid Sans"/>
            </a:endParaRPr>
          </a:p>
          <a:p>
            <a:pPr marL="342900" lvl="0" indent="-342900">
              <a:buFont typeface="Arial" panose="020B0604020202020204" pitchFamily="34" charset="0"/>
              <a:buChar char="•"/>
            </a:pPr>
            <a:r>
              <a:rPr lang="en-US" sz="3200" dirty="0" smtClean="0">
                <a:solidFill>
                  <a:srgbClr val="333333"/>
                </a:solidFill>
                <a:latin typeface="Droid Sans"/>
              </a:rPr>
              <a:t>Quinidine </a:t>
            </a:r>
            <a:r>
              <a:rPr lang="en-US" sz="3200" dirty="0">
                <a:solidFill>
                  <a:srgbClr val="333333"/>
                </a:solidFill>
                <a:latin typeface="Droid Sans"/>
              </a:rPr>
              <a:t>and </a:t>
            </a:r>
            <a:r>
              <a:rPr lang="en-US" sz="3200" dirty="0" err="1">
                <a:solidFill>
                  <a:srgbClr val="333333"/>
                </a:solidFill>
                <a:latin typeface="Droid Sans"/>
              </a:rPr>
              <a:t>pyrimethamine</a:t>
            </a:r>
            <a:r>
              <a:rPr lang="en-US" sz="3200" dirty="0">
                <a:solidFill>
                  <a:srgbClr val="333333"/>
                </a:solidFill>
                <a:latin typeface="Droid Sans"/>
              </a:rPr>
              <a:t> are </a:t>
            </a:r>
            <a:r>
              <a:rPr lang="en-US" sz="3200" dirty="0" err="1">
                <a:solidFill>
                  <a:srgbClr val="333333"/>
                </a:solidFill>
                <a:latin typeface="Droid Sans"/>
              </a:rPr>
              <a:t>antimalarials</a:t>
            </a:r>
            <a:r>
              <a:rPr lang="en-US" sz="3200" dirty="0">
                <a:solidFill>
                  <a:srgbClr val="333333"/>
                </a:solidFill>
                <a:latin typeface="Droid Sans"/>
              </a:rPr>
              <a:t> and basic, so are ionized in stomach and unionized in intestines, from where they are absorbed.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6555" y="1042621"/>
            <a:ext cx="609600" cy="609600"/>
          </a:xfrm>
          <a:prstGeom prst="rect">
            <a:avLst/>
          </a:prstGeom>
        </p:spPr>
      </p:pic>
    </p:spTree>
    <p:extLst>
      <p:ext uri="{BB962C8B-B14F-4D97-AF65-F5344CB8AC3E}">
        <p14:creationId xmlns:p14="http://schemas.microsoft.com/office/powerpoint/2010/main" val="17558310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505800" y="0"/>
            <a:ext cx="6211480" cy="6591342"/>
          </a:xfrm>
          <a:prstGeom prst="rect">
            <a:avLst/>
          </a:prstGeom>
        </p:spPr>
      </p:pic>
      <p:pic>
        <p:nvPicPr>
          <p:cNvPr id="3" name="Picture 2"/>
          <p:cNvPicPr>
            <a:picLocks noChangeAspect="1"/>
          </p:cNvPicPr>
          <p:nvPr/>
        </p:nvPicPr>
        <p:blipFill>
          <a:blip r:embed="rId6"/>
          <a:stretch>
            <a:fillRect/>
          </a:stretch>
        </p:blipFill>
        <p:spPr>
          <a:xfrm>
            <a:off x="9393054" y="223435"/>
            <a:ext cx="2622900" cy="2481263"/>
          </a:xfrm>
          <a:prstGeom prst="rect">
            <a:avLst/>
          </a:prstGeom>
        </p:spPr>
      </p:pic>
      <p:sp>
        <p:nvSpPr>
          <p:cNvPr id="4" name="TextBox 3"/>
          <p:cNvSpPr txBox="1"/>
          <p:nvPr/>
        </p:nvSpPr>
        <p:spPr>
          <a:xfrm>
            <a:off x="9625262" y="3128211"/>
            <a:ext cx="1963555" cy="369332"/>
          </a:xfrm>
          <a:prstGeom prst="rect">
            <a:avLst/>
          </a:prstGeom>
          <a:noFill/>
        </p:spPr>
        <p:txBody>
          <a:bodyPr wrap="square" rtlCol="0">
            <a:spAutoFit/>
          </a:bodyPr>
          <a:lstStyle/>
          <a:p>
            <a:r>
              <a:rPr lang="en-US" dirty="0" smtClean="0"/>
              <a:t>Salt or neutral form</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99704" y="4353232"/>
            <a:ext cx="609600" cy="609600"/>
          </a:xfrm>
          <a:prstGeom prst="rect">
            <a:avLst/>
          </a:prstGeom>
        </p:spPr>
      </p:pic>
    </p:spTree>
    <p:extLst>
      <p:ext uri="{BB962C8B-B14F-4D97-AF65-F5344CB8AC3E}">
        <p14:creationId xmlns:p14="http://schemas.microsoft.com/office/powerpoint/2010/main" val="28062977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7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FFFFFF"/>
        </a:hlink>
        <a:folHlink>
          <a:srgbClr val="99CCFF"/>
        </a:folHlink>
      </a:clrScheme>
      <a:clrMap bg1="dk2" tx1="lt1" bg2="dk1" tx2="lt2" accent1="accent1" accent2="accent2" accent3="accent3" accent4="accent4" accent5="accent5" accent6="accent6" hlink="hlink" folHlink="folHlink"/>
    </a:extraClrScheme>
    <a:extraClrScheme>
      <a:clrScheme name="1_Default Design 14">
        <a:dk1>
          <a:srgbClr val="008000"/>
        </a:dk1>
        <a:lt1>
          <a:srgbClr val="FFFFFF"/>
        </a:lt1>
        <a:dk2>
          <a:srgbClr val="005800"/>
        </a:dk2>
        <a:lt2>
          <a:srgbClr val="FFFFCC"/>
        </a:lt2>
        <a:accent1>
          <a:srgbClr val="006600"/>
        </a:accent1>
        <a:accent2>
          <a:srgbClr val="007825"/>
        </a:accent2>
        <a:accent3>
          <a:srgbClr val="AAB4AA"/>
        </a:accent3>
        <a:accent4>
          <a:srgbClr val="DADADA"/>
        </a:accent4>
        <a:accent5>
          <a:srgbClr val="AAB8AA"/>
        </a:accent5>
        <a:accent6>
          <a:srgbClr val="006C20"/>
        </a:accent6>
        <a:hlink>
          <a:srgbClr val="FFFFFF"/>
        </a:hlink>
        <a:folHlink>
          <a:srgbClr val="99C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8493</TotalTime>
  <Words>499</Words>
  <Application>Microsoft Office PowerPoint</Application>
  <PresentationFormat>Widescreen</PresentationFormat>
  <Paragraphs>51</Paragraphs>
  <Slides>10</Slides>
  <Notes>5</Notes>
  <HiddenSlides>0</HiddenSlides>
  <MMClips>10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Calibri</vt:lpstr>
      <vt:lpstr>Droid Sans</vt:lpstr>
      <vt:lpstr>Helvetica</vt:lpstr>
      <vt:lpstr>Helvetica-Bold</vt:lpstr>
      <vt:lpstr>PT Sans</vt:lpstr>
      <vt:lpstr>Trebuchet MS</vt:lpstr>
      <vt:lpstr>Tw Cen MT</vt:lpstr>
      <vt:lpstr>Circuit</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STMU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Muhamamd Atif Nazir</dc:creator>
  <cp:lastModifiedBy>Administrator</cp:lastModifiedBy>
  <cp:revision>214</cp:revision>
  <dcterms:created xsi:type="dcterms:W3CDTF">2015-03-15T18:25:27Z</dcterms:created>
  <dcterms:modified xsi:type="dcterms:W3CDTF">2021-02-10T09:45:34Z</dcterms:modified>
</cp:coreProperties>
</file>