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9" r:id="rId2"/>
    <p:sldId id="274" r:id="rId3"/>
    <p:sldId id="260" r:id="rId4"/>
    <p:sldId id="284" r:id="rId5"/>
    <p:sldId id="275" r:id="rId6"/>
    <p:sldId id="285" r:id="rId7"/>
    <p:sldId id="283" r:id="rId8"/>
    <p:sldId id="276" r:id="rId9"/>
    <p:sldId id="286" r:id="rId10"/>
    <p:sldId id="263" r:id="rId11"/>
    <p:sldId id="277" r:id="rId12"/>
    <p:sldId id="278" r:id="rId13"/>
    <p:sldId id="279" r:id="rId14"/>
    <p:sldId id="287" r:id="rId15"/>
    <p:sldId id="288" r:id="rId16"/>
    <p:sldId id="289" r:id="rId17"/>
    <p:sldId id="280" r:id="rId18"/>
    <p:sldId id="281" r:id="rId19"/>
    <p:sldId id="290" r:id="rId20"/>
    <p:sldId id="282" r:id="rId21"/>
    <p:sldId id="291" r:id="rId22"/>
    <p:sldId id="292" r:id="rId23"/>
    <p:sldId id="293" r:id="rId24"/>
    <p:sldId id="294" r:id="rId25"/>
    <p:sldId id="295" r:id="rId26"/>
    <p:sldId id="296" r:id="rId27"/>
    <p:sldId id="297" r:id="rId28"/>
    <p:sldId id="298" r:id="rId29"/>
    <p:sldId id="299"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snapVertSplitter="1">
    <p:restoredLeft sz="15620" autoAdjust="0"/>
    <p:restoredTop sz="94660"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9B1F14-2969-4234-94C2-84FB01E3AC7A}" type="datetimeFigureOut">
              <a:rPr lang="en-AU" smtClean="0"/>
              <a:pPr/>
              <a:t>21/01/2021</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95789E-32BF-4BCD-9509-3BAE69BCF054}" type="slidenum">
              <a:rPr lang="en-AU" smtClean="0"/>
              <a:pPr/>
              <a:t>‹#›</a:t>
            </a:fld>
            <a:endParaRPr lang="en-AU"/>
          </a:p>
        </p:txBody>
      </p:sp>
    </p:spTree>
    <p:extLst>
      <p:ext uri="{BB962C8B-B14F-4D97-AF65-F5344CB8AC3E}">
        <p14:creationId xmlns="" xmlns:p14="http://schemas.microsoft.com/office/powerpoint/2010/main" val="1192359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0F0CDB67-B98A-4AC5-929D-81BD9B8E0ED5}" type="datetime1">
              <a:rPr lang="en-AU" smtClean="0"/>
              <a:pPr/>
              <a:t>21/01/2021</a:t>
            </a:fld>
            <a:endParaRPr lang="en-AU"/>
          </a:p>
        </p:txBody>
      </p:sp>
      <p:sp>
        <p:nvSpPr>
          <p:cNvPr id="5" name="Footer Placeholder 4"/>
          <p:cNvSpPr>
            <a:spLocks noGrp="1"/>
          </p:cNvSpPr>
          <p:nvPr>
            <p:ph type="ftr" sz="quarter" idx="11"/>
          </p:nvPr>
        </p:nvSpPr>
        <p:spPr/>
        <p:txBody>
          <a:bodyPr/>
          <a:lstStyle/>
          <a:p>
            <a:r>
              <a:rPr lang="en-AU" dirty="0" smtClean="0"/>
              <a:t>© Len Bass, Paul Clements, Rick Kazman, distributed under Creative Commons Attribution License</a:t>
            </a:r>
            <a:endParaRPr lang="en-AU" dirty="0"/>
          </a:p>
        </p:txBody>
      </p:sp>
      <p:sp>
        <p:nvSpPr>
          <p:cNvPr id="6" name="Slide Number Placeholder 5"/>
          <p:cNvSpPr>
            <a:spLocks noGrp="1"/>
          </p:cNvSpPr>
          <p:nvPr>
            <p:ph type="sldNum" sz="quarter" idx="12"/>
          </p:nvPr>
        </p:nvSpPr>
        <p:spPr/>
        <p:txBody>
          <a:bodyPr/>
          <a:lstStyle/>
          <a:p>
            <a:fld id="{D0E8C58C-0836-46C6-8F9A-AF87B5CA09C9}" type="slidenum">
              <a:rPr lang="en-AU" smtClean="0"/>
              <a:pPr/>
              <a:t>‹#›</a:t>
            </a:fld>
            <a:endParaRPr lang="en-AU"/>
          </a:p>
        </p:txBody>
      </p:sp>
      <p:pic>
        <p:nvPicPr>
          <p:cNvPr id="7" name="Picture 2" descr="C:\Users\lbass\Documents\SAP3\SAP3 cover.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5496" y="116632"/>
            <a:ext cx="1872208" cy="187220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879723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0368C8F9-EC1D-4BA9-A60E-999AFF963F40}" type="datetime1">
              <a:rPr lang="en-AU" smtClean="0"/>
              <a:pPr/>
              <a:t>21/01/2021</a:t>
            </a:fld>
            <a:endParaRPr lang="en-AU"/>
          </a:p>
        </p:txBody>
      </p:sp>
      <p:sp>
        <p:nvSpPr>
          <p:cNvPr id="5" name="Footer Placeholder 4"/>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6" name="Slide Number Placeholder 5"/>
          <p:cNvSpPr>
            <a:spLocks noGrp="1"/>
          </p:cNvSpPr>
          <p:nvPr>
            <p:ph type="sldNum" sz="quarter" idx="12"/>
          </p:nvPr>
        </p:nvSpPr>
        <p:spPr/>
        <p:txBody>
          <a:bodyPr/>
          <a:lstStyle/>
          <a:p>
            <a:fld id="{D0E8C58C-0836-46C6-8F9A-AF87B5CA09C9}" type="slidenum">
              <a:rPr lang="en-AU" smtClean="0"/>
              <a:pPr/>
              <a:t>‹#›</a:t>
            </a:fld>
            <a:endParaRPr lang="en-AU"/>
          </a:p>
        </p:txBody>
      </p:sp>
    </p:spTree>
    <p:extLst>
      <p:ext uri="{BB962C8B-B14F-4D97-AF65-F5344CB8AC3E}">
        <p14:creationId xmlns="" xmlns:p14="http://schemas.microsoft.com/office/powerpoint/2010/main" val="3683115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Date Placeholder 3"/>
          <p:cNvSpPr>
            <a:spLocks noGrp="1"/>
          </p:cNvSpPr>
          <p:nvPr>
            <p:ph type="dt" sz="half" idx="10"/>
          </p:nvPr>
        </p:nvSpPr>
        <p:spPr/>
        <p:txBody>
          <a:bodyPr/>
          <a:lstStyle/>
          <a:p>
            <a:fld id="{07FB916B-826A-4DC1-AF36-AFE8D11DE3BA}" type="datetime1">
              <a:rPr lang="en-AU" smtClean="0"/>
              <a:pPr/>
              <a:t>21/01/2021</a:t>
            </a:fld>
            <a:endParaRPr lang="en-AU"/>
          </a:p>
        </p:txBody>
      </p:sp>
      <p:sp>
        <p:nvSpPr>
          <p:cNvPr id="5" name="Footer Placeholder 4"/>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6" name="Slide Number Placeholder 5"/>
          <p:cNvSpPr>
            <a:spLocks noGrp="1"/>
          </p:cNvSpPr>
          <p:nvPr>
            <p:ph type="sldNum" sz="quarter" idx="12"/>
          </p:nvPr>
        </p:nvSpPr>
        <p:spPr/>
        <p:txBody>
          <a:bodyPr/>
          <a:lstStyle/>
          <a:p>
            <a:fld id="{D0E8C58C-0836-46C6-8F9A-AF87B5CA09C9}" type="slidenum">
              <a:rPr lang="en-AU" smtClean="0"/>
              <a:pPr/>
              <a:t>‹#›</a:t>
            </a:fld>
            <a:endParaRPr lang="en-AU"/>
          </a:p>
        </p:txBody>
      </p:sp>
    </p:spTree>
    <p:extLst>
      <p:ext uri="{BB962C8B-B14F-4D97-AF65-F5344CB8AC3E}">
        <p14:creationId xmlns="" xmlns:p14="http://schemas.microsoft.com/office/powerpoint/2010/main" val="907177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778098"/>
          </a:xfrm>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pic>
        <p:nvPicPr>
          <p:cNvPr id="1026" name="Picture 2" descr="C:\Users\lbass\Documents\SAP3\SAP3 cover.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5496" y="116632"/>
            <a:ext cx="953592" cy="953592"/>
          </a:xfrm>
          <a:prstGeom prst="rect">
            <a:avLst/>
          </a:prstGeom>
          <a:noFill/>
          <a:extLst>
            <a:ext uri="{909E8E84-426E-40dd-AFC4-6F175D3DCCD1}">
              <a14:hiddenFill xmlns="" xmlns:a14="http://schemas.microsoft.com/office/drawing/2010/main">
                <a:solidFill>
                  <a:srgbClr val="FFFFFF"/>
                </a:solidFill>
              </a14:hiddenFill>
            </a:ext>
          </a:extLst>
        </p:spPr>
      </p:pic>
      <p:sp>
        <p:nvSpPr>
          <p:cNvPr id="9" name="Footer Placeholder 8"/>
          <p:cNvSpPr>
            <a:spLocks noGrp="1"/>
          </p:cNvSpPr>
          <p:nvPr>
            <p:ph type="ftr" sz="quarter" idx="11"/>
          </p:nvPr>
        </p:nvSpPr>
        <p:spPr>
          <a:xfrm>
            <a:off x="1403648" y="6356350"/>
            <a:ext cx="6336704" cy="365125"/>
          </a:xfrm>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Tree>
    <p:extLst>
      <p:ext uri="{BB962C8B-B14F-4D97-AF65-F5344CB8AC3E}">
        <p14:creationId xmlns="" xmlns:p14="http://schemas.microsoft.com/office/powerpoint/2010/main" val="3171831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FD9AFD-92D5-4F38-81E5-3FBC268DED4A}" type="datetime1">
              <a:rPr lang="en-AU" smtClean="0"/>
              <a:pPr/>
              <a:t>21/01/2021</a:t>
            </a:fld>
            <a:endParaRPr lang="en-AU"/>
          </a:p>
        </p:txBody>
      </p:sp>
      <p:sp>
        <p:nvSpPr>
          <p:cNvPr id="5" name="Footer Placeholder 4"/>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6" name="Slide Number Placeholder 5"/>
          <p:cNvSpPr>
            <a:spLocks noGrp="1"/>
          </p:cNvSpPr>
          <p:nvPr>
            <p:ph type="sldNum" sz="quarter" idx="12"/>
          </p:nvPr>
        </p:nvSpPr>
        <p:spPr/>
        <p:txBody>
          <a:bodyPr/>
          <a:lstStyle/>
          <a:p>
            <a:fld id="{D0E8C58C-0836-46C6-8F9A-AF87B5CA09C9}" type="slidenum">
              <a:rPr lang="en-AU" smtClean="0"/>
              <a:pPr/>
              <a:t>‹#›</a:t>
            </a:fld>
            <a:endParaRPr lang="en-AU"/>
          </a:p>
        </p:txBody>
      </p:sp>
      <p:pic>
        <p:nvPicPr>
          <p:cNvPr id="7" name="Picture 2" descr="C:\Users\lbass\Documents\SAP3\SAP3 cover.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5496" y="116632"/>
            <a:ext cx="1872208" cy="187220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25930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99592" y="274638"/>
            <a:ext cx="7787208" cy="778098"/>
          </a:xfrm>
        </p:spPr>
        <p:txBody>
          <a:bodyPr/>
          <a:lstStyle/>
          <a:p>
            <a:r>
              <a:rPr lang="en-US" dirty="0" smtClean="0"/>
              <a:t>Click to edit Master title style</a:t>
            </a:r>
            <a:endParaRPr lang="en-AU" dirty="0"/>
          </a:p>
        </p:txBody>
      </p:sp>
      <p:sp>
        <p:nvSpPr>
          <p:cNvPr id="3" name="Content Placeholder 2"/>
          <p:cNvSpPr>
            <a:spLocks noGrp="1"/>
          </p:cNvSpPr>
          <p:nvPr>
            <p:ph sz="half" idx="1"/>
          </p:nvPr>
        </p:nvSpPr>
        <p:spPr>
          <a:xfrm>
            <a:off x="457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268760"/>
            <a:ext cx="4038600" cy="48574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AAADA7F1-F5F6-4965-B98A-1EF216FC21E9}" type="datetime1">
              <a:rPr lang="en-AU" smtClean="0"/>
              <a:pPr/>
              <a:t>21/01/2021</a:t>
            </a:fld>
            <a:endParaRPr lang="en-AU"/>
          </a:p>
        </p:txBody>
      </p:sp>
      <p:sp>
        <p:nvSpPr>
          <p:cNvPr id="6" name="Footer Placeholder 5"/>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7" name="Slide Number Placeholder 6"/>
          <p:cNvSpPr>
            <a:spLocks noGrp="1"/>
          </p:cNvSpPr>
          <p:nvPr>
            <p:ph type="sldNum" sz="quarter" idx="12"/>
          </p:nvPr>
        </p:nvSpPr>
        <p:spPr/>
        <p:txBody>
          <a:bodyPr/>
          <a:lstStyle/>
          <a:p>
            <a:fld id="{D0E8C58C-0836-46C6-8F9A-AF87B5CA09C9}" type="slidenum">
              <a:rPr lang="en-AU" smtClean="0"/>
              <a:pPr/>
              <a:t>‹#›</a:t>
            </a:fld>
            <a:endParaRPr lang="en-AU"/>
          </a:p>
        </p:txBody>
      </p:sp>
      <p:pic>
        <p:nvPicPr>
          <p:cNvPr id="8" name="Picture 2" descr="C:\Users\lbass\Documents\SAP3\SAP3 cover.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5496" y="116632"/>
            <a:ext cx="953592" cy="95359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193566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71600" y="274638"/>
            <a:ext cx="7715200" cy="778098"/>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F0D0951D-1B64-4AD7-951D-395C8B37DA62}" type="datetime1">
              <a:rPr lang="en-AU" smtClean="0"/>
              <a:pPr/>
              <a:t>21/01/2021</a:t>
            </a:fld>
            <a:endParaRPr lang="en-AU"/>
          </a:p>
        </p:txBody>
      </p:sp>
      <p:sp>
        <p:nvSpPr>
          <p:cNvPr id="8" name="Footer Placeholder 7"/>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9" name="Slide Number Placeholder 8"/>
          <p:cNvSpPr>
            <a:spLocks noGrp="1"/>
          </p:cNvSpPr>
          <p:nvPr>
            <p:ph type="sldNum" sz="quarter" idx="12"/>
          </p:nvPr>
        </p:nvSpPr>
        <p:spPr/>
        <p:txBody>
          <a:bodyPr/>
          <a:lstStyle/>
          <a:p>
            <a:fld id="{D0E8C58C-0836-46C6-8F9A-AF87B5CA09C9}" type="slidenum">
              <a:rPr lang="en-AU" smtClean="0"/>
              <a:pPr/>
              <a:t>‹#›</a:t>
            </a:fld>
            <a:endParaRPr lang="en-AU"/>
          </a:p>
        </p:txBody>
      </p:sp>
      <p:pic>
        <p:nvPicPr>
          <p:cNvPr id="10" name="Picture 2" descr="C:\Users\lbass\Documents\SAP3\SAP3 cover.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5496" y="116632"/>
            <a:ext cx="953592" cy="95359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27455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99592" y="274638"/>
            <a:ext cx="7787208" cy="778098"/>
          </a:xfrm>
        </p:spPr>
        <p:txBody>
          <a:bodyPr/>
          <a:lstStyle/>
          <a:p>
            <a:r>
              <a:rPr lang="en-US" dirty="0" smtClean="0"/>
              <a:t>Click to edit Master title style</a:t>
            </a:r>
            <a:endParaRPr lang="en-AU" dirty="0"/>
          </a:p>
        </p:txBody>
      </p:sp>
      <p:sp>
        <p:nvSpPr>
          <p:cNvPr id="3" name="Date Placeholder 2"/>
          <p:cNvSpPr>
            <a:spLocks noGrp="1"/>
          </p:cNvSpPr>
          <p:nvPr>
            <p:ph type="dt" sz="half" idx="10"/>
          </p:nvPr>
        </p:nvSpPr>
        <p:spPr/>
        <p:txBody>
          <a:bodyPr/>
          <a:lstStyle/>
          <a:p>
            <a:fld id="{3054D5B1-B0B7-4FEE-A636-82BBB8DC2F24}" type="datetime1">
              <a:rPr lang="en-AU" smtClean="0"/>
              <a:pPr/>
              <a:t>21/01/2021</a:t>
            </a:fld>
            <a:endParaRPr lang="en-AU"/>
          </a:p>
        </p:txBody>
      </p:sp>
      <p:sp>
        <p:nvSpPr>
          <p:cNvPr id="4" name="Footer Placeholder 3"/>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5" name="Slide Number Placeholder 4"/>
          <p:cNvSpPr>
            <a:spLocks noGrp="1"/>
          </p:cNvSpPr>
          <p:nvPr>
            <p:ph type="sldNum" sz="quarter" idx="12"/>
          </p:nvPr>
        </p:nvSpPr>
        <p:spPr/>
        <p:txBody>
          <a:bodyPr/>
          <a:lstStyle/>
          <a:p>
            <a:fld id="{D0E8C58C-0836-46C6-8F9A-AF87B5CA09C9}" type="slidenum">
              <a:rPr lang="en-AU" smtClean="0"/>
              <a:pPr/>
              <a:t>‹#›</a:t>
            </a:fld>
            <a:endParaRPr lang="en-AU"/>
          </a:p>
        </p:txBody>
      </p:sp>
      <p:pic>
        <p:nvPicPr>
          <p:cNvPr id="6" name="Picture 2" descr="C:\Users\lbass\Documents\SAP3\SAP3 cover.jpg"/>
          <p:cNvPicPr>
            <a:picLocks noChangeAspect="1" noChangeArrowheads="1"/>
          </p:cNvPicPr>
          <p:nvPr userDrawn="1"/>
        </p:nvPicPr>
        <p:blipFill>
          <a:blip r:embed="rId2" cstate="print">
            <a:extLst>
              <a:ext uri="{28A0092B-C50C-407E-A947-70E740481C1C}">
                <a14:useLocalDpi xmlns="" xmlns:a14="http://schemas.microsoft.com/office/drawing/2010/main" val="0"/>
              </a:ext>
            </a:extLst>
          </a:blip>
          <a:srcRect/>
          <a:stretch>
            <a:fillRect/>
          </a:stretch>
        </p:blipFill>
        <p:spPr bwMode="auto">
          <a:xfrm>
            <a:off x="35496" y="116632"/>
            <a:ext cx="953592" cy="95359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3795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3E332-3D0B-4932-A3B1-41A6E16690E0}" type="datetime1">
              <a:rPr lang="en-AU" smtClean="0"/>
              <a:pPr/>
              <a:t>21/01/2021</a:t>
            </a:fld>
            <a:endParaRPr lang="en-AU"/>
          </a:p>
        </p:txBody>
      </p:sp>
      <p:sp>
        <p:nvSpPr>
          <p:cNvPr id="3" name="Footer Placeholder 2"/>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4" name="Slide Number Placeholder 3"/>
          <p:cNvSpPr>
            <a:spLocks noGrp="1"/>
          </p:cNvSpPr>
          <p:nvPr>
            <p:ph type="sldNum" sz="quarter" idx="12"/>
          </p:nvPr>
        </p:nvSpPr>
        <p:spPr/>
        <p:txBody>
          <a:bodyPr/>
          <a:lstStyle/>
          <a:p>
            <a:fld id="{D0E8C58C-0836-46C6-8F9A-AF87B5CA09C9}" type="slidenum">
              <a:rPr lang="en-AU" smtClean="0"/>
              <a:pPr/>
              <a:t>‹#›</a:t>
            </a:fld>
            <a:endParaRPr lang="en-AU"/>
          </a:p>
        </p:txBody>
      </p:sp>
    </p:spTree>
    <p:extLst>
      <p:ext uri="{BB962C8B-B14F-4D97-AF65-F5344CB8AC3E}">
        <p14:creationId xmlns="" xmlns:p14="http://schemas.microsoft.com/office/powerpoint/2010/main" val="26675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5EB9C4-EF48-4255-A3A3-972222EC13E9}" type="datetime1">
              <a:rPr lang="en-AU" smtClean="0"/>
              <a:pPr/>
              <a:t>21/01/2021</a:t>
            </a:fld>
            <a:endParaRPr lang="en-AU"/>
          </a:p>
        </p:txBody>
      </p:sp>
      <p:sp>
        <p:nvSpPr>
          <p:cNvPr id="6" name="Footer Placeholder 5"/>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7" name="Slide Number Placeholder 6"/>
          <p:cNvSpPr>
            <a:spLocks noGrp="1"/>
          </p:cNvSpPr>
          <p:nvPr>
            <p:ph type="sldNum" sz="quarter" idx="12"/>
          </p:nvPr>
        </p:nvSpPr>
        <p:spPr/>
        <p:txBody>
          <a:bodyPr/>
          <a:lstStyle/>
          <a:p>
            <a:fld id="{D0E8C58C-0836-46C6-8F9A-AF87B5CA09C9}" type="slidenum">
              <a:rPr lang="en-AU" smtClean="0"/>
              <a:pPr/>
              <a:t>‹#›</a:t>
            </a:fld>
            <a:endParaRPr lang="en-AU"/>
          </a:p>
        </p:txBody>
      </p:sp>
    </p:spTree>
    <p:extLst>
      <p:ext uri="{BB962C8B-B14F-4D97-AF65-F5344CB8AC3E}">
        <p14:creationId xmlns="" xmlns:p14="http://schemas.microsoft.com/office/powerpoint/2010/main" val="2500744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3C94F8-BF1B-412F-A811-124AF48AB6BD}" type="datetime1">
              <a:rPr lang="en-AU" smtClean="0"/>
              <a:pPr/>
              <a:t>21/01/2021</a:t>
            </a:fld>
            <a:endParaRPr lang="en-AU"/>
          </a:p>
        </p:txBody>
      </p:sp>
      <p:sp>
        <p:nvSpPr>
          <p:cNvPr id="6" name="Footer Placeholder 5"/>
          <p:cNvSpPr>
            <a:spLocks noGrp="1"/>
          </p:cNvSpPr>
          <p:nvPr>
            <p:ph type="ftr" sz="quarter" idx="11"/>
          </p:nvPr>
        </p:nvSpPr>
        <p:spPr/>
        <p:txBody>
          <a:bodyPr/>
          <a:lstStyle/>
          <a:p>
            <a:r>
              <a:rPr lang="en-AU" dirty="0" smtClean="0"/>
              <a:t>© Len Bass, Paul Clements, Rick </a:t>
            </a:r>
            <a:r>
              <a:rPr lang="en-AU" dirty="0" err="1" smtClean="0"/>
              <a:t>Kazman</a:t>
            </a:r>
            <a:r>
              <a:rPr lang="en-AU" dirty="0" smtClean="0"/>
              <a:t>, distributed under Creative Commons Attribution License</a:t>
            </a:r>
            <a:endParaRPr lang="en-AU" dirty="0"/>
          </a:p>
        </p:txBody>
      </p:sp>
      <p:sp>
        <p:nvSpPr>
          <p:cNvPr id="7" name="Slide Number Placeholder 6"/>
          <p:cNvSpPr>
            <a:spLocks noGrp="1"/>
          </p:cNvSpPr>
          <p:nvPr>
            <p:ph type="sldNum" sz="quarter" idx="12"/>
          </p:nvPr>
        </p:nvSpPr>
        <p:spPr/>
        <p:txBody>
          <a:bodyPr/>
          <a:lstStyle/>
          <a:p>
            <a:fld id="{D0E8C58C-0836-46C6-8F9A-AF87B5CA09C9}" type="slidenum">
              <a:rPr lang="en-AU" smtClean="0"/>
              <a:pPr/>
              <a:t>‹#›</a:t>
            </a:fld>
            <a:endParaRPr lang="en-AU"/>
          </a:p>
        </p:txBody>
      </p:sp>
    </p:spTree>
    <p:extLst>
      <p:ext uri="{BB962C8B-B14F-4D97-AF65-F5344CB8AC3E}">
        <p14:creationId xmlns="" xmlns:p14="http://schemas.microsoft.com/office/powerpoint/2010/main" val="39904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778098"/>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457200" y="1268760"/>
            <a:ext cx="8229600" cy="485740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C3DB84-98FB-4B92-9E59-12D7CC27F3EE}" type="datetime1">
              <a:rPr lang="en-AU" smtClean="0"/>
              <a:pPr/>
              <a:t>21/01/2021</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AU" dirty="0" smtClean="0"/>
              <a:t>© Len Bass</a:t>
            </a:r>
            <a:r>
              <a:rPr lang="en-AU" smtClean="0"/>
              <a:t>, Paul </a:t>
            </a:r>
            <a:r>
              <a:rPr lang="en-AU" dirty="0" smtClean="0"/>
              <a:t>Clements, Rick </a:t>
            </a:r>
            <a:r>
              <a:rPr lang="en-AU" dirty="0" err="1" smtClean="0"/>
              <a:t>Kazman</a:t>
            </a:r>
            <a:r>
              <a:rPr lang="en-AU" dirty="0" smtClean="0"/>
              <a:t>, distributed under Creative Commons Attribution License</a:t>
            </a:r>
            <a:endParaRPr lang="en-AU"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E8C58C-0836-46C6-8F9A-AF87B5CA09C9}" type="slidenum">
              <a:rPr lang="en-AU" smtClean="0"/>
              <a:pPr/>
              <a:t>‹#›</a:t>
            </a:fld>
            <a:endParaRPr lang="en-AU"/>
          </a:p>
        </p:txBody>
      </p:sp>
    </p:spTree>
    <p:extLst>
      <p:ext uri="{BB962C8B-B14F-4D97-AF65-F5344CB8AC3E}">
        <p14:creationId xmlns="" xmlns:p14="http://schemas.microsoft.com/office/powerpoint/2010/main" val="3701178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lnSpc>
          <a:spcPct val="80000"/>
        </a:lnSpc>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132856"/>
            <a:ext cx="7772400" cy="1470025"/>
          </a:xfrm>
        </p:spPr>
        <p:txBody>
          <a:bodyPr/>
          <a:lstStyle/>
          <a:p>
            <a:r>
              <a:rPr lang="en-AU" dirty="0" smtClean="0"/>
              <a:t>Chapter 12: </a:t>
            </a:r>
            <a:br>
              <a:rPr lang="en-AU" dirty="0" smtClean="0"/>
            </a:br>
            <a:r>
              <a:rPr lang="en-AU" dirty="0" smtClean="0"/>
              <a:t>Other Quality Attributes</a:t>
            </a:r>
            <a:endParaRPr lang="en-AU" dirty="0"/>
          </a:p>
        </p:txBody>
      </p:sp>
    </p:spTree>
    <p:extLst>
      <p:ext uri="{BB962C8B-B14F-4D97-AF65-F5344CB8AC3E}">
        <p14:creationId xmlns="" xmlns:p14="http://schemas.microsoft.com/office/powerpoint/2010/main" val="27635391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Categories of Quality Attributes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FF0000"/>
                </a:solidFill>
              </a:rPr>
              <a:t>Conceptual Integrity</a:t>
            </a:r>
            <a:r>
              <a:rPr lang="en-US" dirty="0" smtClean="0"/>
              <a:t>: </a:t>
            </a:r>
            <a:r>
              <a:rPr lang="en-US" dirty="0"/>
              <a:t>refers to consistency in the design of the </a:t>
            </a:r>
            <a:r>
              <a:rPr lang="en-US" dirty="0" smtClean="0"/>
              <a:t>architecture</a:t>
            </a:r>
            <a:r>
              <a:rPr lang="en-US" dirty="0"/>
              <a:t>.</a:t>
            </a:r>
            <a:r>
              <a:rPr lang="en-US" dirty="0" smtClean="0"/>
              <a:t> It </a:t>
            </a:r>
            <a:r>
              <a:rPr lang="en-US" dirty="0"/>
              <a:t>contributes to the understandability of the </a:t>
            </a:r>
            <a:r>
              <a:rPr lang="en-US" dirty="0" smtClean="0"/>
              <a:t>architecture.   </a:t>
            </a:r>
            <a:r>
              <a:rPr lang="en-US" dirty="0"/>
              <a:t>Conceptual integrity demands that the same thing is done in the same way through the architecture. </a:t>
            </a:r>
            <a:endParaRPr lang="en-US" dirty="0" smtClean="0"/>
          </a:p>
          <a:p>
            <a:r>
              <a:rPr lang="en-US" dirty="0" smtClean="0">
                <a:solidFill>
                  <a:srgbClr val="FF0000"/>
                </a:solidFill>
              </a:rPr>
              <a:t>Marketability</a:t>
            </a:r>
            <a:r>
              <a:rPr lang="en-US" dirty="0" smtClean="0"/>
              <a:t>: Some </a:t>
            </a:r>
            <a:r>
              <a:rPr lang="en-US" dirty="0"/>
              <a:t>systems are </a:t>
            </a:r>
            <a:r>
              <a:rPr lang="en-US" dirty="0" smtClean="0"/>
              <a:t>marketed by </a:t>
            </a:r>
            <a:r>
              <a:rPr lang="en-US" dirty="0"/>
              <a:t>their architectures, and these architectures sometimes carry a meaning all their own, independent of what other quality attributes they bring to the </a:t>
            </a:r>
            <a:r>
              <a:rPr lang="en-US" dirty="0" smtClean="0"/>
              <a:t>system (e.g. service-oriented or cloud-based).</a:t>
            </a:r>
            <a:endParaRPr lang="en-US" dirty="0"/>
          </a:p>
        </p:txBody>
      </p:sp>
    </p:spTree>
    <p:extLst>
      <p:ext uri="{BB962C8B-B14F-4D97-AF65-F5344CB8AC3E}">
        <p14:creationId xmlns="" xmlns:p14="http://schemas.microsoft.com/office/powerpoint/2010/main" val="3778358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Categories of Quality Attributes</a:t>
            </a:r>
            <a:endParaRPr lang="en-US" dirty="0"/>
          </a:p>
        </p:txBody>
      </p:sp>
      <p:sp>
        <p:nvSpPr>
          <p:cNvPr id="3" name="Content Placeholder 2"/>
          <p:cNvSpPr>
            <a:spLocks noGrp="1"/>
          </p:cNvSpPr>
          <p:nvPr>
            <p:ph idx="1"/>
          </p:nvPr>
        </p:nvSpPr>
        <p:spPr/>
        <p:txBody>
          <a:bodyPr>
            <a:normAutofit/>
          </a:bodyPr>
          <a:lstStyle/>
          <a:p>
            <a:r>
              <a:rPr lang="en-US" dirty="0"/>
              <a:t>Quality in Use: qualities that pertain to the use of the system by various stakeholders. For example </a:t>
            </a:r>
          </a:p>
          <a:p>
            <a:pPr lvl="1"/>
            <a:r>
              <a:rPr lang="en-US" dirty="0"/>
              <a:t>Effectiveness: a measure whether the system is correct </a:t>
            </a:r>
          </a:p>
          <a:p>
            <a:pPr lvl="1"/>
            <a:r>
              <a:rPr lang="en-US" dirty="0"/>
              <a:t>Efficiency: the effort and time required to develop a system </a:t>
            </a:r>
          </a:p>
          <a:p>
            <a:pPr lvl="1"/>
            <a:r>
              <a:rPr lang="en-US" dirty="0"/>
              <a:t>Freedom from risk: degree to which a product or system affects economic status, human life, health, or the environment </a:t>
            </a:r>
            <a:r>
              <a:rPr lang="en-US" dirty="0" smtClean="0"/>
              <a:t>.</a:t>
            </a:r>
            <a:endParaRPr lang="en-US" dirty="0"/>
          </a:p>
        </p:txBody>
      </p:sp>
    </p:spTree>
    <p:extLst>
      <p:ext uri="{BB962C8B-B14F-4D97-AF65-F5344CB8AC3E}">
        <p14:creationId xmlns="" xmlns:p14="http://schemas.microsoft.com/office/powerpoint/2010/main" val="3901090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Software Quality Attributes </a:t>
            </a:r>
            <a:r>
              <a:rPr lang="en-US" dirty="0"/>
              <a:t>and </a:t>
            </a:r>
            <a:r>
              <a:rPr lang="en-US" dirty="0" smtClean="0"/>
              <a:t>System Quality </a:t>
            </a:r>
            <a:r>
              <a:rPr lang="en-US" dirty="0"/>
              <a:t>Attributes </a:t>
            </a:r>
          </a:p>
        </p:txBody>
      </p:sp>
      <p:sp>
        <p:nvSpPr>
          <p:cNvPr id="3" name="Content Placeholder 2"/>
          <p:cNvSpPr>
            <a:spLocks noGrp="1"/>
          </p:cNvSpPr>
          <p:nvPr>
            <p:ph idx="1"/>
          </p:nvPr>
        </p:nvSpPr>
        <p:spPr>
          <a:xfrm>
            <a:off x="457200" y="1268760"/>
            <a:ext cx="8458200" cy="5436840"/>
          </a:xfrm>
        </p:spPr>
        <p:txBody>
          <a:bodyPr>
            <a:normAutofit fontScale="85000" lnSpcReduction="20000"/>
          </a:bodyPr>
          <a:lstStyle/>
          <a:p>
            <a:r>
              <a:rPr lang="en-US" dirty="0"/>
              <a:t>Physical systems, such as aircraft or automobiles or kitchen appliances, that rely on software embedded within are designed to meet a whole other </a:t>
            </a:r>
            <a:r>
              <a:rPr lang="en-US" dirty="0" smtClean="0"/>
              <a:t>quality </a:t>
            </a:r>
            <a:r>
              <a:rPr lang="en-US" dirty="0"/>
              <a:t>attributes:  </a:t>
            </a:r>
            <a:r>
              <a:rPr lang="en-US" dirty="0" smtClean="0"/>
              <a:t>weight</a:t>
            </a:r>
            <a:r>
              <a:rPr lang="en-US" dirty="0"/>
              <a:t>, size, electric consumption, power output, pollution output, weather resistance, battery life, and </a:t>
            </a:r>
            <a:r>
              <a:rPr lang="en-US" dirty="0" smtClean="0"/>
              <a:t>on. </a:t>
            </a:r>
          </a:p>
          <a:p>
            <a:r>
              <a:rPr lang="en-US" dirty="0" smtClean="0"/>
              <a:t>Sometimes the software architecture can have a surprising effect on the system’s quality attributes. For example, software that makes inefficient use of computing resources might require additional memory, a faster processor, a bigger battery, or even an additional processor</a:t>
            </a:r>
          </a:p>
          <a:p>
            <a:r>
              <a:rPr lang="en-US" dirty="0" smtClean="0"/>
              <a:t>The </a:t>
            </a:r>
            <a:r>
              <a:rPr lang="en-US" dirty="0"/>
              <a:t>software architecture can have a </a:t>
            </a:r>
            <a:r>
              <a:rPr lang="en-US" dirty="0" smtClean="0"/>
              <a:t>substantial effect </a:t>
            </a:r>
            <a:r>
              <a:rPr lang="en-US" dirty="0"/>
              <a:t>on the system’s quality attributes. </a:t>
            </a:r>
          </a:p>
        </p:txBody>
      </p:sp>
    </p:spTree>
    <p:extLst>
      <p:ext uri="{BB962C8B-B14F-4D97-AF65-F5344CB8AC3E}">
        <p14:creationId xmlns="" xmlns:p14="http://schemas.microsoft.com/office/powerpoint/2010/main" val="1036159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 Lists of Quality Attributes</a:t>
            </a:r>
            <a:endParaRPr lang="en-US" dirty="0"/>
          </a:p>
        </p:txBody>
      </p:sp>
      <p:pic>
        <p:nvPicPr>
          <p:cNvPr id="5" name="Picture 4"/>
          <p:cNvPicPr/>
          <p:nvPr/>
        </p:nvPicPr>
        <p:blipFill>
          <a:blip r:embed="rId2"/>
          <a:stretch>
            <a:fillRect/>
          </a:stretch>
        </p:blipFill>
        <p:spPr>
          <a:xfrm>
            <a:off x="1219200" y="1828800"/>
            <a:ext cx="7529264" cy="4572000"/>
          </a:xfrm>
          <a:prstGeom prst="rect">
            <a:avLst/>
          </a:prstGeom>
        </p:spPr>
      </p:pic>
      <p:sp>
        <p:nvSpPr>
          <p:cNvPr id="3" name="Content Placeholder 2"/>
          <p:cNvSpPr>
            <a:spLocks noGrp="1"/>
          </p:cNvSpPr>
          <p:nvPr>
            <p:ph idx="1"/>
          </p:nvPr>
        </p:nvSpPr>
        <p:spPr>
          <a:xfrm>
            <a:off x="0" y="5029200"/>
            <a:ext cx="3600400" cy="1152128"/>
          </a:xfrm>
        </p:spPr>
        <p:txBody>
          <a:bodyPr>
            <a:normAutofit/>
          </a:bodyPr>
          <a:lstStyle/>
          <a:p>
            <a:pPr marL="0" indent="0">
              <a:buNone/>
            </a:pPr>
            <a:r>
              <a:rPr lang="en-US" sz="2400" dirty="0" smtClean="0"/>
              <a:t>ISO/IEC FCD 25010 </a:t>
            </a:r>
            <a:br>
              <a:rPr lang="en-US" sz="2400" dirty="0" smtClean="0"/>
            </a:br>
            <a:r>
              <a:rPr lang="en-US" sz="2400" dirty="0" smtClean="0"/>
              <a:t>Product Quality Standard</a:t>
            </a:r>
            <a:endParaRPr lang="en-US" sz="2400" dirty="0"/>
          </a:p>
        </p:txBody>
      </p:sp>
    </p:spTree>
    <p:extLst>
      <p:ext uri="{BB962C8B-B14F-4D97-AF65-F5344CB8AC3E}">
        <p14:creationId xmlns="" xmlns:p14="http://schemas.microsoft.com/office/powerpoint/2010/main" val="3203622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The standard with the pause-and-take-a-breath title of “ISO/IEC FCD 25010: Systems and software engineering—Systems and software product Quality Requirements and Evaluation (</a:t>
            </a:r>
            <a:r>
              <a:rPr lang="en-US" dirty="0" err="1" smtClean="0"/>
              <a:t>SQuaRE</a:t>
            </a:r>
            <a:r>
              <a:rPr lang="en-US" dirty="0" smtClean="0"/>
              <a:t>)—System and software quality models,” is a good example. </a:t>
            </a:r>
          </a:p>
          <a:p>
            <a:r>
              <a:rPr lang="en-US" dirty="0" smtClean="0"/>
              <a:t>The standard divides quality attributes into those supporting a “quality in use” model and those supporting a “product quality” model. </a:t>
            </a:r>
          </a:p>
          <a:p>
            <a:r>
              <a:rPr lang="en-US" dirty="0" smtClean="0"/>
              <a:t>That division is a bit of a stretch in some places, but nevertheless begins a divide-and-conquer march through a breathtaking array of qualities.</a:t>
            </a:r>
            <a:endParaRPr lang="en-US" dirty="0"/>
          </a:p>
        </p:txBody>
      </p:sp>
      <p:sp>
        <p:nvSpPr>
          <p:cNvPr id="5" name="Title 1"/>
          <p:cNvSpPr>
            <a:spLocks noGrp="1"/>
          </p:cNvSpPr>
          <p:nvPr>
            <p:ph type="title"/>
          </p:nvPr>
        </p:nvSpPr>
        <p:spPr>
          <a:xfrm>
            <a:off x="971600" y="274638"/>
            <a:ext cx="7715200" cy="778098"/>
          </a:xfrm>
        </p:spPr>
        <p:txBody>
          <a:bodyPr>
            <a:normAutofit fontScale="90000"/>
          </a:bodyPr>
          <a:lstStyle/>
          <a:p>
            <a:r>
              <a:rPr lang="en-US" dirty="0" smtClean="0"/>
              <a:t>Standard Lists of Quality Attributes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normAutofit fontScale="85000" lnSpcReduction="20000"/>
          </a:bodyPr>
          <a:lstStyle/>
          <a:p>
            <a:pPr>
              <a:buNone/>
            </a:pPr>
            <a:r>
              <a:rPr lang="en-US" dirty="0" smtClean="0"/>
              <a:t>The standard lists the following quality attributes that deal with product quality: </a:t>
            </a:r>
          </a:p>
          <a:p>
            <a:r>
              <a:rPr lang="en-US" dirty="0" smtClean="0">
                <a:solidFill>
                  <a:srgbClr val="FF0000"/>
                </a:solidFill>
              </a:rPr>
              <a:t>Functional suitability</a:t>
            </a:r>
            <a:r>
              <a:rPr lang="en-US" dirty="0" smtClean="0"/>
              <a:t>. The degree to which a product or system provides functions that meet stated and implied needs when used under specified conditions </a:t>
            </a:r>
          </a:p>
          <a:p>
            <a:r>
              <a:rPr lang="en-US" dirty="0" smtClean="0">
                <a:solidFill>
                  <a:srgbClr val="FF0000"/>
                </a:solidFill>
              </a:rPr>
              <a:t>Performance efficiency</a:t>
            </a:r>
            <a:r>
              <a:rPr lang="en-US" dirty="0" smtClean="0"/>
              <a:t>. Performance relative to the amount of resources used under stated conditions </a:t>
            </a:r>
          </a:p>
          <a:p>
            <a:r>
              <a:rPr lang="en-US" dirty="0" smtClean="0">
                <a:solidFill>
                  <a:srgbClr val="FF0000"/>
                </a:solidFill>
              </a:rPr>
              <a:t>Compatibility</a:t>
            </a:r>
            <a:r>
              <a:rPr lang="en-US" dirty="0" smtClean="0"/>
              <a:t>. The degree to which a product, system, or component can exchange information with other products, systems, or components, and/or perform its required functions, while sharing the same hardware or software environment</a:t>
            </a:r>
          </a:p>
          <a:p>
            <a:r>
              <a:rPr lang="en-US" dirty="0" smtClean="0">
                <a:solidFill>
                  <a:srgbClr val="FF0000"/>
                </a:solidFill>
              </a:rPr>
              <a:t>Usability</a:t>
            </a:r>
            <a:r>
              <a:rPr lang="en-US" dirty="0" smtClean="0"/>
              <a:t>. The degree to which a product or system can be used by specified users to achieve specified goals with effectiveness, efficiency, and satisfaction in a specified context of use</a:t>
            </a:r>
            <a:endParaRPr lang="en-US" dirty="0"/>
          </a:p>
        </p:txBody>
      </p:sp>
      <p:sp>
        <p:nvSpPr>
          <p:cNvPr id="5" name="Title 1"/>
          <p:cNvSpPr>
            <a:spLocks noGrp="1"/>
          </p:cNvSpPr>
          <p:nvPr>
            <p:ph type="title"/>
          </p:nvPr>
        </p:nvSpPr>
        <p:spPr>
          <a:xfrm>
            <a:off x="971600" y="274638"/>
            <a:ext cx="7715200" cy="778098"/>
          </a:xfrm>
        </p:spPr>
        <p:txBody>
          <a:bodyPr>
            <a:normAutofit fontScale="90000"/>
          </a:bodyPr>
          <a:lstStyle/>
          <a:p>
            <a:r>
              <a:rPr lang="en-US" dirty="0" smtClean="0"/>
              <a:t>Standard Lists of Quality Attributes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solidFill>
                  <a:srgbClr val="FF0000"/>
                </a:solidFill>
              </a:rPr>
              <a:t>Reliability</a:t>
            </a:r>
            <a:r>
              <a:rPr lang="en-US" dirty="0" smtClean="0"/>
              <a:t>. The degree to which a system, product, or component performs specified functions under specified conditions for a specified period of time</a:t>
            </a:r>
          </a:p>
          <a:p>
            <a:r>
              <a:rPr lang="en-US" dirty="0" smtClean="0">
                <a:solidFill>
                  <a:srgbClr val="FF0000"/>
                </a:solidFill>
              </a:rPr>
              <a:t>Security</a:t>
            </a:r>
            <a:r>
              <a:rPr lang="en-US" dirty="0" smtClean="0"/>
              <a:t>. The degree to which a product or system protects information and data so that persons or other products or systems have the degree of data access appropriate to their types and levels of authorization</a:t>
            </a:r>
          </a:p>
          <a:p>
            <a:r>
              <a:rPr lang="en-US" dirty="0" smtClean="0">
                <a:solidFill>
                  <a:srgbClr val="FF0000"/>
                </a:solidFill>
              </a:rPr>
              <a:t>Maintainability. </a:t>
            </a:r>
            <a:r>
              <a:rPr lang="en-US" dirty="0" smtClean="0"/>
              <a:t>The degree of effectiveness and efficiency with which a product or system can be modified by the intended maintainers </a:t>
            </a:r>
          </a:p>
          <a:p>
            <a:r>
              <a:rPr lang="en-US" dirty="0" smtClean="0">
                <a:solidFill>
                  <a:srgbClr val="FF0000"/>
                </a:solidFill>
              </a:rPr>
              <a:t>Portability. </a:t>
            </a:r>
            <a:r>
              <a:rPr lang="en-US" dirty="0" smtClean="0"/>
              <a:t>The degree of effectiveness and efficiency with which a system, product, or component can be transferred from one hardware, software, or other operational or usage environment to another</a:t>
            </a:r>
            <a:endParaRPr lang="en-US" dirty="0"/>
          </a:p>
        </p:txBody>
      </p:sp>
      <p:sp>
        <p:nvSpPr>
          <p:cNvPr id="5" name="Title 1"/>
          <p:cNvSpPr>
            <a:spLocks noGrp="1"/>
          </p:cNvSpPr>
          <p:nvPr>
            <p:ph type="title"/>
          </p:nvPr>
        </p:nvSpPr>
        <p:spPr>
          <a:xfrm>
            <a:off x="971600" y="274638"/>
            <a:ext cx="7715200" cy="778098"/>
          </a:xfrm>
        </p:spPr>
        <p:txBody>
          <a:bodyPr>
            <a:normAutofit fontScale="90000"/>
          </a:bodyPr>
          <a:lstStyle/>
          <a:p>
            <a:r>
              <a:rPr lang="en-US" dirty="0" smtClean="0"/>
              <a:t>Standard Lists of Quality Attributes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Standard Lists of Quality Attributes</a:t>
            </a:r>
          </a:p>
        </p:txBody>
      </p:sp>
      <p:sp>
        <p:nvSpPr>
          <p:cNvPr id="3" name="Content Placeholder 2"/>
          <p:cNvSpPr>
            <a:spLocks noGrp="1"/>
          </p:cNvSpPr>
          <p:nvPr>
            <p:ph idx="1"/>
          </p:nvPr>
        </p:nvSpPr>
        <p:spPr/>
        <p:txBody>
          <a:bodyPr/>
          <a:lstStyle/>
          <a:p>
            <a:r>
              <a:rPr lang="en-US" dirty="0" smtClean="0"/>
              <a:t>Advantages:</a:t>
            </a:r>
          </a:p>
          <a:p>
            <a:pPr lvl="1"/>
            <a:r>
              <a:rPr lang="en-US" dirty="0" smtClean="0"/>
              <a:t>Can </a:t>
            </a:r>
            <a:r>
              <a:rPr lang="en-US" dirty="0"/>
              <a:t>be helpful checklists to assist requirements gatherers in making sure that no important needs were overlooked.  </a:t>
            </a:r>
            <a:endParaRPr lang="en-US" dirty="0" smtClean="0"/>
          </a:p>
          <a:p>
            <a:pPr lvl="1"/>
            <a:r>
              <a:rPr lang="en-US" dirty="0" smtClean="0"/>
              <a:t>Can </a:t>
            </a:r>
            <a:r>
              <a:rPr lang="en-US" dirty="0"/>
              <a:t>serve as the basis for creating your own checklist that contains the quality attributes of concern in your domain, your industry, your organization, your </a:t>
            </a:r>
            <a:r>
              <a:rPr lang="en-US" dirty="0" smtClean="0"/>
              <a:t>products, …</a:t>
            </a:r>
          </a:p>
          <a:p>
            <a:endParaRPr lang="en-US" dirty="0"/>
          </a:p>
        </p:txBody>
      </p:sp>
    </p:spTree>
    <p:extLst>
      <p:ext uri="{BB962C8B-B14F-4D97-AF65-F5344CB8AC3E}">
        <p14:creationId xmlns="" xmlns:p14="http://schemas.microsoft.com/office/powerpoint/2010/main" val="25426871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Standard Lists of Quality Attributes</a:t>
            </a:r>
          </a:p>
        </p:txBody>
      </p:sp>
      <p:sp>
        <p:nvSpPr>
          <p:cNvPr id="3" name="Content Placeholder 2"/>
          <p:cNvSpPr>
            <a:spLocks noGrp="1"/>
          </p:cNvSpPr>
          <p:nvPr>
            <p:ph idx="1"/>
          </p:nvPr>
        </p:nvSpPr>
        <p:spPr/>
        <p:txBody>
          <a:bodyPr>
            <a:normAutofit lnSpcReduction="10000"/>
          </a:bodyPr>
          <a:lstStyle/>
          <a:p>
            <a:r>
              <a:rPr lang="en-US" dirty="0" smtClean="0"/>
              <a:t>Disadvantages:</a:t>
            </a:r>
          </a:p>
          <a:p>
            <a:pPr lvl="1"/>
            <a:r>
              <a:rPr lang="en-US" dirty="0" smtClean="0"/>
              <a:t>No </a:t>
            </a:r>
            <a:r>
              <a:rPr lang="en-US" dirty="0"/>
              <a:t>list will ever be </a:t>
            </a:r>
            <a:r>
              <a:rPr lang="en-US" dirty="0" smtClean="0"/>
              <a:t>complete.  </a:t>
            </a:r>
          </a:p>
          <a:p>
            <a:pPr lvl="1"/>
            <a:r>
              <a:rPr lang="en-US" dirty="0" smtClean="0"/>
              <a:t>Lists </a:t>
            </a:r>
            <a:r>
              <a:rPr lang="en-US" dirty="0"/>
              <a:t>often generate more controversy than </a:t>
            </a:r>
            <a:r>
              <a:rPr lang="en-US" dirty="0" smtClean="0"/>
              <a:t>understanding.</a:t>
            </a:r>
          </a:p>
          <a:p>
            <a:pPr lvl="1"/>
            <a:r>
              <a:rPr lang="en-US" dirty="0" smtClean="0"/>
              <a:t> Lists </a:t>
            </a:r>
            <a:r>
              <a:rPr lang="en-US" dirty="0"/>
              <a:t>often purport to be </a:t>
            </a:r>
            <a:r>
              <a:rPr lang="en-US" i="1" dirty="0" smtClean="0"/>
              <a:t>taxonomies</a:t>
            </a:r>
            <a:r>
              <a:rPr lang="en-US" dirty="0" smtClean="0"/>
              <a:t>. which are lists with the special property that every member can be assigned to exactly one place.</a:t>
            </a:r>
          </a:p>
          <a:p>
            <a:pPr lvl="1"/>
            <a:r>
              <a:rPr lang="en-US" dirty="0" smtClean="0"/>
              <a:t>They force </a:t>
            </a:r>
            <a:r>
              <a:rPr lang="en-US" dirty="0"/>
              <a:t>architects to pay attention to every quality attribute on the list, even if only to finally decide that the particular quality attribute is irrelevant to their </a:t>
            </a:r>
            <a:r>
              <a:rPr lang="en-US" dirty="0" smtClean="0"/>
              <a:t>system. </a:t>
            </a:r>
            <a:endParaRPr lang="en-US" dirty="0"/>
          </a:p>
        </p:txBody>
      </p:sp>
    </p:spTree>
    <p:extLst>
      <p:ext uri="{BB962C8B-B14F-4D97-AF65-F5344CB8AC3E}">
        <p14:creationId xmlns="" xmlns:p14="http://schemas.microsoft.com/office/powerpoint/2010/main" val="23012341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Use standard lists of quality attributes to the extent that they are helpful as checklists, but don’t feel the need to slavishly adhere to their terminology.</a:t>
            </a:r>
            <a:endParaRPr lang="en-US" dirty="0"/>
          </a:p>
        </p:txBody>
      </p:sp>
      <p:sp>
        <p:nvSpPr>
          <p:cNvPr id="5" name="Title 1"/>
          <p:cNvSpPr>
            <a:spLocks noGrp="1"/>
          </p:cNvSpPr>
          <p:nvPr>
            <p:ph type="title"/>
          </p:nvPr>
        </p:nvSpPr>
        <p:spPr>
          <a:xfrm>
            <a:off x="971600" y="274638"/>
            <a:ext cx="7715200" cy="778098"/>
          </a:xfrm>
        </p:spPr>
        <p:txBody>
          <a:bodyPr>
            <a:normAutofit fontScale="90000"/>
          </a:bodyPr>
          <a:lstStyle/>
          <a:p>
            <a:r>
              <a:rPr lang="en-US" dirty="0" smtClean="0"/>
              <a:t>Standard Lists of Quality Attributes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Chapter Outline</a:t>
            </a:r>
            <a:endParaRPr lang="en-AU" dirty="0"/>
          </a:p>
        </p:txBody>
      </p:sp>
      <p:sp>
        <p:nvSpPr>
          <p:cNvPr id="3" name="Content Placeholder 2"/>
          <p:cNvSpPr>
            <a:spLocks noGrp="1"/>
          </p:cNvSpPr>
          <p:nvPr>
            <p:ph idx="1"/>
          </p:nvPr>
        </p:nvSpPr>
        <p:spPr/>
        <p:txBody>
          <a:bodyPr/>
          <a:lstStyle/>
          <a:p>
            <a:r>
              <a:rPr lang="en-US" sz="3200" b="0" i="0" u="none" strike="noStrike" kern="1200" baseline="0" dirty="0" smtClean="0">
                <a:solidFill>
                  <a:schemeClr val="tx1"/>
                </a:solidFill>
                <a:latin typeface="+mn-lt"/>
                <a:ea typeface="+mn-ea"/>
                <a:cs typeface="+mn-cs"/>
              </a:rPr>
              <a:t>Other Important Quality Attributes</a:t>
            </a:r>
          </a:p>
          <a:p>
            <a:r>
              <a:rPr lang="en-US" dirty="0"/>
              <a:t>Other </a:t>
            </a:r>
            <a:r>
              <a:rPr lang="en-US" dirty="0" smtClean="0"/>
              <a:t>Categories of Quality Attributes</a:t>
            </a:r>
            <a:endParaRPr lang="en-US" sz="3200" b="0" i="0" u="none" strike="noStrike" kern="1200" baseline="0" dirty="0" smtClean="0">
              <a:solidFill>
                <a:schemeClr val="tx1"/>
              </a:solidFill>
              <a:latin typeface="+mn-lt"/>
              <a:ea typeface="+mn-ea"/>
              <a:cs typeface="+mn-cs"/>
            </a:endParaRPr>
          </a:p>
          <a:p>
            <a:r>
              <a:rPr lang="en-US" dirty="0"/>
              <a:t>Software Quality </a:t>
            </a:r>
            <a:r>
              <a:rPr lang="en-US" dirty="0" smtClean="0"/>
              <a:t>Attributes and System </a:t>
            </a:r>
            <a:r>
              <a:rPr lang="en-US" dirty="0"/>
              <a:t>Quality Attributes</a:t>
            </a:r>
          </a:p>
          <a:p>
            <a:r>
              <a:rPr lang="en-US" dirty="0"/>
              <a:t>Using Standard Lists of Quality Attributes </a:t>
            </a:r>
            <a:endParaRPr lang="en-US" dirty="0" smtClean="0"/>
          </a:p>
          <a:p>
            <a:r>
              <a:rPr lang="en-US" dirty="0"/>
              <a:t>Dealing with “X-</a:t>
            </a:r>
            <a:r>
              <a:rPr lang="en-US" dirty="0" smtClean="0"/>
              <a:t>ability”</a:t>
            </a:r>
          </a:p>
          <a:p>
            <a:r>
              <a:rPr lang="en-US" dirty="0" smtClean="0"/>
              <a:t>Summary </a:t>
            </a:r>
          </a:p>
        </p:txBody>
      </p:sp>
    </p:spTree>
    <p:extLst>
      <p:ext uri="{BB962C8B-B14F-4D97-AF65-F5344CB8AC3E}">
        <p14:creationId xmlns="" xmlns:p14="http://schemas.microsoft.com/office/powerpoint/2010/main" val="966861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Dealing with “X-ability”</a:t>
            </a:r>
            <a:endParaRPr lang="en-US" dirty="0"/>
          </a:p>
        </p:txBody>
      </p:sp>
      <p:sp>
        <p:nvSpPr>
          <p:cNvPr id="3" name="Content Placeholder 2"/>
          <p:cNvSpPr>
            <a:spLocks noGrp="1"/>
          </p:cNvSpPr>
          <p:nvPr>
            <p:ph idx="1"/>
          </p:nvPr>
        </p:nvSpPr>
        <p:spPr/>
        <p:txBody>
          <a:bodyPr/>
          <a:lstStyle/>
          <a:p>
            <a:r>
              <a:rPr lang="en-US" dirty="0" smtClean="0"/>
              <a:t>Suppose you </a:t>
            </a:r>
            <a:r>
              <a:rPr lang="en-US" dirty="0"/>
              <a:t>must deal with a quality attribute for which there is no compact body of </a:t>
            </a:r>
            <a:r>
              <a:rPr lang="en-US" dirty="0" smtClean="0"/>
              <a:t>knowledge, e.g. green computing.  </a:t>
            </a:r>
            <a:endParaRPr lang="en-US" dirty="0"/>
          </a:p>
          <a:p>
            <a:r>
              <a:rPr lang="en-US" dirty="0" smtClean="0"/>
              <a:t>What do you do?</a:t>
            </a:r>
          </a:p>
          <a:p>
            <a:pPr marL="914400" lvl="1" indent="-514350">
              <a:buFont typeface="+mj-lt"/>
              <a:buAutoNum type="arabicPeriod"/>
            </a:pPr>
            <a:r>
              <a:rPr lang="en-US" dirty="0" smtClean="0"/>
              <a:t>Model the quality attribute</a:t>
            </a:r>
          </a:p>
          <a:p>
            <a:pPr marL="914400" lvl="1" indent="-514350">
              <a:buFont typeface="+mj-lt"/>
              <a:buAutoNum type="arabicPeriod"/>
            </a:pPr>
            <a:r>
              <a:rPr lang="en-US" dirty="0" smtClean="0"/>
              <a:t>Assemble a set of tactics for the quality attribute</a:t>
            </a:r>
          </a:p>
          <a:p>
            <a:pPr marL="914400" lvl="1" indent="-514350">
              <a:buFont typeface="+mj-lt"/>
              <a:buAutoNum type="arabicPeriod"/>
            </a:pPr>
            <a:r>
              <a:rPr lang="en-US" dirty="0" smtClean="0"/>
              <a:t>Construct design checklists</a:t>
            </a:r>
          </a:p>
        </p:txBody>
      </p:sp>
    </p:spTree>
    <p:extLst>
      <p:ext uri="{BB962C8B-B14F-4D97-AF65-F5344CB8AC3E}">
        <p14:creationId xmlns="" xmlns:p14="http://schemas.microsoft.com/office/powerpoint/2010/main" val="16638260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Capture Scenarios for the New Quality</a:t>
            </a:r>
            <a:endParaRPr lang="en-US" dirty="0"/>
          </a:p>
        </p:txBody>
      </p:sp>
      <p:sp>
        <p:nvSpPr>
          <p:cNvPr id="3" name="Content Placeholder 2"/>
          <p:cNvSpPr>
            <a:spLocks noGrp="1"/>
          </p:cNvSpPr>
          <p:nvPr>
            <p:ph idx="1"/>
          </p:nvPr>
        </p:nvSpPr>
        <p:spPr>
          <a:xfrm>
            <a:off x="0" y="1143000"/>
            <a:ext cx="9144000" cy="5715000"/>
          </a:xfrm>
        </p:spPr>
        <p:txBody>
          <a:bodyPr>
            <a:normAutofit fontScale="85000" lnSpcReduction="20000"/>
          </a:bodyPr>
          <a:lstStyle/>
          <a:p>
            <a:r>
              <a:rPr lang="en-US" dirty="0" smtClean="0"/>
              <a:t>Attribute The first thing to do is interview the stakeholders whose concerns have led to the need for this quality attribute.</a:t>
            </a:r>
          </a:p>
          <a:p>
            <a:r>
              <a:rPr lang="en-US" dirty="0" smtClean="0"/>
              <a:t>For example, security is often decomposed into concerns such as confidentiality, integrity, availability, and others. </a:t>
            </a:r>
          </a:p>
          <a:p>
            <a:r>
              <a:rPr lang="en-US" dirty="0" smtClean="0"/>
              <a:t>After that refinement, you can work with the stakeholders to craft a set of specific scenarios that characterize what is meant by that QA. </a:t>
            </a:r>
          </a:p>
          <a:p>
            <a:r>
              <a:rPr lang="en-US" dirty="0" smtClean="0"/>
              <a:t>Once you have a set of specific scenarios, then you can work to generalize the collection. </a:t>
            </a:r>
          </a:p>
          <a:p>
            <a:r>
              <a:rPr lang="en-US" dirty="0" smtClean="0"/>
              <a:t>Look at the set of stimuli you’ve collected, the set of responses, the set of response measures, and so on. </a:t>
            </a:r>
          </a:p>
          <a:p>
            <a:r>
              <a:rPr lang="en-US" dirty="0" smtClean="0"/>
              <a:t>Use those to construct a general scenario by making each part of the general scenario a generalization of the specific instances you collected.</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Assemble Design Approaches for the New Quality Attribute</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None/>
            </a:pPr>
            <a:r>
              <a:rPr lang="en-US" sz="2800" dirty="0" smtClean="0"/>
              <a:t>After you have a set of guiding scenarios for the QA, you can assemble a set of design approaches for dealing with it. You can do this by </a:t>
            </a:r>
          </a:p>
          <a:p>
            <a:pPr>
              <a:buNone/>
            </a:pPr>
            <a:r>
              <a:rPr lang="en-US" sz="2800" dirty="0" smtClean="0"/>
              <a:t>1. Revisiting a body of patterns you’re familiar with and asking yourself how each one affects the QA of interest. </a:t>
            </a:r>
          </a:p>
          <a:p>
            <a:pPr>
              <a:buNone/>
            </a:pPr>
            <a:r>
              <a:rPr lang="en-US" sz="2800" dirty="0" smtClean="0"/>
              <a:t>2. Searching for designs that have had to deal with this QA. You can search on the name you’ve given the QA itself, but you can also search for the terms you chose when you refined the QA into subsidiary attribute characterizations (such as “confidentiality” for the QA of security).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Assemble Design Approaches for the New Quality Attribute</a:t>
            </a:r>
            <a:endParaRPr lang="en-US" dirty="0"/>
          </a:p>
        </p:txBody>
      </p:sp>
      <p:sp>
        <p:nvSpPr>
          <p:cNvPr id="3" name="Content Placeholder 2"/>
          <p:cNvSpPr>
            <a:spLocks noGrp="1"/>
          </p:cNvSpPr>
          <p:nvPr>
            <p:ph idx="1"/>
          </p:nvPr>
        </p:nvSpPr>
        <p:spPr>
          <a:xfrm>
            <a:off x="0" y="1219200"/>
            <a:ext cx="9144000" cy="5638800"/>
          </a:xfrm>
        </p:spPr>
        <p:txBody>
          <a:bodyPr>
            <a:normAutofit/>
          </a:bodyPr>
          <a:lstStyle/>
          <a:p>
            <a:pPr>
              <a:buNone/>
            </a:pPr>
            <a:r>
              <a:rPr lang="en-US" sz="2800" dirty="0" smtClean="0"/>
              <a:t>3. Finding experts in this area and interviewing them or simply writing and asking them for advice.</a:t>
            </a:r>
          </a:p>
          <a:p>
            <a:pPr>
              <a:buNone/>
            </a:pPr>
            <a:r>
              <a:rPr lang="en-US" sz="2800" dirty="0" smtClean="0"/>
              <a:t>4. Using the general scenario to try to catalog a list of design approaches to produce the responses in the response category. </a:t>
            </a:r>
          </a:p>
          <a:p>
            <a:pPr>
              <a:buNone/>
            </a:pPr>
            <a:r>
              <a:rPr lang="en-US" sz="2800" dirty="0" smtClean="0"/>
              <a:t>5. Using the general scenario to catalog a list of ways in which a problematic architecture would fail to produce the desired responses, and thinking of design approaches to head off those cases.</a:t>
            </a:r>
            <a:endParaRPr lang="en-U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the New Quality Attribute</a:t>
            </a:r>
            <a:endParaRPr lang="en-US" dirty="0"/>
          </a:p>
        </p:txBody>
      </p:sp>
      <p:sp>
        <p:nvSpPr>
          <p:cNvPr id="3" name="Content Placeholder 2"/>
          <p:cNvSpPr>
            <a:spLocks noGrp="1"/>
          </p:cNvSpPr>
          <p:nvPr>
            <p:ph idx="1"/>
          </p:nvPr>
        </p:nvSpPr>
        <p:spPr>
          <a:xfrm>
            <a:off x="0" y="1143000"/>
            <a:ext cx="9144000" cy="5715000"/>
          </a:xfrm>
        </p:spPr>
        <p:txBody>
          <a:bodyPr>
            <a:normAutofit fontScale="92500" lnSpcReduction="20000"/>
          </a:bodyPr>
          <a:lstStyle/>
          <a:p>
            <a:r>
              <a:rPr lang="en-US" dirty="0" smtClean="0"/>
              <a:t>If you can build a conceptual model of the quality attribute, this can be helpful in creating a set of design approaches for it. By “model,” we don’t mean anything more than understanding the set of parameters to which the quality attribute is sensitive. </a:t>
            </a:r>
          </a:p>
          <a:p>
            <a:r>
              <a:rPr lang="en-US" dirty="0" smtClean="0"/>
              <a:t>For example, a model of modifiability might tell us that modifiability is a function of how many places in a system have to be changed in response to a modification, and the interconnectedness of those places. </a:t>
            </a:r>
          </a:p>
          <a:p>
            <a:r>
              <a:rPr lang="en-US" dirty="0" smtClean="0"/>
              <a:t>A model for performance might tell us that throughput is a function of transactional workload, the dependencies among the transactions, and the number of transactions that can be processed in parallel</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Assemble a Set of Tactics for the New Quality Attribute </a:t>
            </a:r>
            <a:endParaRPr lang="en-US" dirty="0"/>
          </a:p>
        </p:txBody>
      </p:sp>
      <p:sp>
        <p:nvSpPr>
          <p:cNvPr id="3" name="Content Placeholder 2"/>
          <p:cNvSpPr>
            <a:spLocks noGrp="1"/>
          </p:cNvSpPr>
          <p:nvPr>
            <p:ph idx="1"/>
          </p:nvPr>
        </p:nvSpPr>
        <p:spPr>
          <a:xfrm>
            <a:off x="0" y="1219200"/>
            <a:ext cx="9144000" cy="5638800"/>
          </a:xfrm>
        </p:spPr>
        <p:txBody>
          <a:bodyPr>
            <a:normAutofit fontScale="85000" lnSpcReduction="20000"/>
          </a:bodyPr>
          <a:lstStyle/>
          <a:p>
            <a:r>
              <a:rPr lang="en-US" dirty="0" smtClean="0"/>
              <a:t>There are two sources that can be used to derive tactics for any quality attribute: models and experts.</a:t>
            </a:r>
          </a:p>
          <a:p>
            <a:r>
              <a:rPr lang="en-US" dirty="0" smtClean="0"/>
              <a:t>Figure 12.2 shows a queuing model for performance. Such models are widely used to analyze the latency and throughput of various types of queuing systems, including manufacturing and service environments, as well as computer systems. Within this model, there are seven parameters that can affect the latency that the model predicts: </a:t>
            </a:r>
          </a:p>
          <a:p>
            <a:pPr lvl="1">
              <a:buNone/>
            </a:pPr>
            <a:r>
              <a:rPr lang="en-US" dirty="0" smtClean="0"/>
              <a:t>■ Arrival rate </a:t>
            </a:r>
          </a:p>
          <a:p>
            <a:pPr lvl="1">
              <a:buNone/>
            </a:pPr>
            <a:r>
              <a:rPr lang="en-US" dirty="0" smtClean="0"/>
              <a:t>■ Queuing discipline </a:t>
            </a:r>
          </a:p>
          <a:p>
            <a:pPr lvl="1">
              <a:buNone/>
            </a:pPr>
            <a:r>
              <a:rPr lang="en-US" dirty="0" smtClean="0"/>
              <a:t>■ Scheduling algorithm </a:t>
            </a:r>
          </a:p>
          <a:p>
            <a:pPr lvl="1">
              <a:buNone/>
            </a:pPr>
            <a:r>
              <a:rPr lang="en-US" dirty="0" smtClean="0"/>
              <a:t>■ Service time </a:t>
            </a:r>
          </a:p>
          <a:p>
            <a:pPr lvl="1">
              <a:buNone/>
            </a:pPr>
            <a:r>
              <a:rPr lang="en-US" dirty="0" smtClean="0"/>
              <a:t>■ Topology </a:t>
            </a:r>
          </a:p>
          <a:p>
            <a:pPr lvl="1">
              <a:buNone/>
            </a:pPr>
            <a:r>
              <a:rPr lang="en-US" dirty="0" smtClean="0"/>
              <a:t>■ Network bandwidth </a:t>
            </a:r>
          </a:p>
          <a:p>
            <a:pPr lvl="1">
              <a:buNone/>
            </a:pPr>
            <a:r>
              <a:rPr lang="en-US" dirty="0" smtClean="0"/>
              <a:t>■ Routing algorithm</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533400" y="1090613"/>
            <a:ext cx="8326935" cy="5538787"/>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process of generating tactics based on a model is this:</a:t>
            </a:r>
          </a:p>
          <a:p>
            <a:pPr lvl="1">
              <a:buNone/>
            </a:pPr>
            <a:r>
              <a:rPr lang="en-US" dirty="0" smtClean="0"/>
              <a:t> ■ Enumerate the parameters of the model </a:t>
            </a:r>
          </a:p>
          <a:p>
            <a:pPr lvl="1">
              <a:buNone/>
            </a:pPr>
            <a:r>
              <a:rPr lang="en-US" dirty="0" smtClean="0"/>
              <a:t>■ For each parameter, enumerate the architectural decisions that can affect this parameter</a:t>
            </a:r>
            <a:endParaRPr lang="en-US" dirty="0"/>
          </a:p>
        </p:txBody>
      </p:sp>
      <p:sp>
        <p:nvSpPr>
          <p:cNvPr id="5" name="Title 1"/>
          <p:cNvSpPr>
            <a:spLocks noGrp="1"/>
          </p:cNvSpPr>
          <p:nvPr>
            <p:ph type="title"/>
          </p:nvPr>
        </p:nvSpPr>
        <p:spPr/>
        <p:txBody>
          <a:bodyPr>
            <a:normAutofit fontScale="90000"/>
          </a:bodyPr>
          <a:lstStyle/>
          <a:p>
            <a:r>
              <a:rPr lang="en-US" dirty="0" smtClean="0"/>
              <a:t>Assemble a Set of Tactics for the New Quality Attribute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p:spPr>
        <p:txBody>
          <a:bodyPr>
            <a:normAutofit fontScale="85000" lnSpcReduction="10000"/>
          </a:bodyPr>
          <a:lstStyle/>
          <a:p>
            <a:r>
              <a:rPr lang="en-US" dirty="0" smtClean="0"/>
              <a:t>Deriving tactics from models is fine as long as the quality attribute in question has a model. </a:t>
            </a:r>
          </a:p>
          <a:p>
            <a:r>
              <a:rPr lang="en-US" dirty="0" smtClean="0"/>
              <a:t>Unfortunately, the number of such models is limited and is a subject of active research. There are no good architectural models for usability or security, for example. In the cases where we had no model to work from, we did four things to catalog the tactics: </a:t>
            </a:r>
          </a:p>
          <a:p>
            <a:pPr lvl="1">
              <a:buNone/>
            </a:pPr>
            <a:r>
              <a:rPr lang="en-US" dirty="0" smtClean="0"/>
              <a:t>1</a:t>
            </a:r>
            <a:r>
              <a:rPr lang="en-US" dirty="0" smtClean="0">
                <a:solidFill>
                  <a:srgbClr val="FF0000"/>
                </a:solidFill>
              </a:rPr>
              <a:t>. We interviewed experts </a:t>
            </a:r>
            <a:r>
              <a:rPr lang="en-US" dirty="0" smtClean="0"/>
              <a:t>in the field, asking them what they do as architects to improve the quality attribute response. </a:t>
            </a:r>
          </a:p>
          <a:p>
            <a:pPr lvl="1">
              <a:buNone/>
            </a:pPr>
            <a:r>
              <a:rPr lang="en-US" dirty="0" smtClean="0"/>
              <a:t>2. </a:t>
            </a:r>
            <a:r>
              <a:rPr lang="en-US" dirty="0" smtClean="0">
                <a:solidFill>
                  <a:srgbClr val="FF0000"/>
                </a:solidFill>
              </a:rPr>
              <a:t>We examined systems </a:t>
            </a:r>
            <a:r>
              <a:rPr lang="en-US" dirty="0" smtClean="0"/>
              <a:t>that were touted as having high usability (or testability, or whatever tactic we were focusing on). </a:t>
            </a:r>
          </a:p>
          <a:p>
            <a:pPr lvl="1">
              <a:buNone/>
            </a:pPr>
            <a:r>
              <a:rPr lang="en-US" dirty="0" smtClean="0"/>
              <a:t>3. </a:t>
            </a:r>
            <a:r>
              <a:rPr lang="en-US" dirty="0" smtClean="0">
                <a:solidFill>
                  <a:srgbClr val="FF0000"/>
                </a:solidFill>
              </a:rPr>
              <a:t>We scoured the relevant design </a:t>
            </a:r>
            <a:r>
              <a:rPr lang="en-US" dirty="0" smtClean="0"/>
              <a:t>literature looking for common themes in design. </a:t>
            </a:r>
          </a:p>
          <a:p>
            <a:pPr lvl="1">
              <a:buNone/>
            </a:pPr>
            <a:r>
              <a:rPr lang="en-US" dirty="0" smtClean="0"/>
              <a:t>4</a:t>
            </a:r>
            <a:r>
              <a:rPr lang="en-US" dirty="0" smtClean="0">
                <a:solidFill>
                  <a:srgbClr val="FF0000"/>
                </a:solidFill>
              </a:rPr>
              <a:t>. We examined documented architectural patterns</a:t>
            </a:r>
            <a:r>
              <a:rPr lang="en-US" dirty="0" smtClean="0"/>
              <a:t> to look for ways they achieved the quality attribute responses touted for them.</a:t>
            </a:r>
            <a:endParaRPr lang="en-US" dirty="0"/>
          </a:p>
        </p:txBody>
      </p:sp>
      <p:sp>
        <p:nvSpPr>
          <p:cNvPr id="5" name="Title 1"/>
          <p:cNvSpPr>
            <a:spLocks noGrp="1"/>
          </p:cNvSpPr>
          <p:nvPr>
            <p:ph type="title"/>
          </p:nvPr>
        </p:nvSpPr>
        <p:spPr>
          <a:xfrm>
            <a:off x="990600" y="152400"/>
            <a:ext cx="7715250" cy="777875"/>
          </a:xfrm>
        </p:spPr>
        <p:txBody>
          <a:bodyPr>
            <a:normAutofit fontScale="90000"/>
          </a:bodyPr>
          <a:lstStyle/>
          <a:p>
            <a:r>
              <a:rPr lang="en-US" dirty="0" smtClean="0"/>
              <a:t>Assemble a Set of Tactics for the New Quality Attribute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 Design Checklists for the New Quality Attribute </a:t>
            </a:r>
            <a:endParaRPr lang="en-US" dirty="0"/>
          </a:p>
        </p:txBody>
      </p:sp>
      <p:sp>
        <p:nvSpPr>
          <p:cNvPr id="3" name="Content Placeholder 2"/>
          <p:cNvSpPr>
            <a:spLocks noGrp="1"/>
          </p:cNvSpPr>
          <p:nvPr>
            <p:ph idx="1"/>
          </p:nvPr>
        </p:nvSpPr>
        <p:spPr/>
        <p:txBody>
          <a:bodyPr/>
          <a:lstStyle/>
          <a:p>
            <a:r>
              <a:rPr lang="en-US" dirty="0" smtClean="0"/>
              <a:t>Finally, examine the seven categories of design decisions in Chapter 4 and ask yourself (or your experts) how to specialize your new quality of interest to these categories. In particular, think about reviewing a software architecture and trying to figure out how well it satisfies your new qualities in these seven categories.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Important Quality Attributes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Variability</a:t>
            </a:r>
            <a:r>
              <a:rPr lang="en-US" dirty="0" smtClean="0"/>
              <a:t>: is </a:t>
            </a:r>
            <a:r>
              <a:rPr lang="en-US" dirty="0"/>
              <a:t>a special form of modifiability. It refers to the ability of a system and its supporting artifacts </a:t>
            </a:r>
            <a:r>
              <a:rPr lang="en-US" dirty="0" smtClean="0"/>
              <a:t>requirements, test plans, and configuration specifications to </a:t>
            </a:r>
            <a:r>
              <a:rPr lang="en-US" dirty="0"/>
              <a:t>support the production of a set of variants that differ from each other in a preplanned fashion.  </a:t>
            </a:r>
            <a:endParaRPr lang="en-US" dirty="0" smtClean="0"/>
          </a:p>
          <a:p>
            <a:r>
              <a:rPr lang="en-US" dirty="0" smtClean="0"/>
              <a:t>The goal of variability in a software product line is to make it easy to build and maintain products in the product line over a period of time. </a:t>
            </a:r>
          </a:p>
          <a:p>
            <a:r>
              <a:rPr lang="en-US" dirty="0" smtClean="0">
                <a:solidFill>
                  <a:srgbClr val="FF0000"/>
                </a:solidFill>
              </a:rPr>
              <a:t>Portability</a:t>
            </a:r>
            <a:r>
              <a:rPr lang="en-US" dirty="0" smtClean="0"/>
              <a:t>: is </a:t>
            </a:r>
            <a:r>
              <a:rPr lang="en-US" dirty="0"/>
              <a:t>also a special form of modifiability.  Portability refers to the ease with which software that built to run on one platform can be changed to run on a different platform. </a:t>
            </a:r>
            <a:endParaRPr lang="en-US" dirty="0" smtClean="0"/>
          </a:p>
          <a:p>
            <a:endParaRPr lang="en-US" dirty="0"/>
          </a:p>
          <a:p>
            <a:endParaRPr lang="en-US" dirty="0"/>
          </a:p>
        </p:txBody>
      </p:sp>
    </p:spTree>
    <p:extLst>
      <p:ext uri="{BB962C8B-B14F-4D97-AF65-F5344CB8AC3E}">
        <p14:creationId xmlns="" xmlns:p14="http://schemas.microsoft.com/office/powerpoint/2010/main" val="1138173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686800" cy="5589240"/>
          </a:xfrm>
        </p:spPr>
        <p:txBody>
          <a:bodyPr>
            <a:normAutofit fontScale="85000" lnSpcReduction="10000"/>
          </a:bodyPr>
          <a:lstStyle/>
          <a:p>
            <a:pPr>
              <a:buNone/>
            </a:pPr>
            <a:r>
              <a:rPr lang="en-US" dirty="0" smtClean="0">
                <a:solidFill>
                  <a:srgbClr val="FF0000"/>
                </a:solidFill>
              </a:rPr>
              <a:t>Development Distributability</a:t>
            </a:r>
            <a:r>
              <a:rPr lang="en-US" dirty="0" smtClean="0"/>
              <a:t>: is the quality of designing the software to support distributed software development. </a:t>
            </a:r>
          </a:p>
          <a:p>
            <a:r>
              <a:rPr lang="en-US" dirty="0" smtClean="0"/>
              <a:t>Teams working on modules that communicate with each other may need to negotiate the interfaces of those modules. When a module is used by many other modules, each developed by a different team, communication and negotiation become more complex and burdensome. </a:t>
            </a:r>
          </a:p>
          <a:p>
            <a:r>
              <a:rPr lang="en-US" dirty="0" smtClean="0"/>
              <a:t>Similar considerations apply for the data model. </a:t>
            </a:r>
          </a:p>
          <a:p>
            <a:r>
              <a:rPr lang="en-US" dirty="0" smtClean="0"/>
              <a:t>Scenarios for development Distributability will deal with the compatibility of the communication structures and data model of the system being developed and the coordination mechanisms of the organizations doing the development.</a:t>
            </a:r>
            <a:endParaRPr lang="en-US" dirty="0"/>
          </a:p>
        </p:txBody>
      </p:sp>
      <p:sp>
        <p:nvSpPr>
          <p:cNvPr id="5" name="Title 1"/>
          <p:cNvSpPr>
            <a:spLocks noGrp="1"/>
          </p:cNvSpPr>
          <p:nvPr>
            <p:ph type="title"/>
          </p:nvPr>
        </p:nvSpPr>
        <p:spPr>
          <a:xfrm>
            <a:off x="971600" y="274638"/>
            <a:ext cx="7715200" cy="778098"/>
          </a:xfrm>
        </p:spPr>
        <p:txBody>
          <a:bodyPr>
            <a:normAutofit fontScale="90000"/>
          </a:bodyPr>
          <a:lstStyle/>
          <a:p>
            <a:r>
              <a:rPr lang="en-US" dirty="0" smtClean="0"/>
              <a:t>Other Important Quality Attributes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Important Quality Attributes</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solidFill>
                  <a:srgbClr val="FF0000"/>
                </a:solidFill>
              </a:rPr>
              <a:t>Scalability</a:t>
            </a:r>
            <a:r>
              <a:rPr lang="en-US" dirty="0" smtClean="0"/>
              <a:t>: Two kinds of scalability are horizontal scalability and vertical scalability. </a:t>
            </a:r>
          </a:p>
          <a:p>
            <a:r>
              <a:rPr lang="en-US" dirty="0" smtClean="0"/>
              <a:t>Horizontal </a:t>
            </a:r>
            <a:r>
              <a:rPr lang="en-US" dirty="0"/>
              <a:t>scalability (scaling out) refers to adding more resources to logical units such as adding another server to a </a:t>
            </a:r>
            <a:r>
              <a:rPr lang="en-US" dirty="0" smtClean="0"/>
              <a:t>cluster. </a:t>
            </a:r>
          </a:p>
          <a:p>
            <a:r>
              <a:rPr lang="en-US" dirty="0" smtClean="0"/>
              <a:t>Vertical </a:t>
            </a:r>
            <a:r>
              <a:rPr lang="en-US" dirty="0"/>
              <a:t>scalability (scaling up) refers to adding more resources to a physical unit such as adding more memory to a </a:t>
            </a:r>
            <a:r>
              <a:rPr lang="en-US" dirty="0" smtClean="0"/>
              <a:t>computer</a:t>
            </a:r>
            <a:r>
              <a:rPr lang="en-US" dirty="0"/>
              <a:t>. </a:t>
            </a:r>
            <a:endParaRPr lang="en-US" dirty="0" smtClean="0"/>
          </a:p>
          <a:p>
            <a:r>
              <a:rPr lang="en-US" dirty="0" smtClean="0"/>
              <a:t>In cloud environments, horizontal scalability is called elasticity. </a:t>
            </a:r>
            <a:endParaRPr lang="en-US" dirty="0"/>
          </a:p>
          <a:p>
            <a:endParaRPr lang="en-US" dirty="0"/>
          </a:p>
        </p:txBody>
      </p:sp>
    </p:spTree>
    <p:extLst>
      <p:ext uri="{BB962C8B-B14F-4D97-AF65-F5344CB8AC3E}">
        <p14:creationId xmlns="" xmlns:p14="http://schemas.microsoft.com/office/powerpoint/2010/main" val="2125830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rgbClr val="FF0000"/>
                </a:solidFill>
              </a:rPr>
              <a:t>Deployability</a:t>
            </a:r>
            <a:r>
              <a:rPr lang="en-US" dirty="0" smtClean="0"/>
              <a:t>: is concerned with how an executable arrives at a host platform and how it is invoked.</a:t>
            </a:r>
          </a:p>
          <a:p>
            <a:r>
              <a:rPr lang="en-US" dirty="0" smtClean="0"/>
              <a:t>Deployment scenarios will deal with the type of update, the form of the update, the resulting integration into an existing system, the efficiency of executing the process, and the associated risk.</a:t>
            </a:r>
          </a:p>
          <a:p>
            <a:endParaRPr lang="en-US" dirty="0"/>
          </a:p>
        </p:txBody>
      </p:sp>
      <p:sp>
        <p:nvSpPr>
          <p:cNvPr id="5" name="Title 1"/>
          <p:cNvSpPr>
            <a:spLocks noGrp="1"/>
          </p:cNvSpPr>
          <p:nvPr>
            <p:ph type="title"/>
          </p:nvPr>
        </p:nvSpPr>
        <p:spPr>
          <a:xfrm>
            <a:off x="971600" y="274638"/>
            <a:ext cx="7715200" cy="778098"/>
          </a:xfrm>
        </p:spPr>
        <p:txBody>
          <a:bodyPr>
            <a:normAutofit fontScale="90000"/>
          </a:bodyPr>
          <a:lstStyle/>
          <a:p>
            <a:r>
              <a:rPr lang="en-US" dirty="0" smtClean="0"/>
              <a:t>Other Important Quality Attributes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8760"/>
            <a:ext cx="8839200" cy="5589240"/>
          </a:xfrm>
        </p:spPr>
        <p:txBody>
          <a:bodyPr>
            <a:normAutofit fontScale="92500" lnSpcReduction="20000"/>
          </a:bodyPr>
          <a:lstStyle/>
          <a:p>
            <a:pPr>
              <a:buNone/>
            </a:pPr>
            <a:r>
              <a:rPr lang="en-US" dirty="0" smtClean="0">
                <a:solidFill>
                  <a:srgbClr val="FF0000"/>
                </a:solidFill>
              </a:rPr>
              <a:t>Mobility</a:t>
            </a:r>
            <a:r>
              <a:rPr lang="en-US" dirty="0" smtClean="0"/>
              <a:t>: deals with the problems of movement and affordances of a platform (e.g. size, type of display, type of input devices, availability and volume of bandwidth, and battery life). </a:t>
            </a:r>
          </a:p>
          <a:p>
            <a:r>
              <a:rPr lang="en-US" dirty="0" smtClean="0"/>
              <a:t>Issues in mobility include battery management, reconnecting after a period of disconnection, and the number of different user interfaces necessary to support multiple platforms. </a:t>
            </a:r>
          </a:p>
          <a:p>
            <a:r>
              <a:rPr lang="en-US" dirty="0" smtClean="0"/>
              <a:t>Scenarios will deal with specifying the desired effects of mobility or the various affordances. Scenarios may also deal with variability, where the same software is deployed on multiple (perhaps radically different) platforms.</a:t>
            </a:r>
            <a:endParaRPr lang="en-US" dirty="0"/>
          </a:p>
        </p:txBody>
      </p:sp>
      <p:sp>
        <p:nvSpPr>
          <p:cNvPr id="5" name="Title 1"/>
          <p:cNvSpPr>
            <a:spLocks noGrp="1"/>
          </p:cNvSpPr>
          <p:nvPr>
            <p:ph type="title"/>
          </p:nvPr>
        </p:nvSpPr>
        <p:spPr>
          <a:xfrm>
            <a:off x="971600" y="274638"/>
            <a:ext cx="7715200" cy="778098"/>
          </a:xfrm>
        </p:spPr>
        <p:txBody>
          <a:bodyPr>
            <a:normAutofit fontScale="90000"/>
          </a:bodyPr>
          <a:lstStyle/>
          <a:p>
            <a:r>
              <a:rPr lang="en-US" dirty="0" smtClean="0"/>
              <a:t>Other Important Quality Attributes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Important Quality Attributes</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solidFill>
                  <a:srgbClr val="FF0000"/>
                </a:solidFill>
              </a:rPr>
              <a:t>Monitorability</a:t>
            </a:r>
            <a:r>
              <a:rPr lang="en-US" dirty="0" smtClean="0"/>
              <a:t>: </a:t>
            </a:r>
            <a:r>
              <a:rPr lang="en-US" dirty="0"/>
              <a:t>deals with the ability of the operations staff to monitor the system while it is </a:t>
            </a:r>
            <a:r>
              <a:rPr lang="en-US" dirty="0" smtClean="0"/>
              <a:t>executing.</a:t>
            </a:r>
          </a:p>
          <a:p>
            <a:pPr>
              <a:buNone/>
            </a:pPr>
            <a:r>
              <a:rPr lang="en-US" dirty="0" smtClean="0"/>
              <a:t>Items such as queue lengths, average transaction processing time, and the health of various components should be visible to the operations staff so that they can take corrective action in case of potential problems. Scenarios will deal with a potential problem and its visibility to the operator, and potential corrective action. </a:t>
            </a:r>
          </a:p>
          <a:p>
            <a:endParaRPr lang="en-US" dirty="0" smtClean="0"/>
          </a:p>
          <a:p>
            <a:endParaRPr lang="en-US" dirty="0"/>
          </a:p>
          <a:p>
            <a:endParaRPr lang="en-US" dirty="0"/>
          </a:p>
          <a:p>
            <a:endParaRPr lang="en-US" dirty="0"/>
          </a:p>
        </p:txBody>
      </p:sp>
    </p:spTree>
    <p:extLst>
      <p:ext uri="{BB962C8B-B14F-4D97-AF65-F5344CB8AC3E}">
        <p14:creationId xmlns="" xmlns:p14="http://schemas.microsoft.com/office/powerpoint/2010/main" val="2250116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solidFill>
                  <a:srgbClr val="FF0000"/>
                </a:solidFill>
              </a:rPr>
              <a:t>Safety</a:t>
            </a:r>
            <a:r>
              <a:rPr lang="en-US" dirty="0" smtClean="0"/>
              <a:t>: </a:t>
            </a:r>
          </a:p>
          <a:p>
            <a:r>
              <a:rPr lang="en-US" dirty="0" smtClean="0"/>
              <a:t>In 2009 an employee of the </a:t>
            </a:r>
            <a:r>
              <a:rPr lang="en-US" dirty="0" err="1" smtClean="0"/>
              <a:t>Shushenskaya</a:t>
            </a:r>
            <a:r>
              <a:rPr lang="en-US" dirty="0" smtClean="0"/>
              <a:t> hydroelectric power station in Siberia sent commands over a network to remotely, and accidentally, activate an unused turbine. The offline turbine created a “water hammer” that flooded and then destroyed the plant and killed dozens of workers.</a:t>
            </a:r>
          </a:p>
          <a:p>
            <a:r>
              <a:rPr lang="en-US" dirty="0" smtClean="0"/>
              <a:t>Software safety is about the software’s ability to avoid entering states that cause or lead to damage, injury, or loss of life, and to recover and limit the damage when it does enter into bad states. </a:t>
            </a:r>
          </a:p>
          <a:p>
            <a:r>
              <a:rPr lang="en-US" dirty="0" smtClean="0"/>
              <a:t>The architectural concerns with safety are almost identical with those for availability  (i.e. preventing, detecting, and recovering from failures).</a:t>
            </a:r>
          </a:p>
          <a:p>
            <a:endParaRPr lang="en-US" dirty="0"/>
          </a:p>
        </p:txBody>
      </p:sp>
      <p:sp>
        <p:nvSpPr>
          <p:cNvPr id="5" name="Title 1"/>
          <p:cNvSpPr>
            <a:spLocks noGrp="1"/>
          </p:cNvSpPr>
          <p:nvPr>
            <p:ph type="title"/>
          </p:nvPr>
        </p:nvSpPr>
        <p:spPr>
          <a:xfrm>
            <a:off x="971600" y="274638"/>
            <a:ext cx="7715200" cy="778098"/>
          </a:xfrm>
        </p:spPr>
        <p:txBody>
          <a:bodyPr>
            <a:normAutofit fontScale="90000"/>
          </a:bodyPr>
          <a:lstStyle/>
          <a:p>
            <a:r>
              <a:rPr lang="en-US" dirty="0" smtClean="0"/>
              <a:t>Other Important Quality Attributes</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4399</TotalTime>
  <Words>2373</Words>
  <Application>Microsoft Macintosh PowerPoint</Application>
  <PresentationFormat>On-screen Show (4:3)</PresentationFormat>
  <Paragraphs>128</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Chapter 12:  Other Quality Attributes</vt:lpstr>
      <vt:lpstr>Chapter Outline</vt:lpstr>
      <vt:lpstr>Other Important Quality Attributes</vt:lpstr>
      <vt:lpstr>Other Important Quality Attributes</vt:lpstr>
      <vt:lpstr>Other Important Quality Attributes</vt:lpstr>
      <vt:lpstr>Other Important Quality Attributes</vt:lpstr>
      <vt:lpstr>Other Important Quality Attributes</vt:lpstr>
      <vt:lpstr>Other Important Quality Attributes</vt:lpstr>
      <vt:lpstr>Other Important Quality Attributes</vt:lpstr>
      <vt:lpstr>Other Categories of Quality Attributes</vt:lpstr>
      <vt:lpstr>Other Categories of Quality Attributes</vt:lpstr>
      <vt:lpstr>Software Quality Attributes and System Quality Attributes </vt:lpstr>
      <vt:lpstr>Standard Lists of Quality Attributes</vt:lpstr>
      <vt:lpstr>Standard Lists of Quality Attributes</vt:lpstr>
      <vt:lpstr>Standard Lists of Quality Attributes</vt:lpstr>
      <vt:lpstr>Standard Lists of Quality Attributes</vt:lpstr>
      <vt:lpstr>Standard Lists of Quality Attributes</vt:lpstr>
      <vt:lpstr>Standard Lists of Quality Attributes</vt:lpstr>
      <vt:lpstr>Standard Lists of Quality Attributes</vt:lpstr>
      <vt:lpstr>Dealing with “X-ability”</vt:lpstr>
      <vt:lpstr>Capture Scenarios for the New Quality</vt:lpstr>
      <vt:lpstr>Assemble Design Approaches for the New Quality Attribute</vt:lpstr>
      <vt:lpstr>Assemble Design Approaches for the New Quality Attribute</vt:lpstr>
      <vt:lpstr>Model the New Quality Attribute</vt:lpstr>
      <vt:lpstr>Assemble a Set of Tactics for the New Quality Attribute </vt:lpstr>
      <vt:lpstr>Slide 26</vt:lpstr>
      <vt:lpstr>Assemble a Set of Tactics for the New Quality Attribute </vt:lpstr>
      <vt:lpstr>Assemble a Set of Tactics for the New Quality Attribute </vt:lpstr>
      <vt:lpstr>Construct Design Checklists for the New Quality Attribute </vt:lpstr>
    </vt:vector>
  </TitlesOfParts>
  <Company>NICTA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 Bass</dc:creator>
  <cp:lastModifiedBy>laptop care</cp:lastModifiedBy>
  <cp:revision>79</cp:revision>
  <dcterms:created xsi:type="dcterms:W3CDTF">2012-04-18T22:57:58Z</dcterms:created>
  <dcterms:modified xsi:type="dcterms:W3CDTF">2021-01-21T10:13:51Z</dcterms:modified>
</cp:coreProperties>
</file>