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256" r:id="rId2"/>
    <p:sldId id="257" r:id="rId3"/>
    <p:sldId id="284" r:id="rId4"/>
    <p:sldId id="285" r:id="rId5"/>
    <p:sldId id="286" r:id="rId6"/>
    <p:sldId id="290" r:id="rId7"/>
    <p:sldId id="291" r:id="rId8"/>
    <p:sldId id="292" r:id="rId9"/>
    <p:sldId id="293" r:id="rId10"/>
    <p:sldId id="294" r:id="rId11"/>
    <p:sldId id="295" r:id="rId12"/>
    <p:sldId id="296" r:id="rId13"/>
    <p:sldId id="297" r:id="rId14"/>
    <p:sldId id="298" r:id="rId15"/>
    <p:sldId id="301" r:id="rId16"/>
    <p:sldId id="302" r:id="rId17"/>
    <p:sldId id="303" r:id="rId18"/>
    <p:sldId id="304" r:id="rId19"/>
    <p:sldId id="305" r:id="rId20"/>
    <p:sldId id="306" r:id="rId21"/>
    <p:sldId id="307" r:id="rId22"/>
    <p:sldId id="308" r:id="rId23"/>
    <p:sldId id="309" r:id="rId24"/>
    <p:sldId id="310" r:id="rId25"/>
    <p:sldId id="311" r:id="rId26"/>
    <p:sldId id="312" r:id="rId27"/>
    <p:sldId id="313" r:id="rId28"/>
    <p:sldId id="314" r:id="rId29"/>
    <p:sldId id="315" r:id="rId30"/>
    <p:sldId id="316" r:id="rId31"/>
    <p:sldId id="317" r:id="rId32"/>
    <p:sldId id="318" r:id="rId33"/>
    <p:sldId id="319" r:id="rId34"/>
    <p:sldId id="320" r:id="rId35"/>
    <p:sldId id="321" r:id="rId36"/>
    <p:sldId id="322" r:id="rId37"/>
    <p:sldId id="323" r:id="rId38"/>
    <p:sldId id="324" r:id="rId39"/>
    <p:sldId id="325" r:id="rId40"/>
    <p:sldId id="326" r:id="rId41"/>
    <p:sldId id="327" r:id="rId42"/>
    <p:sldId id="328" r:id="rId43"/>
    <p:sldId id="262" r:id="rId44"/>
    <p:sldId id="258" r:id="rId45"/>
    <p:sldId id="278" r:id="rId46"/>
    <p:sldId id="270" r:id="rId47"/>
    <p:sldId id="259" r:id="rId48"/>
    <p:sldId id="260" r:id="rId49"/>
    <p:sldId id="261" r:id="rId50"/>
    <p:sldId id="263" r:id="rId51"/>
    <p:sldId id="264" r:id="rId52"/>
    <p:sldId id="265" r:id="rId53"/>
    <p:sldId id="266" r:id="rId54"/>
    <p:sldId id="267" r:id="rId55"/>
    <p:sldId id="271" r:id="rId56"/>
    <p:sldId id="268" r:id="rId57"/>
    <p:sldId id="269" r:id="rId58"/>
    <p:sldId id="272" r:id="rId59"/>
    <p:sldId id="273" r:id="rId60"/>
    <p:sldId id="277" r:id="rId61"/>
    <p:sldId id="275" r:id="rId62"/>
    <p:sldId id="276"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9F2DAA-7155-441B-8754-A28B81A4C66F}" type="datetimeFigureOut">
              <a:rPr lang="en-US" smtClean="0"/>
              <a:t>3/24/2019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4C05A3-44EE-4566-A75F-230124693D6E}" type="slidenum">
              <a:rPr lang="en-US" smtClean="0"/>
              <a:t>‹#›</a:t>
            </a:fld>
            <a:endParaRPr lang="en-US"/>
          </a:p>
        </p:txBody>
      </p:sp>
    </p:spTree>
    <p:extLst>
      <p:ext uri="{BB962C8B-B14F-4D97-AF65-F5344CB8AC3E}">
        <p14:creationId xmlns:p14="http://schemas.microsoft.com/office/powerpoint/2010/main" val="3473408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24C05A3-44EE-4566-A75F-230124693D6E}" type="slidenum">
              <a:rPr lang="en-US" smtClean="0"/>
              <a:t>49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1023227-F711-449C-99B4-090FC8DE97CE}" type="datetimeFigureOut">
              <a:rPr lang="en-US" smtClean="0"/>
              <a:pPr/>
              <a:t>3/24/2019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8EF278-6A66-4854-A721-980ED8E6C92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023227-F711-449C-99B4-090FC8DE97CE}" type="datetimeFigureOut">
              <a:rPr lang="en-US" smtClean="0"/>
              <a:pPr/>
              <a:t>3/24/2019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8EF278-6A66-4854-A721-980ED8E6C92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023227-F711-449C-99B4-090FC8DE97CE}" type="datetimeFigureOut">
              <a:rPr lang="en-US" smtClean="0"/>
              <a:pPr/>
              <a:t>3/24/2019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8EF278-6A66-4854-A721-980ED8E6C92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023227-F711-449C-99B4-090FC8DE97CE}" type="datetimeFigureOut">
              <a:rPr lang="en-US" smtClean="0"/>
              <a:pPr/>
              <a:t>3/24/2019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8EF278-6A66-4854-A721-980ED8E6C92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023227-F711-449C-99B4-090FC8DE97CE}" type="datetimeFigureOut">
              <a:rPr lang="en-US" smtClean="0"/>
              <a:pPr/>
              <a:t>3/24/2019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8EF278-6A66-4854-A721-980ED8E6C92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1023227-F711-449C-99B4-090FC8DE97CE}" type="datetimeFigureOut">
              <a:rPr lang="en-US" smtClean="0"/>
              <a:pPr/>
              <a:t>3/24/2019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8EF278-6A66-4854-A721-980ED8E6C92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1023227-F711-449C-99B4-090FC8DE97CE}" type="datetimeFigureOut">
              <a:rPr lang="en-US" smtClean="0"/>
              <a:pPr/>
              <a:t>3/24/2019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8EF278-6A66-4854-A721-980ED8E6C92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1023227-F711-449C-99B4-090FC8DE97CE}" type="datetimeFigureOut">
              <a:rPr lang="en-US" smtClean="0"/>
              <a:pPr/>
              <a:t>3/24/2019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8EF278-6A66-4854-A721-980ED8E6C92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023227-F711-449C-99B4-090FC8DE97CE}" type="datetimeFigureOut">
              <a:rPr lang="en-US" smtClean="0"/>
              <a:pPr/>
              <a:t>3/24/2019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8EF278-6A66-4854-A721-980ED8E6C92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023227-F711-449C-99B4-090FC8DE97CE}" type="datetimeFigureOut">
              <a:rPr lang="en-US" smtClean="0"/>
              <a:pPr/>
              <a:t>3/24/2019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8EF278-6A66-4854-A721-980ED8E6C92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023227-F711-449C-99B4-090FC8DE97CE}" type="datetimeFigureOut">
              <a:rPr lang="en-US" smtClean="0"/>
              <a:pPr/>
              <a:t>3/24/2019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8EF278-6A66-4854-A721-980ED8E6C92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023227-F711-449C-99B4-090FC8DE97CE}" type="datetimeFigureOut">
              <a:rPr lang="en-US" smtClean="0"/>
              <a:pPr/>
              <a:t>3/24/2019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8EF278-6A66-4854-A721-980ED8E6C92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4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762000"/>
            <a:ext cx="7772400" cy="1470025"/>
          </a:xfrm>
        </p:spPr>
        <p:style>
          <a:lnRef idx="2">
            <a:schemeClr val="accent1">
              <a:shade val="50000"/>
            </a:schemeClr>
          </a:lnRef>
          <a:fillRef idx="1">
            <a:schemeClr val="accent1"/>
          </a:fillRef>
          <a:effectRef idx="0">
            <a:schemeClr val="accent1"/>
          </a:effectRef>
          <a:fontRef idx="minor">
            <a:schemeClr val="lt1"/>
          </a:fontRef>
        </p:style>
        <p:txBody>
          <a:bodyPr/>
          <a:lstStyle/>
          <a:p>
            <a:r>
              <a:rPr lang="en-US" b="1" dirty="0">
                <a:solidFill>
                  <a:schemeClr val="tx1"/>
                </a:solidFill>
              </a:rPr>
              <a:t>Pregnancy-Induced Pathology</a:t>
            </a:r>
            <a:endParaRPr lang="en-US" dirty="0">
              <a:solidFill>
                <a:schemeClr val="tx1"/>
              </a:solidFill>
            </a:endParaRPr>
          </a:p>
        </p:txBody>
      </p:sp>
      <p:pic>
        <p:nvPicPr>
          <p:cNvPr id="4" name="Picture 3" descr="http://www.medindia.net/patients/patientinfo/images/type-of-back-pain-during-pregnancy.jpg"/>
          <p:cNvPicPr>
            <a:picLocks noChangeAspect="1" noChangeArrowheads="1"/>
          </p:cNvPicPr>
          <p:nvPr/>
        </p:nvPicPr>
        <p:blipFill>
          <a:blip r:embed="rId2" cstate="print"/>
          <a:srcRect/>
          <a:stretch>
            <a:fillRect/>
          </a:stretch>
        </p:blipFill>
        <p:spPr bwMode="auto">
          <a:xfrm>
            <a:off x="1752600" y="2514600"/>
            <a:ext cx="2169414" cy="1390650"/>
          </a:xfrm>
          <a:prstGeom prst="rect">
            <a:avLst/>
          </a:prstGeom>
          <a:noFill/>
        </p:spPr>
      </p:pic>
      <p:pic>
        <p:nvPicPr>
          <p:cNvPr id="5" name="Picture 2" descr="http://petersphotogallery.com/vanea/images/2012/11/pgp.jpg"/>
          <p:cNvPicPr>
            <a:picLocks noChangeAspect="1" noChangeArrowheads="1"/>
          </p:cNvPicPr>
          <p:nvPr/>
        </p:nvPicPr>
        <p:blipFill>
          <a:blip r:embed="rId3" cstate="print"/>
          <a:srcRect/>
          <a:stretch>
            <a:fillRect/>
          </a:stretch>
        </p:blipFill>
        <p:spPr bwMode="auto">
          <a:xfrm>
            <a:off x="4724400" y="2514600"/>
            <a:ext cx="2209800" cy="1601304"/>
          </a:xfrm>
          <a:prstGeom prst="rect">
            <a:avLst/>
          </a:prstGeom>
          <a:noFill/>
        </p:spPr>
      </p:pic>
      <p:pic>
        <p:nvPicPr>
          <p:cNvPr id="6" name="Picture 5" descr="http://www.pregnancy-and-baby-boutique.com/images/pregnancy-varicose-veins-1.jpg"/>
          <p:cNvPicPr>
            <a:picLocks noChangeAspect="1" noChangeArrowheads="1"/>
          </p:cNvPicPr>
          <p:nvPr/>
        </p:nvPicPr>
        <p:blipFill>
          <a:blip r:embed="rId4" cstate="print"/>
          <a:srcRect/>
          <a:stretch>
            <a:fillRect/>
          </a:stretch>
        </p:blipFill>
        <p:spPr bwMode="auto">
          <a:xfrm>
            <a:off x="5676900" y="4419600"/>
            <a:ext cx="2857500" cy="1800225"/>
          </a:xfrm>
          <a:prstGeom prst="rect">
            <a:avLst/>
          </a:prstGeom>
          <a:noFill/>
        </p:spPr>
      </p:pic>
      <p:pic>
        <p:nvPicPr>
          <p:cNvPr id="7" name="Picture 2"/>
          <p:cNvPicPr>
            <a:picLocks noChangeAspect="1" noChangeArrowheads="1"/>
          </p:cNvPicPr>
          <p:nvPr/>
        </p:nvPicPr>
        <p:blipFill>
          <a:blip r:embed="rId5" cstate="print"/>
          <a:srcRect/>
          <a:stretch>
            <a:fillRect/>
          </a:stretch>
        </p:blipFill>
        <p:spPr bwMode="auto">
          <a:xfrm>
            <a:off x="990600" y="4428958"/>
            <a:ext cx="1295400" cy="1590842"/>
          </a:xfrm>
          <a:prstGeom prst="rect">
            <a:avLst/>
          </a:prstGeom>
          <a:noFill/>
          <a:ln w="9525">
            <a:noFill/>
            <a:miter lim="800000"/>
            <a:headEnd/>
            <a:tailEnd/>
          </a:ln>
        </p:spPr>
      </p:pic>
      <p:pic>
        <p:nvPicPr>
          <p:cNvPr id="1026" name="Picture 2" descr="C:\Users\MOHSANA\Desktop\download (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5600" y="4400550"/>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143000" y="838200"/>
            <a:ext cx="7010400" cy="4893647"/>
          </a:xfrm>
          <a:prstGeom prst="rect">
            <a:avLst/>
          </a:prstGeom>
          <a:noFill/>
          <a:ln w="9525">
            <a:noFill/>
            <a:miter lim="800000"/>
            <a:headEnd/>
            <a:tailEnd/>
          </a:ln>
        </p:spPr>
        <p:txBody>
          <a:bodyPr wrap="square">
            <a:spAutoFit/>
          </a:bodyPr>
          <a:lstStyle/>
          <a:p>
            <a:pPr marL="342900" indent="-342900" algn="l"/>
            <a:endParaRPr lang="en-US" sz="3200" b="1" dirty="0"/>
          </a:p>
          <a:p>
            <a:pPr marL="342900" indent="-342900" algn="ctr"/>
            <a:r>
              <a:rPr lang="en-US" sz="3200" b="1" dirty="0">
                <a:solidFill>
                  <a:srgbClr val="FF0000"/>
                </a:solidFill>
              </a:rPr>
              <a:t>Functions of the abdominal muscles</a:t>
            </a:r>
          </a:p>
          <a:p>
            <a:pPr marL="342900" indent="-342900" algn="l" rtl="0"/>
            <a:endParaRPr lang="en-US" sz="3200" b="1" dirty="0"/>
          </a:p>
          <a:p>
            <a:pPr marL="800100" lvl="1" indent="-342900" algn="l" rtl="0"/>
            <a:r>
              <a:rPr lang="en-US" sz="2400" dirty="0"/>
              <a:t>1- Protect the </a:t>
            </a:r>
            <a:r>
              <a:rPr lang="en-US" sz="2400" b="1" dirty="0">
                <a:solidFill>
                  <a:srgbClr val="7030A0"/>
                </a:solidFill>
              </a:rPr>
              <a:t>abdominal viscera</a:t>
            </a:r>
            <a:r>
              <a:rPr lang="en-US" sz="2400" b="1" dirty="0"/>
              <a:t> </a:t>
            </a:r>
            <a:r>
              <a:rPr lang="en-US" sz="2400" dirty="0"/>
              <a:t>and keep them in   </a:t>
            </a:r>
          </a:p>
          <a:p>
            <a:pPr marL="800100" lvl="1" indent="-342900" algn="l" rtl="0"/>
            <a:r>
              <a:rPr lang="en-US" sz="2400" dirty="0"/>
              <a:t>     their positions</a:t>
            </a:r>
          </a:p>
          <a:p>
            <a:pPr marL="800100" lvl="1" indent="-342900" algn="just" rtl="0"/>
            <a:r>
              <a:rPr lang="en-US" sz="2400" dirty="0"/>
              <a:t>2- Maintain a good erect </a:t>
            </a:r>
            <a:r>
              <a:rPr lang="en-US" sz="2400" b="1" dirty="0">
                <a:solidFill>
                  <a:srgbClr val="7030A0"/>
                </a:solidFill>
              </a:rPr>
              <a:t>posture </a:t>
            </a:r>
          </a:p>
          <a:p>
            <a:pPr marL="800100" lvl="1" indent="-342900" algn="just" rtl="0"/>
            <a:r>
              <a:rPr lang="en-US" sz="2400" dirty="0"/>
              <a:t>3- </a:t>
            </a:r>
            <a:r>
              <a:rPr lang="en-US" sz="2400" b="1" dirty="0">
                <a:solidFill>
                  <a:srgbClr val="7030A0"/>
                </a:solidFill>
              </a:rPr>
              <a:t>Stabilize pelvis </a:t>
            </a:r>
            <a:r>
              <a:rPr lang="en-US" sz="2400" dirty="0"/>
              <a:t>during straight leg raising</a:t>
            </a:r>
          </a:p>
          <a:p>
            <a:pPr marL="800100" lvl="1" indent="-342900" algn="just" rtl="0"/>
            <a:r>
              <a:rPr lang="en-US" sz="2400" dirty="0"/>
              <a:t>4- Help in </a:t>
            </a:r>
            <a:r>
              <a:rPr lang="en-US" sz="2400" b="1" dirty="0">
                <a:solidFill>
                  <a:srgbClr val="7030A0"/>
                </a:solidFill>
              </a:rPr>
              <a:t>respiration and defecation</a:t>
            </a:r>
          </a:p>
          <a:p>
            <a:pPr marL="800100" lvl="1" indent="-342900" algn="just" rtl="0"/>
            <a:r>
              <a:rPr lang="en-US" sz="2400" dirty="0"/>
              <a:t>5- Concern with </a:t>
            </a:r>
            <a:r>
              <a:rPr lang="en-US" sz="2400" b="1" dirty="0">
                <a:solidFill>
                  <a:srgbClr val="7030A0"/>
                </a:solidFill>
              </a:rPr>
              <a:t>forward flexion </a:t>
            </a:r>
            <a:r>
              <a:rPr lang="en-US" sz="2400" dirty="0"/>
              <a:t>of the trunk</a:t>
            </a:r>
          </a:p>
          <a:p>
            <a:pPr marL="800100" lvl="1" indent="-342900" algn="just" rtl="0"/>
            <a:r>
              <a:rPr lang="en-US" sz="2400" dirty="0"/>
              <a:t>6- Help </a:t>
            </a:r>
            <a:r>
              <a:rPr lang="en-US" sz="2400" b="1" dirty="0">
                <a:solidFill>
                  <a:srgbClr val="7030A0"/>
                </a:solidFill>
              </a:rPr>
              <a:t>expulsion of the fetus </a:t>
            </a:r>
            <a:r>
              <a:rPr lang="en-US" sz="2400" dirty="0"/>
              <a:t>during second stage of </a:t>
            </a:r>
            <a:r>
              <a:rPr lang="en-US" sz="2400" dirty="0" err="1"/>
              <a:t>labour</a:t>
            </a:r>
            <a:r>
              <a:rPr lang="en-US" sz="2400" dirty="0"/>
              <a:t>.</a:t>
            </a:r>
          </a:p>
          <a:p>
            <a:pPr marL="342900" indent="-342900" algn="just" rtl="0"/>
            <a:r>
              <a:rPr lang="en-US" sz="2400" dirty="0"/>
              <a:t>   7- Improving the function of the </a:t>
            </a:r>
            <a:r>
              <a:rPr lang="en-US" sz="2400" b="1" dirty="0">
                <a:solidFill>
                  <a:srgbClr val="7030A0"/>
                </a:solidFill>
              </a:rPr>
              <a:t>pelvic floor muscles</a:t>
            </a:r>
            <a:r>
              <a:rPr lang="en-US" sz="1400" b="1" dirty="0">
                <a:solidFill>
                  <a:srgbClr val="7030A0"/>
                </a:solidFill>
                <a:latin typeface="Arial" pitchFamily="34" charset="0"/>
                <a:cs typeface="Arial" pitchFamily="34" charset="0"/>
              </a:rPr>
              <a:t> </a:t>
            </a:r>
          </a:p>
        </p:txBody>
      </p:sp>
    </p:spTree>
    <p:extLst>
      <p:ext uri="{BB962C8B-B14F-4D97-AF65-F5344CB8AC3E}">
        <p14:creationId xmlns:p14="http://schemas.microsoft.com/office/powerpoint/2010/main" val="2748375534"/>
      </p:ext>
    </p:extLst>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n-US" b="1" dirty="0" smtClean="0">
                <a:solidFill>
                  <a:srgbClr val="FF0000"/>
                </a:solidFill>
              </a:rPr>
              <a:t>C- The </a:t>
            </a:r>
            <a:r>
              <a:rPr lang="en-US" b="1" dirty="0" err="1" smtClean="0">
                <a:solidFill>
                  <a:srgbClr val="FF0000"/>
                </a:solidFill>
              </a:rPr>
              <a:t>aponeuroses</a:t>
            </a:r>
            <a:endParaRPr lang="en-US" dirty="0"/>
          </a:p>
        </p:txBody>
      </p:sp>
      <p:sp>
        <p:nvSpPr>
          <p:cNvPr id="3" name="Content Placeholder 2"/>
          <p:cNvSpPr>
            <a:spLocks noGrp="1"/>
          </p:cNvSpPr>
          <p:nvPr>
            <p:ph idx="1"/>
          </p:nvPr>
        </p:nvSpPr>
        <p:spPr>
          <a:xfrm>
            <a:off x="457200" y="1600201"/>
            <a:ext cx="8229600" cy="1600200"/>
          </a:xfrm>
        </p:spPr>
        <p:style>
          <a:lnRef idx="2">
            <a:schemeClr val="accent1">
              <a:shade val="50000"/>
            </a:schemeClr>
          </a:lnRef>
          <a:fillRef idx="1">
            <a:schemeClr val="accent1"/>
          </a:fillRef>
          <a:effectRef idx="0">
            <a:schemeClr val="accent1"/>
          </a:effectRef>
          <a:fontRef idx="minor">
            <a:schemeClr val="lt1"/>
          </a:fontRef>
        </p:style>
        <p:txBody>
          <a:bodyPr/>
          <a:lstStyle/>
          <a:p>
            <a:pPr>
              <a:spcBef>
                <a:spcPct val="50000"/>
              </a:spcBef>
            </a:pPr>
            <a:r>
              <a:rPr lang="en-US" dirty="0" smtClean="0"/>
              <a:t>which are defined as flat sheets of densely </a:t>
            </a:r>
            <a:r>
              <a:rPr lang="en-US" b="1" dirty="0" smtClean="0">
                <a:solidFill>
                  <a:srgbClr val="7030A0"/>
                </a:solidFill>
              </a:rPr>
              <a:t>collagen fibers </a:t>
            </a:r>
            <a:r>
              <a:rPr lang="en-US" dirty="0" smtClean="0"/>
              <a:t>usually consisting of several layers with few elastic fibers</a:t>
            </a:r>
            <a:endParaRPr lang="en-US" b="1" dirty="0"/>
          </a:p>
        </p:txBody>
      </p:sp>
    </p:spTree>
    <p:extLst>
      <p:ext uri="{BB962C8B-B14F-4D97-AF65-F5344CB8AC3E}">
        <p14:creationId xmlns:p14="http://schemas.microsoft.com/office/powerpoint/2010/main" val="3263625942"/>
      </p:ext>
    </p:extLst>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n-US" b="1" dirty="0" smtClean="0">
                <a:solidFill>
                  <a:srgbClr val="FF0000"/>
                </a:solidFill>
              </a:rPr>
              <a:t>D- The </a:t>
            </a:r>
            <a:r>
              <a:rPr lang="en-US" b="1" dirty="0" err="1" smtClean="0">
                <a:solidFill>
                  <a:srgbClr val="FF0000"/>
                </a:solidFill>
              </a:rPr>
              <a:t>linea</a:t>
            </a:r>
            <a:r>
              <a:rPr lang="en-US" b="1" dirty="0" smtClean="0">
                <a:solidFill>
                  <a:srgbClr val="FF0000"/>
                </a:solidFill>
              </a:rPr>
              <a:t> alba</a:t>
            </a:r>
            <a:endParaRPr lang="en-US" dirty="0"/>
          </a:p>
        </p:txBody>
      </p:sp>
      <p:sp>
        <p:nvSpPr>
          <p:cNvPr id="3" name="Content Placeholder 2"/>
          <p:cNvSpPr>
            <a:spLocks noGrp="1"/>
          </p:cNvSpPr>
          <p:nvPr>
            <p:ph idx="1"/>
          </p:nvPr>
        </p:nvSpPr>
        <p:spPr>
          <a:xfrm>
            <a:off x="457200" y="1600201"/>
            <a:ext cx="8229600" cy="2209800"/>
          </a:xfrm>
        </p:spPr>
        <p:style>
          <a:lnRef idx="2">
            <a:schemeClr val="accent1">
              <a:shade val="50000"/>
            </a:schemeClr>
          </a:lnRef>
          <a:fillRef idx="1">
            <a:schemeClr val="accent1"/>
          </a:fillRef>
          <a:effectRef idx="0">
            <a:schemeClr val="accent1"/>
          </a:effectRef>
          <a:fontRef idx="minor">
            <a:schemeClr val="lt1"/>
          </a:fontRef>
        </p:style>
        <p:txBody>
          <a:bodyPr/>
          <a:lstStyle/>
          <a:p>
            <a:pPr>
              <a:spcBef>
                <a:spcPct val="50000"/>
              </a:spcBef>
            </a:pPr>
            <a:r>
              <a:rPr lang="en-US" b="1" dirty="0" smtClean="0">
                <a:solidFill>
                  <a:srgbClr val="7030A0"/>
                </a:solidFill>
              </a:rPr>
              <a:t>which is the result of the fusion of the right and left </a:t>
            </a:r>
            <a:r>
              <a:rPr lang="en-US" b="1" dirty="0" err="1" smtClean="0">
                <a:solidFill>
                  <a:srgbClr val="7030A0"/>
                </a:solidFill>
              </a:rPr>
              <a:t>aponeuroses</a:t>
            </a:r>
            <a:r>
              <a:rPr lang="en-US" b="1" dirty="0" smtClean="0">
                <a:solidFill>
                  <a:srgbClr val="7030A0"/>
                </a:solidFill>
              </a:rPr>
              <a:t> </a:t>
            </a:r>
            <a:r>
              <a:rPr lang="en-US" dirty="0" smtClean="0"/>
              <a:t>of the three pairs of the </a:t>
            </a:r>
            <a:r>
              <a:rPr lang="en-US" dirty="0" err="1" smtClean="0"/>
              <a:t>anterolateral</a:t>
            </a:r>
            <a:r>
              <a:rPr lang="en-US" dirty="0" smtClean="0"/>
              <a:t> abdominal muscles in the midline from sternum to the pubis. </a:t>
            </a:r>
          </a:p>
          <a:p>
            <a:pPr>
              <a:spcBef>
                <a:spcPct val="50000"/>
              </a:spcBef>
            </a:pPr>
            <a:endParaRPr lang="en-US" dirty="0" smtClean="0"/>
          </a:p>
          <a:p>
            <a:endParaRPr lang="en-US" dirty="0"/>
          </a:p>
        </p:txBody>
      </p:sp>
    </p:spTree>
    <p:extLst>
      <p:ext uri="{BB962C8B-B14F-4D97-AF65-F5344CB8AC3E}">
        <p14:creationId xmlns:p14="http://schemas.microsoft.com/office/powerpoint/2010/main" val="1696488260"/>
      </p:ext>
    </p:extLst>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sp>
        <p:nvSpPr>
          <p:cNvPr id="4" name="Title 1"/>
          <p:cNvSpPr>
            <a:spLocks noGrp="1"/>
          </p:cNvSpPr>
          <p:nvPr>
            <p:ph type="ctrTitle"/>
          </p:nvPr>
        </p:nvSpPr>
        <p:spPr/>
        <p:txBody>
          <a:bodyPr/>
          <a:lstStyle/>
          <a:p>
            <a:r>
              <a:rPr lang="en-US" b="1" dirty="0" err="1" smtClean="0"/>
              <a:t>Diastasis</a:t>
            </a:r>
            <a:r>
              <a:rPr lang="en-US" b="1" dirty="0" smtClean="0"/>
              <a:t> </a:t>
            </a:r>
            <a:r>
              <a:rPr lang="en-US" b="1" dirty="0" err="1" smtClean="0"/>
              <a:t>Recti</a:t>
            </a:r>
            <a:endParaRPr lang="en-US" dirty="0"/>
          </a:p>
        </p:txBody>
      </p:sp>
    </p:spTree>
    <p:extLst>
      <p:ext uri="{BB962C8B-B14F-4D97-AF65-F5344CB8AC3E}">
        <p14:creationId xmlns:p14="http://schemas.microsoft.com/office/powerpoint/2010/main" val="1892662421"/>
      </p:ext>
    </p:extLst>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066800" y="381000"/>
            <a:ext cx="7315200" cy="2554545"/>
          </a:xfrm>
          <a:prstGeom prst="rect">
            <a:avLst/>
          </a:prstGeom>
          <a:noFill/>
          <a:ln w="9525">
            <a:noFill/>
            <a:miter lim="800000"/>
            <a:headEnd/>
            <a:tailEnd/>
          </a:ln>
        </p:spPr>
        <p:txBody>
          <a:bodyPr wrap="square">
            <a:spAutoFit/>
          </a:bodyPr>
          <a:lstStyle/>
          <a:p>
            <a:pPr algn="ctr" rtl="0"/>
            <a:r>
              <a:rPr lang="en-US" sz="3200" b="1" dirty="0">
                <a:solidFill>
                  <a:srgbClr val="FF0000"/>
                </a:solidFill>
              </a:rPr>
              <a:t>Definition </a:t>
            </a:r>
            <a:endParaRPr lang="en-US" sz="3200" dirty="0">
              <a:solidFill>
                <a:srgbClr val="FF0000"/>
              </a:solidFill>
            </a:endParaRPr>
          </a:p>
          <a:p>
            <a:pPr algn="l" rtl="0"/>
            <a:r>
              <a:rPr lang="en-US" sz="2400" dirty="0">
                <a:solidFill>
                  <a:srgbClr val="0000FF"/>
                </a:solidFill>
              </a:rPr>
              <a:t>                 </a:t>
            </a:r>
          </a:p>
          <a:p>
            <a:pPr algn="just" rtl="0"/>
            <a:r>
              <a:rPr lang="en-US" sz="2400" dirty="0"/>
              <a:t>     </a:t>
            </a:r>
            <a:r>
              <a:rPr lang="en-US" sz="2000" dirty="0"/>
              <a:t>It is the </a:t>
            </a:r>
            <a:r>
              <a:rPr lang="en-US" sz="2000" b="1" dirty="0">
                <a:solidFill>
                  <a:srgbClr val="7030A0"/>
                </a:solidFill>
              </a:rPr>
              <a:t>separation of the rectus </a:t>
            </a:r>
            <a:r>
              <a:rPr lang="en-US" sz="2000" b="1" dirty="0" err="1">
                <a:solidFill>
                  <a:srgbClr val="7030A0"/>
                </a:solidFill>
              </a:rPr>
              <a:t>abdominis</a:t>
            </a:r>
            <a:r>
              <a:rPr lang="en-US" sz="2000" b="1" dirty="0">
                <a:solidFill>
                  <a:srgbClr val="7030A0"/>
                </a:solidFill>
              </a:rPr>
              <a:t> muscle </a:t>
            </a:r>
            <a:r>
              <a:rPr lang="en-US" sz="2000" dirty="0"/>
              <a:t>which involve </a:t>
            </a:r>
            <a:r>
              <a:rPr lang="en-US" sz="2000" b="1" dirty="0">
                <a:solidFill>
                  <a:srgbClr val="7030A0"/>
                </a:solidFill>
              </a:rPr>
              <a:t>widening of the </a:t>
            </a:r>
            <a:r>
              <a:rPr lang="en-US" sz="2000" b="1" dirty="0" err="1">
                <a:solidFill>
                  <a:srgbClr val="7030A0"/>
                </a:solidFill>
              </a:rPr>
              <a:t>linea</a:t>
            </a:r>
            <a:r>
              <a:rPr lang="en-US" sz="2000" b="1" dirty="0">
                <a:solidFill>
                  <a:srgbClr val="7030A0"/>
                </a:solidFill>
              </a:rPr>
              <a:t> alba </a:t>
            </a:r>
            <a:r>
              <a:rPr lang="en-US" sz="2000" dirty="0"/>
              <a:t>with gap greater than the normal distance between the rectus bellies (</a:t>
            </a:r>
            <a:r>
              <a:rPr lang="en-US" sz="2000" b="1" dirty="0">
                <a:solidFill>
                  <a:srgbClr val="7030A0"/>
                </a:solidFill>
              </a:rPr>
              <a:t>2 Cm or 2 fingers above umbilicus) </a:t>
            </a:r>
            <a:r>
              <a:rPr lang="en-US" sz="2000" dirty="0"/>
              <a:t>palpated above, below or at the level of the </a:t>
            </a:r>
            <a:r>
              <a:rPr lang="en-US" sz="2000" dirty="0" smtClean="0"/>
              <a:t>umbilicus</a:t>
            </a:r>
            <a:endParaRPr lang="ar-EG" sz="2000" dirty="0"/>
          </a:p>
          <a:p>
            <a:pPr algn="ctr" rtl="0"/>
            <a:endParaRPr lang="en-US" sz="2000" dirty="0"/>
          </a:p>
        </p:txBody>
      </p:sp>
      <p:pic>
        <p:nvPicPr>
          <p:cNvPr id="3" name="Picture 5" descr="Diastasis%20recti"/>
          <p:cNvPicPr>
            <a:picLocks noChangeAspect="1" noChangeArrowheads="1"/>
          </p:cNvPicPr>
          <p:nvPr/>
        </p:nvPicPr>
        <p:blipFill>
          <a:blip r:embed="rId2" cstate="print"/>
          <a:srcRect/>
          <a:stretch>
            <a:fillRect/>
          </a:stretch>
        </p:blipFill>
        <p:spPr bwMode="auto">
          <a:xfrm>
            <a:off x="1905000" y="2971800"/>
            <a:ext cx="5562600" cy="3733800"/>
          </a:xfrm>
          <a:prstGeom prst="rect">
            <a:avLst/>
          </a:prstGeom>
          <a:noFill/>
          <a:ln w="9525">
            <a:noFill/>
            <a:miter lim="800000"/>
            <a:headEnd/>
            <a:tailEnd/>
          </a:ln>
        </p:spPr>
      </p:pic>
    </p:spTree>
    <p:extLst>
      <p:ext uri="{BB962C8B-B14F-4D97-AF65-F5344CB8AC3E}">
        <p14:creationId xmlns:p14="http://schemas.microsoft.com/office/powerpoint/2010/main" val="3090789897"/>
      </p:ext>
    </p:extLst>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0" y="0"/>
            <a:ext cx="9144000" cy="366713"/>
          </a:xfrm>
          <a:prstGeom prst="rect">
            <a:avLst/>
          </a:prstGeom>
          <a:noFill/>
          <a:ln w="9525">
            <a:noFill/>
            <a:miter lim="800000"/>
            <a:headEnd/>
            <a:tailEnd/>
          </a:ln>
        </p:spPr>
        <p:txBody>
          <a:bodyPr>
            <a:spAutoFit/>
          </a:bodyPr>
          <a:lstStyle/>
          <a:p>
            <a:pPr algn="ctr">
              <a:spcBef>
                <a:spcPct val="50000"/>
              </a:spcBef>
            </a:pPr>
            <a:endParaRPr lang="en-US"/>
          </a:p>
        </p:txBody>
      </p:sp>
      <p:pic>
        <p:nvPicPr>
          <p:cNvPr id="3" name="Picture 5"/>
          <p:cNvPicPr>
            <a:picLocks noChangeAspect="1" noChangeArrowheads="1"/>
          </p:cNvPicPr>
          <p:nvPr/>
        </p:nvPicPr>
        <p:blipFill>
          <a:blip r:embed="rId2" cstate="print"/>
          <a:srcRect/>
          <a:stretch>
            <a:fillRect/>
          </a:stretch>
        </p:blipFill>
        <p:spPr bwMode="auto">
          <a:xfrm>
            <a:off x="1600200" y="0"/>
            <a:ext cx="5724525" cy="2743200"/>
          </a:xfrm>
          <a:prstGeom prst="rect">
            <a:avLst/>
          </a:prstGeom>
          <a:noFill/>
          <a:ln w="9525">
            <a:noFill/>
            <a:miter lim="800000"/>
            <a:headEnd/>
            <a:tailEnd/>
          </a:ln>
        </p:spPr>
      </p:pic>
      <p:pic>
        <p:nvPicPr>
          <p:cNvPr id="4" name="Picture 6" descr="coursePPHM-Crs-7"/>
          <p:cNvPicPr>
            <a:picLocks noChangeAspect="1" noChangeArrowheads="1"/>
          </p:cNvPicPr>
          <p:nvPr/>
        </p:nvPicPr>
        <p:blipFill>
          <a:blip r:embed="rId3" cstate="print"/>
          <a:srcRect/>
          <a:stretch>
            <a:fillRect/>
          </a:stretch>
        </p:blipFill>
        <p:spPr bwMode="auto">
          <a:xfrm>
            <a:off x="1219200" y="2971800"/>
            <a:ext cx="6400800" cy="3886200"/>
          </a:xfrm>
          <a:prstGeom prst="rect">
            <a:avLst/>
          </a:prstGeom>
          <a:noFill/>
          <a:ln w="9525">
            <a:noFill/>
            <a:miter lim="800000"/>
            <a:headEnd/>
            <a:tailEnd/>
          </a:ln>
        </p:spPr>
      </p:pic>
    </p:spTree>
    <p:extLst>
      <p:ext uri="{BB962C8B-B14F-4D97-AF65-F5344CB8AC3E}">
        <p14:creationId xmlns:p14="http://schemas.microsoft.com/office/powerpoint/2010/main" val="1141998581"/>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amond(in)">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Etiology</a:t>
            </a:r>
            <a:endParaRPr lang="en-US" b="1" dirty="0"/>
          </a:p>
        </p:txBody>
      </p:sp>
      <p:sp>
        <p:nvSpPr>
          <p:cNvPr id="3" name="Content Placeholder 2"/>
          <p:cNvSpPr>
            <a:spLocks noGrp="1"/>
          </p:cNvSpPr>
          <p:nvPr>
            <p:ph idx="1"/>
          </p:nvPr>
        </p:nvSpPr>
        <p:spPr>
          <a:xfrm>
            <a:off x="457200" y="1371600"/>
            <a:ext cx="8229600" cy="4876800"/>
          </a:xfrm>
        </p:spPr>
        <p:txBody>
          <a:bodyPr>
            <a:normAutofit fontScale="77500" lnSpcReduction="20000"/>
          </a:bodyPr>
          <a:lstStyle/>
          <a:p>
            <a:r>
              <a:rPr lang="en-US" dirty="0" err="1" smtClean="0"/>
              <a:t>Diastasis</a:t>
            </a:r>
            <a:r>
              <a:rPr lang="en-US" dirty="0" smtClean="0"/>
              <a:t> </a:t>
            </a:r>
            <a:r>
              <a:rPr lang="en-US" dirty="0" err="1" smtClean="0"/>
              <a:t>recti</a:t>
            </a:r>
            <a:r>
              <a:rPr lang="en-US" dirty="0" smtClean="0"/>
              <a:t> may occur </a:t>
            </a:r>
            <a:r>
              <a:rPr lang="en-US" dirty="0" smtClean="0">
                <a:solidFill>
                  <a:srgbClr val="7030A0"/>
                </a:solidFill>
              </a:rPr>
              <a:t>in </a:t>
            </a:r>
            <a:r>
              <a:rPr lang="en-US" b="1" dirty="0" smtClean="0">
                <a:solidFill>
                  <a:srgbClr val="7030A0"/>
                </a:solidFill>
              </a:rPr>
              <a:t>pregnancy</a:t>
            </a:r>
            <a:r>
              <a:rPr lang="en-US" dirty="0" smtClean="0"/>
              <a:t> as a result of hormonal effects on the connective tissue and the biomechanical changes of pregnancy; it may also develop </a:t>
            </a:r>
            <a:r>
              <a:rPr lang="en-US" dirty="0" smtClean="0">
                <a:solidFill>
                  <a:srgbClr val="7030A0"/>
                </a:solidFill>
              </a:rPr>
              <a:t>during </a:t>
            </a:r>
            <a:r>
              <a:rPr lang="en-US" b="1" dirty="0" smtClean="0">
                <a:solidFill>
                  <a:srgbClr val="7030A0"/>
                </a:solidFill>
              </a:rPr>
              <a:t>labor</a:t>
            </a:r>
            <a:r>
              <a:rPr lang="en-US" dirty="0" smtClean="0"/>
              <a:t>, especially with excessive breath-holding during the second stage.</a:t>
            </a:r>
          </a:p>
          <a:p>
            <a:r>
              <a:rPr lang="en-US" dirty="0" smtClean="0"/>
              <a:t>It can occur </a:t>
            </a:r>
            <a:r>
              <a:rPr lang="en-US" b="1" dirty="0" smtClean="0">
                <a:solidFill>
                  <a:srgbClr val="7030A0"/>
                </a:solidFill>
              </a:rPr>
              <a:t>above, below, or at</a:t>
            </a:r>
            <a:r>
              <a:rPr lang="en-US" dirty="0" smtClean="0"/>
              <a:t> the level of the umbilicus but appears to be </a:t>
            </a:r>
            <a:r>
              <a:rPr lang="en-US" b="1" dirty="0" smtClean="0">
                <a:solidFill>
                  <a:srgbClr val="7030A0"/>
                </a:solidFill>
              </a:rPr>
              <a:t>less common below the umbilicus</a:t>
            </a:r>
            <a:r>
              <a:rPr lang="en-US" dirty="0" smtClean="0"/>
              <a:t>.</a:t>
            </a:r>
          </a:p>
          <a:p>
            <a:r>
              <a:rPr lang="en-US" dirty="0" smtClean="0"/>
              <a:t>It appears to be </a:t>
            </a:r>
            <a:r>
              <a:rPr lang="en-US" b="1" dirty="0" smtClean="0">
                <a:solidFill>
                  <a:srgbClr val="7030A0"/>
                </a:solidFill>
              </a:rPr>
              <a:t>less common </a:t>
            </a:r>
            <a:r>
              <a:rPr lang="en-US" dirty="0" smtClean="0"/>
              <a:t>in women with good abdominal tone before pregnancy.</a:t>
            </a:r>
          </a:p>
          <a:p>
            <a:r>
              <a:rPr lang="en-US" dirty="0" smtClean="0"/>
              <a:t>Clinically, a </a:t>
            </a:r>
            <a:r>
              <a:rPr lang="en-US" dirty="0" err="1" smtClean="0"/>
              <a:t>diastasis</a:t>
            </a:r>
            <a:r>
              <a:rPr lang="en-US" dirty="0" smtClean="0"/>
              <a:t> may be found in women well past their childbearing years and also in men. Routine assessment for this condition is highly recommended and can easily be done in conjunction with abdominal strength testing.</a:t>
            </a:r>
            <a:endParaRPr lang="en-US" dirty="0"/>
          </a:p>
        </p:txBody>
      </p:sp>
    </p:spTree>
    <p:extLst>
      <p:ext uri="{BB962C8B-B14F-4D97-AF65-F5344CB8AC3E}">
        <p14:creationId xmlns:p14="http://schemas.microsoft.com/office/powerpoint/2010/main" val="3784521316"/>
      </p:ext>
    </p:extLst>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Significance</a:t>
            </a:r>
            <a:endParaRPr lang="en-US" b="1" dirty="0"/>
          </a:p>
        </p:txBody>
      </p:sp>
      <p:sp>
        <p:nvSpPr>
          <p:cNvPr id="3" name="Content Placeholder 2"/>
          <p:cNvSpPr>
            <a:spLocks noGrp="1"/>
          </p:cNvSpPr>
          <p:nvPr>
            <p:ph idx="1"/>
          </p:nvPr>
        </p:nvSpPr>
        <p:spPr>
          <a:xfrm>
            <a:off x="457200" y="1600201"/>
            <a:ext cx="8229600" cy="3200400"/>
          </a:xfrm>
        </p:spPr>
        <p:txBody>
          <a:bodyPr/>
          <a:lstStyle/>
          <a:p>
            <a:r>
              <a:rPr lang="en-US" dirty="0" err="1" smtClean="0"/>
              <a:t>diastasis</a:t>
            </a:r>
            <a:r>
              <a:rPr lang="en-US" dirty="0" smtClean="0"/>
              <a:t> </a:t>
            </a:r>
            <a:r>
              <a:rPr lang="en-US" dirty="0" err="1" smtClean="0"/>
              <a:t>recti</a:t>
            </a:r>
            <a:r>
              <a:rPr lang="en-US" dirty="0" smtClean="0"/>
              <a:t> may produce </a:t>
            </a:r>
            <a:r>
              <a:rPr lang="en-US" b="1" dirty="0" smtClean="0">
                <a:solidFill>
                  <a:srgbClr val="7030A0"/>
                </a:solidFill>
              </a:rPr>
              <a:t>musculoskeletal complaints,</a:t>
            </a:r>
            <a:r>
              <a:rPr lang="en-US" dirty="0" smtClean="0"/>
              <a:t> such as low back pain, possibly as a result of decreased ability of the abdominal musculature and </a:t>
            </a:r>
            <a:r>
              <a:rPr lang="en-US" dirty="0" err="1" smtClean="0"/>
              <a:t>thoracolumbar</a:t>
            </a:r>
            <a:r>
              <a:rPr lang="en-US" dirty="0" smtClean="0"/>
              <a:t> fascia to </a:t>
            </a:r>
            <a:r>
              <a:rPr lang="en-US" b="1" dirty="0" smtClean="0">
                <a:solidFill>
                  <a:srgbClr val="7030A0"/>
                </a:solidFill>
              </a:rPr>
              <a:t>stabilize the pelvis and lumbar spine</a:t>
            </a:r>
            <a:r>
              <a:rPr lang="en-US" dirty="0" smtClean="0"/>
              <a:t>.</a:t>
            </a:r>
            <a:endParaRPr lang="en-US" dirty="0"/>
          </a:p>
        </p:txBody>
      </p:sp>
    </p:spTree>
    <p:extLst>
      <p:ext uri="{BB962C8B-B14F-4D97-AF65-F5344CB8AC3E}">
        <p14:creationId xmlns:p14="http://schemas.microsoft.com/office/powerpoint/2010/main" val="1498300830"/>
      </p:ext>
    </p:extLst>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Activity limitations.</a:t>
            </a:r>
            <a:endParaRPr lang="en-US" dirty="0"/>
          </a:p>
        </p:txBody>
      </p:sp>
      <p:sp>
        <p:nvSpPr>
          <p:cNvPr id="3" name="Content Placeholder 2"/>
          <p:cNvSpPr>
            <a:spLocks noGrp="1"/>
          </p:cNvSpPr>
          <p:nvPr>
            <p:ph idx="1"/>
          </p:nvPr>
        </p:nvSpPr>
        <p:spPr/>
        <p:txBody>
          <a:bodyPr/>
          <a:lstStyle/>
          <a:p>
            <a:r>
              <a:rPr lang="en-US" dirty="0" smtClean="0"/>
              <a:t>Activity limitations can also occur, such as </a:t>
            </a:r>
            <a:r>
              <a:rPr lang="en-US" b="1" dirty="0" smtClean="0">
                <a:solidFill>
                  <a:srgbClr val="7030A0"/>
                </a:solidFill>
              </a:rPr>
              <a:t>inability to perform independent supine-to-sitting transitions</a:t>
            </a:r>
            <a:r>
              <a:rPr lang="en-US" dirty="0" smtClean="0"/>
              <a:t> because of extreme loss of the mechanical alignment and function of the rectus muscle. </a:t>
            </a:r>
            <a:endParaRPr lang="en-US" dirty="0"/>
          </a:p>
        </p:txBody>
      </p:sp>
    </p:spTree>
    <p:extLst>
      <p:ext uri="{BB962C8B-B14F-4D97-AF65-F5344CB8AC3E}">
        <p14:creationId xmlns:p14="http://schemas.microsoft.com/office/powerpoint/2010/main" val="3711952099"/>
      </p:ext>
    </p:extLst>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Decreased fetal protection</a:t>
            </a:r>
            <a:endParaRPr lang="en-US" dirty="0"/>
          </a:p>
        </p:txBody>
      </p:sp>
      <p:sp>
        <p:nvSpPr>
          <p:cNvPr id="3" name="Content Placeholder 2"/>
          <p:cNvSpPr>
            <a:spLocks noGrp="1"/>
          </p:cNvSpPr>
          <p:nvPr>
            <p:ph idx="1"/>
          </p:nvPr>
        </p:nvSpPr>
        <p:spPr/>
        <p:txBody>
          <a:bodyPr/>
          <a:lstStyle/>
          <a:p>
            <a:r>
              <a:rPr lang="en-US" i="1" dirty="0" smtClean="0"/>
              <a:t>In severe separations, the remaining midline layers of abdominal wall tissue are skin, fascia, subcutaneous fat, and peritoneum.</a:t>
            </a:r>
            <a:endParaRPr lang="en-US" dirty="0" smtClean="0"/>
          </a:p>
          <a:p>
            <a:r>
              <a:rPr lang="en-US" dirty="0" smtClean="0"/>
              <a:t>The </a:t>
            </a:r>
            <a:r>
              <a:rPr lang="en-US" b="1" dirty="0" smtClean="0">
                <a:solidFill>
                  <a:srgbClr val="7030A0"/>
                </a:solidFill>
              </a:rPr>
              <a:t>lack of muscular support provides less protection for the fetus.</a:t>
            </a:r>
            <a:endParaRPr lang="en-US" b="1" dirty="0">
              <a:solidFill>
                <a:srgbClr val="7030A0"/>
              </a:solidFill>
            </a:endParaRPr>
          </a:p>
        </p:txBody>
      </p:sp>
    </p:spTree>
    <p:extLst>
      <p:ext uri="{BB962C8B-B14F-4D97-AF65-F5344CB8AC3E}">
        <p14:creationId xmlns:p14="http://schemas.microsoft.com/office/powerpoint/2010/main" val="1448796509"/>
      </p:ext>
    </p:extLst>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4">
              <a:shade val="50000"/>
            </a:schemeClr>
          </a:lnRef>
          <a:fillRef idx="1">
            <a:schemeClr val="accent4"/>
          </a:fillRef>
          <a:effectRef idx="0">
            <a:schemeClr val="accent4"/>
          </a:effectRef>
          <a:fontRef idx="minor">
            <a:schemeClr val="lt1"/>
          </a:fontRef>
        </p:style>
        <p:txBody>
          <a:bodyPr>
            <a:normAutofit/>
          </a:bodyPr>
          <a:lstStyle/>
          <a:p>
            <a:r>
              <a:rPr lang="en-US" sz="4800" b="1" dirty="0" smtClean="0">
                <a:solidFill>
                  <a:schemeClr val="tx1"/>
                </a:solidFill>
              </a:rPr>
              <a:t>Pregnancy-Induced Pathology</a:t>
            </a:r>
            <a:endParaRPr lang="en-US" sz="4800" dirty="0">
              <a:solidFill>
                <a:schemeClr val="tx1"/>
              </a:solidFill>
            </a:endParaRPr>
          </a:p>
        </p:txBody>
      </p:sp>
      <p:sp>
        <p:nvSpPr>
          <p:cNvPr id="4" name="Rectangle 3"/>
          <p:cNvSpPr/>
          <p:nvPr/>
        </p:nvSpPr>
        <p:spPr>
          <a:xfrm>
            <a:off x="685800" y="1600200"/>
            <a:ext cx="27432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1"/>
                </a:solidFill>
              </a:rPr>
              <a:t>Diastasis</a:t>
            </a:r>
            <a:r>
              <a:rPr lang="en-US" sz="2000" b="1" dirty="0">
                <a:solidFill>
                  <a:schemeClr val="tx1"/>
                </a:solidFill>
              </a:rPr>
              <a:t> </a:t>
            </a:r>
            <a:r>
              <a:rPr lang="en-US" sz="2000" b="1" dirty="0" err="1">
                <a:solidFill>
                  <a:schemeClr val="tx1"/>
                </a:solidFill>
              </a:rPr>
              <a:t>Recti</a:t>
            </a:r>
            <a:endParaRPr lang="en-US" sz="2000" dirty="0">
              <a:solidFill>
                <a:schemeClr val="tx1"/>
              </a:solidFill>
            </a:endParaRPr>
          </a:p>
        </p:txBody>
      </p:sp>
      <p:sp>
        <p:nvSpPr>
          <p:cNvPr id="5" name="Rectangle 4"/>
          <p:cNvSpPr/>
          <p:nvPr/>
        </p:nvSpPr>
        <p:spPr>
          <a:xfrm>
            <a:off x="685800" y="3276600"/>
            <a:ext cx="27432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Sacroiliac/Pelvic Girdle Pain</a:t>
            </a:r>
            <a:endParaRPr lang="en-US" sz="2000" dirty="0">
              <a:solidFill>
                <a:schemeClr val="tx1"/>
              </a:solidFill>
            </a:endParaRPr>
          </a:p>
        </p:txBody>
      </p:sp>
      <p:sp>
        <p:nvSpPr>
          <p:cNvPr id="6" name="Rectangle 5"/>
          <p:cNvSpPr/>
          <p:nvPr/>
        </p:nvSpPr>
        <p:spPr>
          <a:xfrm>
            <a:off x="685800" y="2438400"/>
            <a:ext cx="27432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Posture-Related Back Pain</a:t>
            </a:r>
            <a:endParaRPr lang="en-US" sz="2000" dirty="0">
              <a:solidFill>
                <a:schemeClr val="tx1"/>
              </a:solidFill>
            </a:endParaRPr>
          </a:p>
        </p:txBody>
      </p:sp>
      <p:sp>
        <p:nvSpPr>
          <p:cNvPr id="7" name="Rectangle 6"/>
          <p:cNvSpPr/>
          <p:nvPr/>
        </p:nvSpPr>
        <p:spPr>
          <a:xfrm>
            <a:off x="4572000" y="1600200"/>
            <a:ext cx="27432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Varicose Veins</a:t>
            </a:r>
            <a:endParaRPr lang="en-US" sz="2000" dirty="0">
              <a:solidFill>
                <a:schemeClr val="tx1"/>
              </a:solidFill>
            </a:endParaRPr>
          </a:p>
        </p:txBody>
      </p:sp>
      <p:sp>
        <p:nvSpPr>
          <p:cNvPr id="8" name="Rectangle 7"/>
          <p:cNvSpPr/>
          <p:nvPr/>
        </p:nvSpPr>
        <p:spPr>
          <a:xfrm>
            <a:off x="4572000" y="2438400"/>
            <a:ext cx="27432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Joint Laxity</a:t>
            </a:r>
            <a:endParaRPr lang="en-US" sz="2000" dirty="0">
              <a:solidFill>
                <a:schemeClr val="tx1"/>
              </a:solidFill>
            </a:endParaRPr>
          </a:p>
        </p:txBody>
      </p:sp>
      <p:sp>
        <p:nvSpPr>
          <p:cNvPr id="9" name="Rectangle 8"/>
          <p:cNvSpPr/>
          <p:nvPr/>
        </p:nvSpPr>
        <p:spPr>
          <a:xfrm>
            <a:off x="4572000" y="3276600"/>
            <a:ext cx="27432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Nerve Compression Syndromes</a:t>
            </a:r>
            <a:endParaRPr lang="en-US" sz="2000" dirty="0">
              <a:solidFill>
                <a:schemeClr val="tx1"/>
              </a:solidFill>
            </a:endParaRPr>
          </a:p>
        </p:txBody>
      </p:sp>
    </p:spTree>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Potential for </a:t>
            </a:r>
            <a:r>
              <a:rPr lang="en-US" b="1" i="1" dirty="0" err="1" smtClean="0"/>
              <a:t>herniation</a:t>
            </a:r>
            <a:endParaRPr lang="en-US" dirty="0"/>
          </a:p>
        </p:txBody>
      </p:sp>
      <p:sp>
        <p:nvSpPr>
          <p:cNvPr id="3" name="Content Placeholder 2"/>
          <p:cNvSpPr>
            <a:spLocks noGrp="1"/>
          </p:cNvSpPr>
          <p:nvPr>
            <p:ph idx="1"/>
          </p:nvPr>
        </p:nvSpPr>
        <p:spPr/>
        <p:txBody>
          <a:bodyPr>
            <a:normAutofit/>
          </a:bodyPr>
          <a:lstStyle/>
          <a:p>
            <a:r>
              <a:rPr lang="en-US" i="1" dirty="0" smtClean="0"/>
              <a:t>Severe cases of </a:t>
            </a:r>
            <a:r>
              <a:rPr lang="en-US" i="1" dirty="0" err="1" smtClean="0"/>
              <a:t>diastasis</a:t>
            </a:r>
            <a:r>
              <a:rPr lang="en-US" i="1" dirty="0" smtClean="0"/>
              <a:t> </a:t>
            </a:r>
            <a:r>
              <a:rPr lang="en-US" i="1" dirty="0" err="1" smtClean="0"/>
              <a:t>recti</a:t>
            </a:r>
            <a:r>
              <a:rPr lang="en-US" i="1" dirty="0" smtClean="0"/>
              <a:t> may progress to </a:t>
            </a:r>
            <a:r>
              <a:rPr lang="en-US" i="1" dirty="0" err="1" smtClean="0"/>
              <a:t>herniation</a:t>
            </a:r>
            <a:r>
              <a:rPr lang="en-US" i="1" dirty="0" smtClean="0"/>
              <a:t> of the abdominal viscera through the separation at the </a:t>
            </a:r>
            <a:r>
              <a:rPr lang="en-US" i="1" dirty="0" err="1" smtClean="0"/>
              <a:t>linea</a:t>
            </a:r>
            <a:r>
              <a:rPr lang="en-US" i="1" dirty="0" smtClean="0"/>
              <a:t> alba. </a:t>
            </a:r>
          </a:p>
          <a:p>
            <a:r>
              <a:rPr lang="en-US" i="1" dirty="0" smtClean="0"/>
              <a:t>This degree of separation requires surgical repair. </a:t>
            </a:r>
          </a:p>
        </p:txBody>
      </p:sp>
    </p:spTree>
    <p:extLst>
      <p:ext uri="{BB962C8B-B14F-4D97-AF65-F5344CB8AC3E}">
        <p14:creationId xmlns:p14="http://schemas.microsoft.com/office/powerpoint/2010/main" val="922765096"/>
      </p:ext>
    </p:extLst>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0"/>
            <a:ext cx="8229600" cy="1143000"/>
          </a:xfrm>
        </p:spPr>
        <p:txBody>
          <a:bodyPr/>
          <a:lstStyle/>
          <a:p>
            <a:r>
              <a:rPr lang="en-US" b="1" dirty="0" smtClean="0"/>
              <a:t>Examination for </a:t>
            </a:r>
            <a:r>
              <a:rPr lang="en-US" b="1" dirty="0" err="1" smtClean="0"/>
              <a:t>Diastasis</a:t>
            </a:r>
            <a:r>
              <a:rPr lang="en-US" b="1" dirty="0" smtClean="0"/>
              <a:t> </a:t>
            </a:r>
            <a:r>
              <a:rPr lang="en-US" b="1" dirty="0" err="1" smtClean="0"/>
              <a:t>Recti</a:t>
            </a:r>
            <a:endParaRPr lang="en-US" dirty="0"/>
          </a:p>
        </p:txBody>
      </p:sp>
    </p:spTree>
    <p:extLst>
      <p:ext uri="{BB962C8B-B14F-4D97-AF65-F5344CB8AC3E}">
        <p14:creationId xmlns:p14="http://schemas.microsoft.com/office/powerpoint/2010/main" val="44109812"/>
      </p:ext>
    </p:extLst>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Instruct patients to perform a self-test on or after the </a:t>
            </a:r>
            <a:r>
              <a:rPr lang="en-US" b="1" dirty="0" smtClean="0">
                <a:solidFill>
                  <a:srgbClr val="7030A0"/>
                </a:solidFill>
              </a:rPr>
              <a:t>third postpartum day </a:t>
            </a:r>
            <a:r>
              <a:rPr lang="en-US" dirty="0" smtClean="0"/>
              <a:t>for optimal accuracy. </a:t>
            </a:r>
          </a:p>
          <a:p>
            <a:r>
              <a:rPr lang="en-US" dirty="0" smtClean="0"/>
              <a:t>Until 3 days after delivery, the abdominal musculature has inadequate tone for valid test results.</a:t>
            </a:r>
            <a:endParaRPr lang="en-US" dirty="0"/>
          </a:p>
        </p:txBody>
      </p:sp>
    </p:spTree>
    <p:extLst>
      <p:ext uri="{BB962C8B-B14F-4D97-AF65-F5344CB8AC3E}">
        <p14:creationId xmlns:p14="http://schemas.microsoft.com/office/powerpoint/2010/main" val="713844484"/>
      </p:ext>
    </p:extLst>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Patient position and procedure</a:t>
            </a:r>
            <a:endParaRPr lang="en-US" dirty="0"/>
          </a:p>
        </p:txBody>
      </p:sp>
      <p:sp>
        <p:nvSpPr>
          <p:cNvPr id="3" name="Content Placeholder 2"/>
          <p:cNvSpPr>
            <a:spLocks noGrp="1"/>
          </p:cNvSpPr>
          <p:nvPr>
            <p:ph idx="1"/>
          </p:nvPr>
        </p:nvSpPr>
        <p:spPr/>
        <p:txBody>
          <a:bodyPr>
            <a:normAutofit fontScale="85000" lnSpcReduction="20000"/>
          </a:bodyPr>
          <a:lstStyle/>
          <a:p>
            <a:r>
              <a:rPr lang="en-US" b="1" i="1" dirty="0" smtClean="0">
                <a:solidFill>
                  <a:srgbClr val="7030A0"/>
                </a:solidFill>
              </a:rPr>
              <a:t>Hook-lying</a:t>
            </a:r>
            <a:r>
              <a:rPr lang="en-US" i="1" dirty="0" smtClean="0"/>
              <a:t>. Have the patient slowly raise her head and shoulders off the floor, reaching her hands toward the knees, until the spines of the scapulae leave the floor. Place the fingers of one hand horizontally across the midline of the abdomen at the umbilicus </a:t>
            </a:r>
          </a:p>
          <a:p>
            <a:r>
              <a:rPr lang="en-US" i="1" dirty="0" smtClean="0"/>
              <a:t>If a separation exists, the fingers will sink into the gap between the rectus muscles, or a visible bulge between the rectus bellies may be appreciated. The number of fingers that can be placed between the muscle bellies is then documented. Because this condition can occur above, below, or at the level of the umbilicus, test for it at all three areas.</a:t>
            </a:r>
            <a:endParaRPr lang="en-US" dirty="0"/>
          </a:p>
        </p:txBody>
      </p:sp>
    </p:spTree>
    <p:extLst>
      <p:ext uri="{BB962C8B-B14F-4D97-AF65-F5344CB8AC3E}">
        <p14:creationId xmlns:p14="http://schemas.microsoft.com/office/powerpoint/2010/main" val="2497912397"/>
      </p:ext>
    </p:extLst>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438400" y="1086633"/>
            <a:ext cx="4648200" cy="4329831"/>
          </a:xfrm>
          <a:prstGeom prst="rect">
            <a:avLst/>
          </a:prstGeom>
          <a:noFill/>
          <a:ln w="9525">
            <a:noFill/>
            <a:miter lim="800000"/>
            <a:headEnd/>
            <a:tailEnd/>
          </a:ln>
        </p:spPr>
      </p:pic>
    </p:spTree>
    <p:extLst>
      <p:ext uri="{BB962C8B-B14F-4D97-AF65-F5344CB8AC3E}">
        <p14:creationId xmlns:p14="http://schemas.microsoft.com/office/powerpoint/2010/main" val="272609971"/>
      </p:ext>
    </p:extLst>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304800"/>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mj-lt"/>
                <a:ea typeface="+mj-ea"/>
                <a:cs typeface="+mj-cs"/>
              </a:rPr>
              <a:t/>
            </a:r>
            <a:br>
              <a:rPr kumimoji="0" lang="en-US" sz="4400" b="1" i="0" u="none" strike="noStrike" kern="1200" cap="none" spc="0" normalizeH="0" baseline="0" noProof="0" dirty="0" smtClean="0">
                <a:ln>
                  <a:noFill/>
                </a:ln>
                <a:solidFill>
                  <a:schemeClr val="tx1"/>
                </a:solidFill>
                <a:effectLst/>
                <a:uLnTx/>
                <a:uFillTx/>
                <a:latin typeface="+mj-lt"/>
                <a:ea typeface="+mj-ea"/>
                <a:cs typeface="+mj-cs"/>
              </a:rPr>
            </a:br>
            <a:r>
              <a:rPr kumimoji="0" lang="en-US" sz="4400" b="1" i="0" u="none" strike="noStrike" kern="1200" cap="none" spc="0" normalizeH="0" baseline="0" noProof="0" dirty="0" smtClean="0">
                <a:ln>
                  <a:noFill/>
                </a:ln>
                <a:solidFill>
                  <a:schemeClr val="tx1"/>
                </a:solidFill>
                <a:effectLst/>
                <a:uLnTx/>
                <a:uFillTx/>
                <a:latin typeface="+mj-lt"/>
                <a:ea typeface="+mj-ea"/>
                <a:cs typeface="+mj-cs"/>
              </a:rPr>
              <a:t>The palpation should assess the following</a:t>
            </a:r>
            <a:br>
              <a:rPr kumimoji="0" lang="en-US" sz="4400" b="1" i="0" u="none" strike="noStrike" kern="1200" cap="none" spc="0" normalizeH="0" baseline="0" noProof="0" dirty="0" smtClean="0">
                <a:ln>
                  <a:noFill/>
                </a:ln>
                <a:solidFill>
                  <a:schemeClr val="tx1"/>
                </a:solidFill>
                <a:effectLst/>
                <a:uLnTx/>
                <a:uFillTx/>
                <a:latin typeface="+mj-lt"/>
                <a:ea typeface="+mj-ea"/>
                <a:cs typeface="+mj-cs"/>
              </a:rPr>
            </a:br>
            <a:endParaRPr kumimoji="0" lang="ar-SA"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3" name="Content Placeholder 2"/>
          <p:cNvSpPr txBox="1">
            <a:spLocks/>
          </p:cNvSpPr>
          <p:nvPr/>
        </p:nvSpPr>
        <p:spPr>
          <a:xfrm>
            <a:off x="381000" y="1600200"/>
            <a:ext cx="8686800" cy="49530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1- </a:t>
            </a:r>
            <a:r>
              <a:rPr kumimoji="0" lang="en-US" sz="3200" b="1" i="0" u="none" strike="noStrike" kern="1200" cap="none" spc="0" normalizeH="0" baseline="0" noProof="0" dirty="0" smtClean="0">
                <a:ln>
                  <a:noFill/>
                </a:ln>
                <a:solidFill>
                  <a:srgbClr val="7030A0"/>
                </a:solidFill>
                <a:effectLst/>
                <a:uLnTx/>
                <a:uFillTx/>
                <a:latin typeface="+mn-lt"/>
                <a:ea typeface="+mn-ea"/>
                <a:cs typeface="+mn-cs"/>
              </a:rPr>
              <a:t>Width and length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of any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recti</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separation </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2- Region of the </a:t>
            </a:r>
            <a:r>
              <a:rPr kumimoji="0" lang="en-US" sz="3200" b="1" i="0" u="none" strike="noStrike" kern="1200" cap="none" spc="0" normalizeH="0" baseline="0" noProof="0" dirty="0" smtClean="0">
                <a:ln>
                  <a:noFill/>
                </a:ln>
                <a:solidFill>
                  <a:srgbClr val="7030A0"/>
                </a:solidFill>
                <a:effectLst/>
                <a:uLnTx/>
                <a:uFillTx/>
                <a:latin typeface="+mn-lt"/>
                <a:ea typeface="+mn-ea"/>
                <a:cs typeface="+mn-cs"/>
              </a:rPr>
              <a:t>greatest </a:t>
            </a:r>
            <a:r>
              <a:rPr kumimoji="0" lang="en-US" sz="3200" b="1" i="0" u="none" strike="noStrike" kern="1200" cap="none" spc="0" normalizeH="0" baseline="0" noProof="0" dirty="0" err="1" smtClean="0">
                <a:ln>
                  <a:noFill/>
                </a:ln>
                <a:solidFill>
                  <a:srgbClr val="7030A0"/>
                </a:solidFill>
                <a:effectLst/>
                <a:uLnTx/>
                <a:uFillTx/>
                <a:latin typeface="+mn-lt"/>
                <a:ea typeface="+mn-ea"/>
                <a:cs typeface="+mn-cs"/>
              </a:rPr>
              <a:t>diastasis</a:t>
            </a:r>
            <a:endParaRPr kumimoji="0" lang="en-US" sz="3200" b="1" i="0" u="none" strike="noStrike" kern="1200" cap="none" spc="0" normalizeH="0" baseline="0" noProof="0" dirty="0" smtClean="0">
              <a:ln>
                <a:noFill/>
              </a:ln>
              <a:solidFill>
                <a:srgbClr val="7030A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3- </a:t>
            </a:r>
            <a:r>
              <a:rPr kumimoji="0" lang="en-US" sz="3200" b="1" i="0" u="none" strike="noStrike" kern="1200" cap="none" spc="0" normalizeH="0" baseline="0" noProof="0" dirty="0" smtClean="0">
                <a:ln>
                  <a:noFill/>
                </a:ln>
                <a:solidFill>
                  <a:srgbClr val="7030A0"/>
                </a:solidFill>
                <a:effectLst/>
                <a:uLnTx/>
                <a:uFillTx/>
                <a:latin typeface="+mn-lt"/>
                <a:ea typeface="+mn-ea"/>
                <a:cs typeface="+mn-cs"/>
              </a:rPr>
              <a:t>Bulge</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of the abdomen on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recti</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contraction</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4- The women's ability to activate abdominal musculature</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5- The </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endurance</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capacity of the abdominal musculature. </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ar-SA" sz="32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117753299"/>
      </p:ext>
    </p:extLst>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52400"/>
            <a:ext cx="82296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FF0000"/>
                </a:solidFill>
                <a:effectLst/>
                <a:uLnTx/>
                <a:uFillTx/>
                <a:latin typeface="+mj-lt"/>
                <a:ea typeface="+mj-ea"/>
                <a:cs typeface="+mj-cs"/>
              </a:rPr>
              <a:t>Predisposing factors</a:t>
            </a:r>
            <a:br>
              <a:rPr kumimoji="0" lang="en-US" sz="4400" b="1" i="0" u="none" strike="noStrike" kern="1200" cap="none" spc="0" normalizeH="0" baseline="0" noProof="0" dirty="0" smtClean="0">
                <a:ln>
                  <a:noFill/>
                </a:ln>
                <a:solidFill>
                  <a:srgbClr val="FF0000"/>
                </a:solidFill>
                <a:effectLst/>
                <a:uLnTx/>
                <a:uFillTx/>
                <a:latin typeface="+mj-lt"/>
                <a:ea typeface="+mj-ea"/>
                <a:cs typeface="+mj-cs"/>
              </a:rPr>
            </a:br>
            <a:endParaRPr kumimoji="0" lang="ar-SA"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3" name="Content Placeholder 2"/>
          <p:cNvSpPr txBox="1">
            <a:spLocks/>
          </p:cNvSpPr>
          <p:nvPr/>
        </p:nvSpPr>
        <p:spPr>
          <a:xfrm>
            <a:off x="152400" y="1752600"/>
            <a:ext cx="8839200" cy="2819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3200" b="1" i="0" u="none" strike="noStrike" kern="1200" cap="none" spc="0" normalizeH="0" baseline="0" noProof="0" dirty="0" smtClean="0">
                <a:ln>
                  <a:noFill/>
                </a:ln>
                <a:solidFill>
                  <a:srgbClr val="7030A0"/>
                </a:solidFill>
                <a:effectLst/>
                <a:uLnTx/>
                <a:uFillTx/>
                <a:latin typeface="+mn-lt"/>
                <a:ea typeface="+mn-ea"/>
                <a:cs typeface="+mn-cs"/>
              </a:rPr>
              <a:t>1-Child bearing </a:t>
            </a:r>
            <a:r>
              <a:rPr kumimoji="0" lang="en-US" sz="3200" i="0" u="none" strike="noStrike" kern="1200" cap="none" spc="0" normalizeH="0" baseline="0" noProof="0" dirty="0" smtClean="0">
                <a:ln>
                  <a:noFill/>
                </a:ln>
                <a:solidFill>
                  <a:schemeClr val="tx1"/>
                </a:solidFill>
                <a:effectLst/>
                <a:uLnTx/>
                <a:uFillTx/>
                <a:latin typeface="+mn-lt"/>
                <a:ea typeface="+mn-ea"/>
                <a:cs typeface="+mn-cs"/>
              </a:rPr>
              <a:t>especially when there was succession of  pregnancies</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3200" b="1" i="0" u="none" strike="noStrike" kern="1200" cap="none" spc="0" normalizeH="0" baseline="0" noProof="0" dirty="0" smtClean="0">
                <a:ln>
                  <a:noFill/>
                </a:ln>
                <a:solidFill>
                  <a:srgbClr val="7030A0"/>
                </a:solidFill>
                <a:effectLst/>
                <a:uLnTx/>
                <a:uFillTx/>
                <a:latin typeface="+mn-lt"/>
                <a:ea typeface="+mn-ea"/>
                <a:cs typeface="+mn-cs"/>
              </a:rPr>
              <a:t>2-Hernias</a:t>
            </a:r>
            <a:r>
              <a:rPr kumimoji="0" lang="en-US" sz="3200" i="0" u="none" strike="noStrike" kern="1200" cap="none" spc="0" normalizeH="0" baseline="0" noProof="0" dirty="0" smtClean="0">
                <a:ln>
                  <a:noFill/>
                </a:ln>
                <a:solidFill>
                  <a:schemeClr val="tx1"/>
                </a:solidFill>
                <a:effectLst/>
                <a:uLnTx/>
                <a:uFillTx/>
                <a:latin typeface="+mn-lt"/>
                <a:ea typeface="+mn-ea"/>
                <a:cs typeface="+mn-cs"/>
              </a:rPr>
              <a:t>, the simplest form of a </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ventral or </a:t>
            </a:r>
            <a:r>
              <a:rPr kumimoji="0" lang="en-US" sz="3200" b="1" i="0" u="none" strike="noStrike" kern="1200" cap="none" spc="0" normalizeH="0" baseline="0" noProof="0" dirty="0" err="1" smtClean="0">
                <a:ln>
                  <a:noFill/>
                </a:ln>
                <a:solidFill>
                  <a:schemeClr val="tx1"/>
                </a:solidFill>
                <a:effectLst/>
                <a:uLnTx/>
                <a:uFillTx/>
                <a:latin typeface="+mn-lt"/>
                <a:ea typeface="+mn-ea"/>
                <a:cs typeface="+mn-cs"/>
              </a:rPr>
              <a:t>epigasteric</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  hernia</a:t>
            </a:r>
            <a:r>
              <a:rPr kumimoji="0" lang="en-US" sz="3200" i="0" u="none" strike="noStrike" kern="1200" cap="none" spc="0" normalizeH="0" baseline="0" noProof="0" dirty="0" smtClean="0">
                <a:ln>
                  <a:noFill/>
                </a:ln>
                <a:solidFill>
                  <a:schemeClr val="tx1"/>
                </a:solidFill>
                <a:effectLst/>
                <a:uLnTx/>
                <a:uFillTx/>
                <a:latin typeface="+mn-lt"/>
                <a:ea typeface="+mn-ea"/>
                <a:cs typeface="+mn-cs"/>
              </a:rPr>
              <a:t> is the region of the </a:t>
            </a:r>
            <a:r>
              <a:rPr kumimoji="0" lang="en-US" sz="3200" i="0" u="none" strike="noStrike" kern="1200" cap="none" spc="0" normalizeH="0" baseline="0" noProof="0" dirty="0" err="1" smtClean="0">
                <a:ln>
                  <a:noFill/>
                </a:ln>
                <a:solidFill>
                  <a:schemeClr val="tx1"/>
                </a:solidFill>
                <a:effectLst/>
                <a:uLnTx/>
                <a:uFillTx/>
                <a:latin typeface="+mn-lt"/>
                <a:ea typeface="+mn-ea"/>
                <a:cs typeface="+mn-cs"/>
              </a:rPr>
              <a:t>linea</a:t>
            </a:r>
            <a:r>
              <a:rPr kumimoji="0" lang="en-US" sz="3200" i="0" u="none" strike="noStrike" kern="1200" cap="none" spc="0" normalizeH="0" baseline="0" noProof="0" dirty="0" smtClean="0">
                <a:ln>
                  <a:noFill/>
                </a:ln>
                <a:solidFill>
                  <a:schemeClr val="tx1"/>
                </a:solidFill>
                <a:effectLst/>
                <a:uLnTx/>
                <a:uFillTx/>
                <a:latin typeface="+mn-lt"/>
                <a:ea typeface="+mn-ea"/>
                <a:cs typeface="+mn-cs"/>
              </a:rPr>
              <a:t> alba and represents  </a:t>
            </a:r>
            <a:r>
              <a:rPr kumimoji="0" lang="en-US" sz="3200" i="0" u="none" strike="noStrike" kern="1200" cap="none" spc="0" normalizeH="0" baseline="0" noProof="0" dirty="0" err="1" smtClean="0">
                <a:ln>
                  <a:noFill/>
                </a:ln>
                <a:solidFill>
                  <a:schemeClr val="tx1"/>
                </a:solidFill>
                <a:effectLst/>
                <a:uLnTx/>
                <a:uFillTx/>
                <a:latin typeface="+mn-lt"/>
                <a:ea typeface="+mn-ea"/>
                <a:cs typeface="+mn-cs"/>
              </a:rPr>
              <a:t>diastasis</a:t>
            </a:r>
            <a:r>
              <a:rPr kumimoji="0" lang="en-US" sz="320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i="0" u="none" strike="noStrike" kern="1200" cap="none" spc="0" normalizeH="0" baseline="0" noProof="0" dirty="0" err="1" smtClean="0">
                <a:ln>
                  <a:noFill/>
                </a:ln>
                <a:solidFill>
                  <a:schemeClr val="tx1"/>
                </a:solidFill>
                <a:effectLst/>
                <a:uLnTx/>
                <a:uFillTx/>
                <a:latin typeface="+mn-lt"/>
                <a:ea typeface="+mn-ea"/>
                <a:cs typeface="+mn-cs"/>
              </a:rPr>
              <a:t>recti</a:t>
            </a:r>
            <a:r>
              <a:rPr kumimoji="0" lang="en-US" sz="320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ar-SA" sz="320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546035997"/>
      </p:ext>
    </p:extLst>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762000" y="838200"/>
            <a:ext cx="7391400" cy="5486400"/>
          </a:xfrm>
          <a:prstGeom prst="rect">
            <a:avLst/>
          </a:prstGeom>
        </p:spPr>
        <p:txBody>
          <a:bodyPr/>
          <a:lstStyle/>
          <a:p>
            <a:pPr marL="800100" marR="0" lvl="1" indent="-342900" algn="just" defTabSz="914400" rtl="0" eaLnBrk="1" fontAlgn="auto" latinLnBrk="0" hangingPunct="1">
              <a:lnSpc>
                <a:spcPct val="100000"/>
              </a:lnSpc>
              <a:spcBef>
                <a:spcPct val="20000"/>
              </a:spcBef>
              <a:spcAft>
                <a:spcPts val="0"/>
              </a:spcAft>
              <a:buClrTx/>
              <a:buSzTx/>
              <a:buFontTx/>
              <a:buNone/>
              <a:tabLst/>
              <a:defRPr/>
            </a:pPr>
            <a:r>
              <a:rPr kumimoji="0" lang="en-US" sz="2800" i="0" u="none" strike="noStrike" kern="1200" cap="none" spc="0" normalizeH="0" baseline="0" noProof="0" dirty="0" smtClean="0">
                <a:ln>
                  <a:noFill/>
                </a:ln>
                <a:effectLst/>
                <a:uLnTx/>
                <a:uFillTx/>
                <a:latin typeface="+mn-lt"/>
                <a:ea typeface="+mn-ea"/>
                <a:cs typeface="+mn-cs"/>
              </a:rPr>
              <a:t>4- Conditions that results in a persistent excessive increase in  </a:t>
            </a:r>
            <a:r>
              <a:rPr kumimoji="0" lang="en-US" sz="2800" b="1" i="0" u="none" strike="noStrike" kern="1200" cap="none" spc="0" normalizeH="0" baseline="0" noProof="0" dirty="0" smtClean="0">
                <a:ln>
                  <a:noFill/>
                </a:ln>
                <a:solidFill>
                  <a:srgbClr val="7030A0"/>
                </a:solidFill>
                <a:effectLst/>
                <a:uLnTx/>
                <a:uFillTx/>
                <a:latin typeface="+mn-lt"/>
                <a:ea typeface="+mn-ea"/>
                <a:cs typeface="+mn-cs"/>
              </a:rPr>
              <a:t>intra-abdominal pressure favors</a:t>
            </a:r>
            <a:r>
              <a:rPr kumimoji="0" lang="en-US" sz="2800" i="0" u="none" strike="noStrike" kern="1200" cap="none" spc="0" normalizeH="0" baseline="0" noProof="0" dirty="0" smtClean="0">
                <a:ln>
                  <a:noFill/>
                </a:ln>
                <a:effectLst/>
                <a:uLnTx/>
                <a:uFillTx/>
                <a:latin typeface="+mn-lt"/>
                <a:ea typeface="+mn-ea"/>
                <a:cs typeface="+mn-cs"/>
              </a:rPr>
              <a:t> the development of a </a:t>
            </a:r>
            <a:r>
              <a:rPr kumimoji="0" lang="en-US" sz="2800" i="0" u="none" strike="noStrike" kern="1200" cap="none" spc="0" normalizeH="0" baseline="0" noProof="0" dirty="0" err="1" smtClean="0">
                <a:ln>
                  <a:noFill/>
                </a:ln>
                <a:effectLst/>
                <a:uLnTx/>
                <a:uFillTx/>
                <a:latin typeface="+mn-lt"/>
                <a:ea typeface="+mn-ea"/>
                <a:cs typeface="+mn-cs"/>
              </a:rPr>
              <a:t>diastasis</a:t>
            </a:r>
            <a:r>
              <a:rPr kumimoji="0" lang="en-US" sz="2800" i="0" u="none" strike="noStrike" kern="1200" cap="none" spc="0" normalizeH="0" baseline="0" noProof="0" dirty="0" smtClean="0">
                <a:ln>
                  <a:noFill/>
                </a:ln>
                <a:effectLst/>
                <a:uLnTx/>
                <a:uFillTx/>
                <a:latin typeface="+mn-lt"/>
                <a:ea typeface="+mn-ea"/>
                <a:cs typeface="+mn-cs"/>
              </a:rPr>
              <a:t> such as lifting or carrying heavy objects or chronic   cough.</a:t>
            </a:r>
          </a:p>
          <a:p>
            <a:pPr marL="800100" marR="0" lvl="1" indent="-342900" algn="just" defTabSz="914400" rtl="0" eaLnBrk="1" fontAlgn="auto" latinLnBrk="0" hangingPunct="1">
              <a:lnSpc>
                <a:spcPct val="100000"/>
              </a:lnSpc>
              <a:spcBef>
                <a:spcPct val="20000"/>
              </a:spcBef>
              <a:spcAft>
                <a:spcPts val="0"/>
              </a:spcAft>
              <a:buClrTx/>
              <a:buSzTx/>
              <a:buFontTx/>
              <a:buNone/>
              <a:tabLst/>
              <a:defRPr/>
            </a:pPr>
            <a:r>
              <a:rPr kumimoji="0" lang="en-US" sz="2800" i="0" u="none" strike="noStrike" kern="1200" cap="none" spc="0" normalizeH="0" baseline="0" noProof="0" dirty="0" smtClean="0">
                <a:ln>
                  <a:noFill/>
                </a:ln>
                <a:effectLst/>
                <a:uLnTx/>
                <a:uFillTx/>
                <a:latin typeface="+mn-lt"/>
                <a:ea typeface="+mn-ea"/>
                <a:cs typeface="+mn-cs"/>
              </a:rPr>
              <a:t> 5- </a:t>
            </a:r>
            <a:r>
              <a:rPr kumimoji="0" lang="en-US" sz="2800" b="1" i="0" u="none" strike="noStrike" kern="1200" cap="none" spc="0" normalizeH="0" baseline="0" noProof="0" dirty="0" smtClean="0">
                <a:ln>
                  <a:noFill/>
                </a:ln>
                <a:solidFill>
                  <a:srgbClr val="7030A0"/>
                </a:solidFill>
                <a:effectLst/>
                <a:uLnTx/>
                <a:uFillTx/>
                <a:latin typeface="+mn-lt"/>
                <a:ea typeface="+mn-ea"/>
                <a:cs typeface="+mn-cs"/>
              </a:rPr>
              <a:t>Sudden strain or fall </a:t>
            </a:r>
            <a:r>
              <a:rPr kumimoji="0" lang="en-US" sz="2800" i="0" u="none" strike="noStrike" kern="1200" cap="none" spc="0" normalizeH="0" baseline="0" noProof="0" dirty="0" smtClean="0">
                <a:ln>
                  <a:noFill/>
                </a:ln>
                <a:effectLst/>
                <a:uLnTx/>
                <a:uFillTx/>
                <a:latin typeface="+mn-lt"/>
                <a:ea typeface="+mn-ea"/>
                <a:cs typeface="+mn-cs"/>
              </a:rPr>
              <a:t>may also be the starting point of a </a:t>
            </a:r>
            <a:r>
              <a:rPr kumimoji="0" lang="en-US" sz="2800" i="0" u="none" strike="noStrike" kern="1200" cap="none" spc="0" normalizeH="0" baseline="0" noProof="0" dirty="0" err="1" smtClean="0">
                <a:ln>
                  <a:noFill/>
                </a:ln>
                <a:effectLst/>
                <a:uLnTx/>
                <a:uFillTx/>
                <a:latin typeface="+mn-lt"/>
                <a:ea typeface="+mn-ea"/>
                <a:cs typeface="+mn-cs"/>
              </a:rPr>
              <a:t>diastasis</a:t>
            </a:r>
            <a:endParaRPr kumimoji="0" lang="en-US" sz="2800" i="0" u="none" strike="noStrike" kern="1200" cap="none" spc="0" normalizeH="0" baseline="0" noProof="0" dirty="0" smtClean="0">
              <a:ln>
                <a:noFill/>
              </a:ln>
              <a:effectLst/>
              <a:uLnTx/>
              <a:uFillTx/>
              <a:latin typeface="+mn-lt"/>
              <a:ea typeface="+mn-ea"/>
              <a:cs typeface="+mn-cs"/>
            </a:endParaRPr>
          </a:p>
          <a:p>
            <a:pPr marL="800100" marR="0" lvl="1" indent="-342900" algn="just" defTabSz="914400" rtl="0" eaLnBrk="1" fontAlgn="auto" latinLnBrk="0" hangingPunct="1">
              <a:lnSpc>
                <a:spcPct val="100000"/>
              </a:lnSpc>
              <a:spcBef>
                <a:spcPct val="20000"/>
              </a:spcBef>
              <a:spcAft>
                <a:spcPts val="0"/>
              </a:spcAft>
              <a:buClrTx/>
              <a:buSzTx/>
              <a:buFontTx/>
              <a:buNone/>
              <a:tabLst/>
              <a:defRPr/>
            </a:pPr>
            <a:r>
              <a:rPr kumimoji="0" lang="en-US" sz="2800" i="0" u="none" strike="noStrike" kern="1200" cap="none" spc="0" normalizeH="0" baseline="0" noProof="0" dirty="0" smtClean="0">
                <a:ln>
                  <a:noFill/>
                </a:ln>
                <a:effectLst/>
                <a:uLnTx/>
                <a:uFillTx/>
                <a:latin typeface="+mn-lt"/>
                <a:ea typeface="+mn-ea"/>
                <a:cs typeface="+mn-cs"/>
              </a:rPr>
              <a:t> 6- </a:t>
            </a:r>
            <a:r>
              <a:rPr kumimoji="0" lang="en-US" sz="2800" b="1" i="0" u="none" strike="noStrike" kern="1200" cap="none" spc="0" normalizeH="0" baseline="0" noProof="0" dirty="0" smtClean="0">
                <a:ln>
                  <a:noFill/>
                </a:ln>
                <a:solidFill>
                  <a:srgbClr val="7030A0"/>
                </a:solidFill>
                <a:effectLst/>
                <a:uLnTx/>
                <a:uFillTx/>
                <a:latin typeface="+mn-lt"/>
                <a:ea typeface="+mn-ea"/>
                <a:cs typeface="+mn-cs"/>
              </a:rPr>
              <a:t>Decrease in the tone</a:t>
            </a:r>
            <a:r>
              <a:rPr kumimoji="0" lang="en-US" sz="2800" i="0" u="none" strike="noStrike" kern="1200" cap="none" spc="0" normalizeH="0" baseline="0" noProof="0" dirty="0" smtClean="0">
                <a:ln>
                  <a:noFill/>
                </a:ln>
                <a:effectLst/>
                <a:uLnTx/>
                <a:uFillTx/>
                <a:latin typeface="+mn-lt"/>
                <a:ea typeface="+mn-ea"/>
                <a:cs typeface="+mn-cs"/>
              </a:rPr>
              <a:t> of the tissues of the abdominal wall as a result of general weakness may also predispose to </a:t>
            </a:r>
            <a:r>
              <a:rPr kumimoji="0" lang="en-US" sz="2800" i="0" u="none" strike="noStrike" kern="1200" cap="none" spc="0" normalizeH="0" baseline="0" noProof="0" dirty="0" err="1" smtClean="0">
                <a:ln>
                  <a:noFill/>
                </a:ln>
                <a:effectLst/>
                <a:uLnTx/>
                <a:uFillTx/>
                <a:latin typeface="+mn-lt"/>
                <a:ea typeface="+mn-ea"/>
                <a:cs typeface="+mn-cs"/>
              </a:rPr>
              <a:t>diastasis</a:t>
            </a:r>
            <a:r>
              <a:rPr kumimoji="0" lang="en-US" sz="2800" i="0" u="none" strike="noStrike" kern="1200" cap="none" spc="0" normalizeH="0" baseline="0" noProof="0" dirty="0" smtClean="0">
                <a:ln>
                  <a:noFill/>
                </a:ln>
                <a:effectLst/>
                <a:uLnTx/>
                <a:uFillTx/>
                <a:latin typeface="+mn-lt"/>
                <a:ea typeface="+mn-ea"/>
                <a:cs typeface="+mn-cs"/>
              </a:rPr>
              <a:t> development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ar-SA" sz="2800" i="0" u="none" strike="noStrike" kern="1200" cap="none" spc="0" normalizeH="0" baseline="0" noProof="0" dirty="0" smtClean="0">
              <a:ln>
                <a:noFill/>
              </a:ln>
              <a:effectLst/>
              <a:uLnTx/>
              <a:uFillTx/>
              <a:latin typeface="+mn-lt"/>
              <a:ea typeface="+mn-ea"/>
              <a:cs typeface="+mn-cs"/>
            </a:endParaRPr>
          </a:p>
        </p:txBody>
      </p:sp>
    </p:spTree>
    <p:extLst>
      <p:ext uri="{BB962C8B-B14F-4D97-AF65-F5344CB8AC3E}">
        <p14:creationId xmlns:p14="http://schemas.microsoft.com/office/powerpoint/2010/main" val="4281997962"/>
      </p:ext>
    </p:extLst>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381000" y="762000"/>
            <a:ext cx="8001000" cy="4278094"/>
          </a:xfrm>
          <a:prstGeom prst="rect">
            <a:avLst/>
          </a:prstGeom>
          <a:noFill/>
          <a:ln w="9525">
            <a:noFill/>
            <a:miter lim="800000"/>
            <a:headEnd/>
            <a:tailEnd/>
          </a:ln>
        </p:spPr>
        <p:txBody>
          <a:bodyPr wrap="square">
            <a:spAutoFit/>
          </a:bodyPr>
          <a:lstStyle/>
          <a:p>
            <a:pPr algn="ctr" rtl="0"/>
            <a:r>
              <a:rPr lang="en-US" sz="4800" dirty="0">
                <a:solidFill>
                  <a:srgbClr val="C00000"/>
                </a:solidFill>
              </a:rPr>
              <a:t>Incidence</a:t>
            </a:r>
          </a:p>
          <a:p>
            <a:pPr algn="just" rtl="0"/>
            <a:r>
              <a:rPr lang="en-US" sz="4800" dirty="0"/>
              <a:t>       </a:t>
            </a:r>
            <a:r>
              <a:rPr lang="en-US" sz="3200" dirty="0" err="1"/>
              <a:t>Diastasis</a:t>
            </a:r>
            <a:r>
              <a:rPr lang="en-US" sz="3200" dirty="0"/>
              <a:t> </a:t>
            </a:r>
            <a:r>
              <a:rPr lang="en-US" sz="3200" dirty="0" err="1"/>
              <a:t>recti</a:t>
            </a:r>
            <a:r>
              <a:rPr lang="en-US" sz="3200" dirty="0"/>
              <a:t> are not a condition limited to pregnant or </a:t>
            </a:r>
            <a:r>
              <a:rPr lang="en-US" sz="3200" b="1" dirty="0">
                <a:solidFill>
                  <a:srgbClr val="7030A0"/>
                </a:solidFill>
              </a:rPr>
              <a:t>postpartum women</a:t>
            </a:r>
            <a:r>
              <a:rPr lang="en-US" sz="3200" dirty="0"/>
              <a:t>, it also can be seen in </a:t>
            </a:r>
            <a:r>
              <a:rPr lang="en-US" sz="3200" b="1" dirty="0">
                <a:solidFill>
                  <a:srgbClr val="7030A0"/>
                </a:solidFill>
              </a:rPr>
              <a:t>obese males</a:t>
            </a:r>
            <a:r>
              <a:rPr lang="en-US" sz="3200" dirty="0"/>
              <a:t>, in patients with </a:t>
            </a:r>
            <a:r>
              <a:rPr lang="en-US" sz="3200" b="1" dirty="0">
                <a:solidFill>
                  <a:srgbClr val="7030A0"/>
                </a:solidFill>
              </a:rPr>
              <a:t>chronic lung disease</a:t>
            </a:r>
            <a:r>
              <a:rPr lang="en-US" sz="3200" dirty="0"/>
              <a:t>, and in children (whose </a:t>
            </a:r>
            <a:r>
              <a:rPr lang="en-US" sz="3200" dirty="0" err="1"/>
              <a:t>linea</a:t>
            </a:r>
            <a:r>
              <a:rPr lang="en-US" sz="3200" dirty="0"/>
              <a:t> alba is wider than the adult)</a:t>
            </a:r>
            <a:endParaRPr lang="en-US" sz="4800" dirty="0"/>
          </a:p>
          <a:p>
            <a:pPr algn="ctr" rtl="0"/>
            <a:endParaRPr lang="en-US" sz="4800" dirty="0"/>
          </a:p>
        </p:txBody>
      </p:sp>
    </p:spTree>
    <p:extLst>
      <p:ext uri="{BB962C8B-B14F-4D97-AF65-F5344CB8AC3E}">
        <p14:creationId xmlns:p14="http://schemas.microsoft.com/office/powerpoint/2010/main" val="122273888"/>
      </p:ext>
    </p:extLst>
  </p:cSld>
  <p:clrMapOvr>
    <a:masterClrMapping/>
  </p:clrMapOvr>
  <p:transition>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smtClean="0">
                <a:ln>
                  <a:noFill/>
                </a:ln>
                <a:solidFill>
                  <a:srgbClr val="C00000"/>
                </a:solidFill>
                <a:effectLst/>
                <a:uLnTx/>
                <a:uFillTx/>
                <a:latin typeface="+mj-lt"/>
                <a:ea typeface="+mj-ea"/>
                <a:cs typeface="+mj-cs"/>
              </a:rPr>
              <a:t>Incidence</a:t>
            </a:r>
            <a:br>
              <a:rPr kumimoji="0" lang="en-US" sz="4400" b="1" i="0" u="none" strike="noStrike" kern="1200" cap="none" spc="0" normalizeH="0" baseline="0" noProof="0" smtClean="0">
                <a:ln>
                  <a:noFill/>
                </a:ln>
                <a:solidFill>
                  <a:srgbClr val="C00000"/>
                </a:solidFill>
                <a:effectLst/>
                <a:uLnTx/>
                <a:uFillTx/>
                <a:latin typeface="+mj-lt"/>
                <a:ea typeface="+mj-ea"/>
                <a:cs typeface="+mj-cs"/>
              </a:rPr>
            </a:br>
            <a:endParaRPr kumimoji="0" lang="ar-SA" sz="4400" b="0" i="0" u="none" strike="noStrike" kern="1200" cap="none" spc="0" normalizeH="0" baseline="0" noProof="0" smtClean="0">
              <a:ln>
                <a:noFill/>
              </a:ln>
              <a:solidFill>
                <a:schemeClr val="tx1"/>
              </a:solidFill>
              <a:effectLst/>
              <a:uLnTx/>
              <a:uFillTx/>
              <a:latin typeface="+mj-lt"/>
              <a:ea typeface="+mj-ea"/>
              <a:cs typeface="+mj-cs"/>
            </a:endParaRPr>
          </a:p>
        </p:txBody>
      </p:sp>
      <p:sp>
        <p:nvSpPr>
          <p:cNvPr id="3" name="Content Placeholder 2"/>
          <p:cNvSpPr txBox="1">
            <a:spLocks/>
          </p:cNvSpPr>
          <p:nvPr/>
        </p:nvSpPr>
        <p:spPr>
          <a:xfrm>
            <a:off x="0" y="1143000"/>
            <a:ext cx="9144000" cy="5486400"/>
          </a:xfrm>
          <a:prstGeom prst="rect">
            <a:avLst/>
          </a:prstGeom>
        </p:spPr>
        <p:txBody>
          <a:bodyPr/>
          <a:lstStyle/>
          <a:p>
            <a:pPr marL="742950" marR="0" lvl="1" indent="-285750" algn="l" defTabSz="914400" rtl="0" eaLnBrk="1" fontAlgn="auto" latinLnBrk="0" hangingPunct="1">
              <a:lnSpc>
                <a:spcPct val="100000"/>
              </a:lnSpc>
              <a:spcBef>
                <a:spcPct val="50000"/>
              </a:spcBef>
              <a:spcAft>
                <a:spcPts val="0"/>
              </a:spcAft>
              <a:buClrTx/>
              <a:buSzTx/>
              <a:buFontTx/>
              <a:buChar char="•"/>
              <a:tabLst/>
              <a:defRPr/>
            </a:pPr>
            <a:r>
              <a:rPr kumimoji="0" lang="en-US" sz="3200" b="1" i="0" u="none" strike="noStrike" kern="1200" cap="none" spc="0" normalizeH="0" baseline="0" noProof="0" smtClean="0">
                <a:ln>
                  <a:noFill/>
                </a:ln>
                <a:solidFill>
                  <a:schemeClr val="tx1"/>
                </a:solidFill>
                <a:effectLst/>
                <a:uLnTx/>
                <a:uFillTx/>
                <a:latin typeface="+mn-lt"/>
                <a:ea typeface="+mn-ea"/>
                <a:cs typeface="+mn-cs"/>
              </a:rPr>
              <a:t>Second trimester </a:t>
            </a:r>
          </a:p>
          <a:p>
            <a:pPr marL="742950" marR="0" lvl="1" indent="-285750" algn="l" defTabSz="914400" rtl="0" eaLnBrk="1" fontAlgn="auto" latinLnBrk="0" hangingPunct="1">
              <a:lnSpc>
                <a:spcPct val="100000"/>
              </a:lnSpc>
              <a:spcBef>
                <a:spcPct val="50000"/>
              </a:spcBef>
              <a:spcAft>
                <a:spcPts val="0"/>
              </a:spcAft>
              <a:buClrTx/>
              <a:buSzTx/>
              <a:buFontTx/>
              <a:buChar char="•"/>
              <a:tabLst/>
              <a:defRPr/>
            </a:pPr>
            <a:r>
              <a:rPr kumimoji="0" lang="en-US" sz="3200" b="1" i="0" u="none" strike="noStrike" kern="1200" cap="none" spc="0" normalizeH="0" baseline="0" noProof="0" smtClean="0">
                <a:ln>
                  <a:noFill/>
                </a:ln>
                <a:solidFill>
                  <a:schemeClr val="tx1"/>
                </a:solidFill>
                <a:effectLst/>
                <a:uLnTx/>
                <a:uFillTx/>
                <a:latin typeface="+mn-lt"/>
                <a:ea typeface="+mn-ea"/>
                <a:cs typeface="+mn-cs"/>
              </a:rPr>
              <a:t>Childbearing period  at full term 66%</a:t>
            </a:r>
          </a:p>
          <a:p>
            <a:pPr marL="742950" marR="0" lvl="1" indent="-285750" algn="l" defTabSz="914400" rtl="0" eaLnBrk="1" fontAlgn="auto" latinLnBrk="0" hangingPunct="1">
              <a:lnSpc>
                <a:spcPct val="100000"/>
              </a:lnSpc>
              <a:spcBef>
                <a:spcPct val="50000"/>
              </a:spcBef>
              <a:spcAft>
                <a:spcPts val="0"/>
              </a:spcAft>
              <a:buClrTx/>
              <a:buSzTx/>
              <a:buFontTx/>
              <a:buChar char="•"/>
              <a:tabLst/>
              <a:defRPr/>
            </a:pPr>
            <a:r>
              <a:rPr kumimoji="0" lang="en-US" sz="3200" b="1" i="0" u="none" strike="noStrike" kern="1200" cap="none" spc="0" normalizeH="0" baseline="0" noProof="0" smtClean="0">
                <a:ln>
                  <a:noFill/>
                </a:ln>
                <a:solidFill>
                  <a:schemeClr val="tx1"/>
                </a:solidFill>
                <a:effectLst/>
                <a:uLnTx/>
                <a:uFillTx/>
                <a:latin typeface="+mn-lt"/>
                <a:ea typeface="+mn-ea"/>
                <a:cs typeface="+mn-cs"/>
              </a:rPr>
              <a:t>Immediate post-partum  50%</a:t>
            </a:r>
          </a:p>
          <a:p>
            <a:pPr marL="742950" marR="0" lvl="1" indent="-285750" algn="l" defTabSz="914400" rtl="0" eaLnBrk="1" fontAlgn="auto" latinLnBrk="0" hangingPunct="1">
              <a:lnSpc>
                <a:spcPct val="100000"/>
              </a:lnSpc>
              <a:spcBef>
                <a:spcPct val="50000"/>
              </a:spcBef>
              <a:spcAft>
                <a:spcPts val="0"/>
              </a:spcAft>
              <a:buClrTx/>
              <a:buSzTx/>
              <a:buFontTx/>
              <a:buChar char="•"/>
              <a:tabLst/>
              <a:defRPr/>
            </a:pPr>
            <a:r>
              <a:rPr kumimoji="0" lang="en-US" sz="3200" b="1" i="0" u="none" strike="noStrike" kern="1200" cap="none" spc="0" normalizeH="0" baseline="0" noProof="0" smtClean="0">
                <a:ln>
                  <a:noFill/>
                </a:ln>
                <a:solidFill>
                  <a:schemeClr val="tx1"/>
                </a:solidFill>
                <a:effectLst/>
                <a:uLnTx/>
                <a:uFillTx/>
                <a:latin typeface="+mn-lt"/>
                <a:ea typeface="+mn-ea"/>
                <a:cs typeface="+mn-cs"/>
              </a:rPr>
              <a:t>Multiple gestation</a:t>
            </a:r>
          </a:p>
          <a:p>
            <a:pPr marL="742950" marR="0" lvl="1" indent="-285750" algn="l" defTabSz="914400" rtl="0" eaLnBrk="1" fontAlgn="auto" latinLnBrk="0" hangingPunct="1">
              <a:lnSpc>
                <a:spcPct val="100000"/>
              </a:lnSpc>
              <a:spcBef>
                <a:spcPct val="50000"/>
              </a:spcBef>
              <a:spcAft>
                <a:spcPts val="0"/>
              </a:spcAft>
              <a:buClrTx/>
              <a:buSzTx/>
              <a:buFontTx/>
              <a:buChar char="•"/>
              <a:tabLst/>
              <a:defRPr/>
            </a:pPr>
            <a:r>
              <a:rPr kumimoji="0" lang="en-US" sz="3200" b="1" i="0" u="none" strike="noStrike" kern="1200" cap="none" spc="0" normalizeH="0" baseline="0" noProof="0" smtClean="0">
                <a:ln>
                  <a:noFill/>
                </a:ln>
                <a:solidFill>
                  <a:schemeClr val="tx1"/>
                </a:solidFill>
                <a:effectLst/>
                <a:uLnTx/>
                <a:uFillTx/>
                <a:latin typeface="+mn-lt"/>
                <a:ea typeface="+mn-ea"/>
                <a:cs typeface="+mn-cs"/>
              </a:rPr>
              <a:t>↓Incidence in women with Good abdominal tone prior  to pregnancy</a:t>
            </a:r>
          </a:p>
          <a:p>
            <a:pPr marL="742950" marR="0" lvl="1" indent="-285750" algn="l" defTabSz="914400" rtl="0" eaLnBrk="1" fontAlgn="auto" latinLnBrk="0" hangingPunct="1">
              <a:lnSpc>
                <a:spcPct val="100000"/>
              </a:lnSpc>
              <a:spcBef>
                <a:spcPct val="50000"/>
              </a:spcBef>
              <a:spcAft>
                <a:spcPts val="0"/>
              </a:spcAft>
              <a:buClrTx/>
              <a:buSzTx/>
              <a:buFontTx/>
              <a:buChar char="•"/>
              <a:tabLst/>
              <a:defRPr/>
            </a:pPr>
            <a:r>
              <a:rPr kumimoji="0" lang="en-US" sz="3200" b="1" i="0" u="none" strike="noStrike" kern="1200" cap="none" spc="0" normalizeH="0" baseline="0" noProof="0" smtClean="0">
                <a:ln>
                  <a:noFill/>
                </a:ln>
                <a:solidFill>
                  <a:schemeClr val="tx1"/>
                </a:solidFill>
                <a:effectLst/>
                <a:uLnTx/>
                <a:uFillTx/>
                <a:latin typeface="+mn-lt"/>
                <a:ea typeface="+mn-ea"/>
                <a:cs typeface="+mn-cs"/>
              </a:rPr>
              <a:t>Above umbilicus 37%  - At umbilicus 52%- Below umbilicus 11%</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ar-SA" sz="3200" b="0" i="0" u="none" strike="noStrike" kern="1200" cap="none" spc="0" normalizeH="0" baseline="0" noProof="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834041283"/>
      </p:ext>
    </p:extLst>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685800"/>
            <a:ext cx="7772400" cy="1470025"/>
          </a:xfrm>
        </p:spPr>
        <p:txBody>
          <a:bodyPr/>
          <a:lstStyle/>
          <a:p>
            <a:r>
              <a:rPr lang="en-US" b="1" dirty="0" err="1" smtClean="0"/>
              <a:t>Diastasis</a:t>
            </a:r>
            <a:r>
              <a:rPr lang="en-US" b="1" dirty="0" smtClean="0"/>
              <a:t> </a:t>
            </a:r>
            <a:r>
              <a:rPr lang="en-US" b="1" dirty="0" err="1" smtClean="0"/>
              <a:t>Recti</a:t>
            </a:r>
            <a:endParaRPr lang="en-US" dirty="0"/>
          </a:p>
        </p:txBody>
      </p:sp>
      <p:pic>
        <p:nvPicPr>
          <p:cNvPr id="37890" name="Picture 2" descr="http://www.applehealthwellness.com/wp-content/uploads/2013/11/diastasis-recti.jpg"/>
          <p:cNvPicPr>
            <a:picLocks noChangeAspect="1" noChangeArrowheads="1"/>
          </p:cNvPicPr>
          <p:nvPr/>
        </p:nvPicPr>
        <p:blipFill>
          <a:blip r:embed="rId2" cstate="print"/>
          <a:srcRect/>
          <a:stretch>
            <a:fillRect/>
          </a:stretch>
        </p:blipFill>
        <p:spPr bwMode="auto">
          <a:xfrm>
            <a:off x="2209800" y="2362200"/>
            <a:ext cx="4343400" cy="3827621"/>
          </a:xfrm>
          <a:prstGeom prst="rect">
            <a:avLst/>
          </a:prstGeom>
          <a:noFill/>
        </p:spPr>
      </p:pic>
    </p:spTree>
    <p:extLst>
      <p:ext uri="{BB962C8B-B14F-4D97-AF65-F5344CB8AC3E}">
        <p14:creationId xmlns:p14="http://schemas.microsoft.com/office/powerpoint/2010/main" val="3083031150"/>
      </p:ext>
    </p:extLst>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INTERVENTIONS</a:t>
            </a:r>
            <a:endParaRPr lang="en-US" b="1"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29758676"/>
      </p:ext>
    </p:extLst>
  </p:cSld>
  <p:clrMapOvr>
    <a:masterClrMapping/>
  </p:clrMapOvr>
  <p:transition>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36637"/>
            <a:ext cx="8229600" cy="1143000"/>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pt-BR" b="1" dirty="0" smtClean="0"/>
              <a:t>Corrective Exercises for Diastasis Recti</a:t>
            </a:r>
            <a:endParaRPr lang="en-US" dirty="0"/>
          </a:p>
        </p:txBody>
      </p:sp>
      <p:sp>
        <p:nvSpPr>
          <p:cNvPr id="3" name="Content Placeholder 2"/>
          <p:cNvSpPr>
            <a:spLocks noGrp="1"/>
          </p:cNvSpPr>
          <p:nvPr>
            <p:ph idx="1"/>
          </p:nvPr>
        </p:nvSpPr>
        <p:spPr>
          <a:xfrm>
            <a:off x="457200" y="2362200"/>
            <a:ext cx="8229600" cy="1981200"/>
          </a:xfrm>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smtClean="0"/>
              <a:t>corrective exercises (</a:t>
            </a:r>
            <a:r>
              <a:rPr lang="en-US" b="1" dirty="0" smtClean="0">
                <a:solidFill>
                  <a:srgbClr val="7030A0"/>
                </a:solidFill>
              </a:rPr>
              <a:t>head lift or head lift with pelvic tilt</a:t>
            </a:r>
            <a:r>
              <a:rPr lang="en-US" dirty="0" smtClean="0"/>
              <a:t>) should be used until the separation is corrected to 2 cm (two finger widths) or less</a:t>
            </a:r>
            <a:endParaRPr lang="en-US" dirty="0"/>
          </a:p>
        </p:txBody>
      </p:sp>
    </p:spTree>
    <p:extLst>
      <p:ext uri="{BB962C8B-B14F-4D97-AF65-F5344CB8AC3E}">
        <p14:creationId xmlns:p14="http://schemas.microsoft.com/office/powerpoint/2010/main" val="2551454819"/>
      </p:ext>
    </p:extLst>
  </p:cSld>
  <p:clrMapOvr>
    <a:masterClrMapping/>
  </p:clrMapOvr>
  <p:transition>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Head Lift</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b="1" i="1" dirty="0" smtClean="0"/>
              <a:t>Patient position and procedure</a:t>
            </a:r>
            <a:r>
              <a:rPr lang="en-US" i="1" dirty="0" smtClean="0"/>
              <a:t>: </a:t>
            </a:r>
          </a:p>
          <a:p>
            <a:r>
              <a:rPr lang="en-US" i="1" dirty="0" smtClean="0"/>
              <a:t>Hook-lying with her hands crossed over midline at the level of the </a:t>
            </a:r>
            <a:r>
              <a:rPr lang="en-US" i="1" dirty="0" err="1" smtClean="0"/>
              <a:t>diastasis</a:t>
            </a:r>
            <a:r>
              <a:rPr lang="en-US" i="1" dirty="0" smtClean="0"/>
              <a:t> for support. </a:t>
            </a:r>
          </a:p>
          <a:p>
            <a:r>
              <a:rPr lang="en-US" i="1" dirty="0" smtClean="0"/>
              <a:t>Have the woman exhale and lift only her head off the floor. </a:t>
            </a:r>
          </a:p>
          <a:p>
            <a:r>
              <a:rPr lang="en-US" i="1" dirty="0" smtClean="0"/>
              <a:t>At the same time, her hands should gently approximate the rectus muscles toward midline</a:t>
            </a:r>
          </a:p>
          <a:p>
            <a:r>
              <a:rPr lang="en-US" dirty="0" smtClean="0"/>
              <a:t>Then have the woman lower her head slowly and relax</a:t>
            </a:r>
            <a:endParaRPr lang="en-US" dirty="0"/>
          </a:p>
        </p:txBody>
      </p:sp>
    </p:spTree>
    <p:extLst>
      <p:ext uri="{BB962C8B-B14F-4D97-AF65-F5344CB8AC3E}">
        <p14:creationId xmlns:p14="http://schemas.microsoft.com/office/powerpoint/2010/main" val="2476130359"/>
      </p:ext>
    </p:extLst>
  </p:cSld>
  <p:clrMapOvr>
    <a:masterClrMapping/>
  </p:clrMapOvr>
  <p:transition>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2" cstate="print"/>
          <a:srcRect/>
          <a:stretch>
            <a:fillRect/>
          </a:stretch>
        </p:blipFill>
        <p:spPr bwMode="auto">
          <a:xfrm>
            <a:off x="1497148" y="1905000"/>
            <a:ext cx="6311537" cy="2971800"/>
          </a:xfrm>
          <a:prstGeom prst="rect">
            <a:avLst/>
          </a:prstGeom>
          <a:noFill/>
          <a:ln w="9525">
            <a:noFill/>
            <a:miter lim="800000"/>
            <a:headEnd/>
            <a:tailEnd/>
          </a:ln>
        </p:spPr>
      </p:pic>
    </p:spTree>
    <p:extLst>
      <p:ext uri="{BB962C8B-B14F-4D97-AF65-F5344CB8AC3E}">
        <p14:creationId xmlns:p14="http://schemas.microsoft.com/office/powerpoint/2010/main" val="4293648529"/>
      </p:ext>
    </p:extLst>
  </p:cSld>
  <p:clrMapOvr>
    <a:masterClrMapping/>
  </p:clrMapOvr>
  <p:transition>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This exercise emphasizes the rectus </a:t>
            </a:r>
            <a:r>
              <a:rPr lang="en-US" dirty="0" err="1" smtClean="0"/>
              <a:t>abdominis</a:t>
            </a:r>
            <a:r>
              <a:rPr lang="en-US" dirty="0" smtClean="0"/>
              <a:t> muscle and minimizes the </a:t>
            </a:r>
            <a:r>
              <a:rPr lang="en-US" dirty="0" err="1" smtClean="0"/>
              <a:t>obliques</a:t>
            </a:r>
            <a:r>
              <a:rPr lang="en-US" dirty="0" smtClean="0"/>
              <a:t>.</a:t>
            </a:r>
          </a:p>
          <a:p>
            <a:r>
              <a:rPr lang="en-US" dirty="0" smtClean="0"/>
              <a:t> Some women may not be able to successfully reach over their abdomens.</a:t>
            </a:r>
          </a:p>
          <a:p>
            <a:r>
              <a:rPr lang="en-US" dirty="0" smtClean="0"/>
              <a:t> In this case, the use of a sheet wrapped around the trunk at the level of the separation can be used to provide support and approximation</a:t>
            </a:r>
            <a:endParaRPr lang="en-US" dirty="0"/>
          </a:p>
        </p:txBody>
      </p:sp>
    </p:spTree>
    <p:extLst>
      <p:ext uri="{BB962C8B-B14F-4D97-AF65-F5344CB8AC3E}">
        <p14:creationId xmlns:p14="http://schemas.microsoft.com/office/powerpoint/2010/main" val="2313469544"/>
      </p:ext>
    </p:extLst>
  </p:cSld>
  <p:clrMapOvr>
    <a:masterClrMapping/>
  </p:clrMapOvr>
  <p:transition>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Head Lift with Pelvic Tilt</a:t>
            </a:r>
            <a:endParaRPr lang="en-US" dirty="0"/>
          </a:p>
        </p:txBody>
      </p:sp>
      <p:sp>
        <p:nvSpPr>
          <p:cNvPr id="3" name="Content Placeholder 2"/>
          <p:cNvSpPr>
            <a:spLocks noGrp="1"/>
          </p:cNvSpPr>
          <p:nvPr>
            <p:ph idx="1"/>
          </p:nvPr>
        </p:nvSpPr>
        <p:spPr/>
        <p:txBody>
          <a:bodyPr>
            <a:normAutofit fontScale="92500"/>
          </a:bodyPr>
          <a:lstStyle/>
          <a:p>
            <a:r>
              <a:rPr lang="en-US" b="1" i="1" dirty="0" smtClean="0"/>
              <a:t>Patient position and procedure</a:t>
            </a:r>
            <a:r>
              <a:rPr lang="en-US" i="1" dirty="0" smtClean="0"/>
              <a:t>: </a:t>
            </a:r>
            <a:r>
              <a:rPr lang="en-US" b="1" i="1" dirty="0" smtClean="0">
                <a:solidFill>
                  <a:srgbClr val="7030A0"/>
                </a:solidFill>
              </a:rPr>
              <a:t>Hook-lying</a:t>
            </a:r>
            <a:r>
              <a:rPr lang="en-US" i="1" dirty="0" smtClean="0"/>
              <a:t>. The arms are crossed over the </a:t>
            </a:r>
            <a:r>
              <a:rPr lang="en-US" i="1" dirty="0" err="1" smtClean="0"/>
              <a:t>diastasis</a:t>
            </a:r>
            <a:r>
              <a:rPr lang="en-US" i="1" dirty="0" smtClean="0"/>
              <a:t> for support as before. Have the patient slowly lift only her head off the floor while approximating the rectus muscles and </a:t>
            </a:r>
            <a:r>
              <a:rPr lang="en-US" b="1" i="1" dirty="0" smtClean="0">
                <a:solidFill>
                  <a:srgbClr val="7030A0"/>
                </a:solidFill>
              </a:rPr>
              <a:t>performing a posterior pelvic tilt</a:t>
            </a:r>
            <a:r>
              <a:rPr lang="en-US" i="1" dirty="0" smtClean="0"/>
              <a:t>, then slowly lower her head and relax. </a:t>
            </a:r>
          </a:p>
          <a:p>
            <a:r>
              <a:rPr lang="en-US" i="1" dirty="0" smtClean="0"/>
              <a:t>All abdominal contractions should be performed with an exhalation so that intra-abdominal pressure is minimized.</a:t>
            </a:r>
            <a:endParaRPr lang="en-US" dirty="0"/>
          </a:p>
        </p:txBody>
      </p:sp>
    </p:spTree>
    <p:extLst>
      <p:ext uri="{BB962C8B-B14F-4D97-AF65-F5344CB8AC3E}">
        <p14:creationId xmlns:p14="http://schemas.microsoft.com/office/powerpoint/2010/main" val="954829383"/>
      </p:ext>
    </p:extLst>
  </p:cSld>
  <p:clrMapOvr>
    <a:masterClrMapping/>
  </p:clrMapOvr>
  <p:transition>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Strengthening exercises</a:t>
            </a:r>
            <a:endParaRPr lang="en-US" b="1"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734993920"/>
      </p:ext>
    </p:extLst>
  </p:cSld>
  <p:clrMapOvr>
    <a:masterClrMapping/>
  </p:clrMapOvr>
  <p:transition>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172200"/>
          </a:xfrm>
        </p:spPr>
        <p:txBody>
          <a:bodyPr>
            <a:normAutofit fontScale="77500" lnSpcReduction="20000"/>
          </a:bodyPr>
          <a:lstStyle/>
          <a:p>
            <a:r>
              <a:rPr lang="en-US" b="1" dirty="0" smtClean="0"/>
              <a:t>Core contraction</a:t>
            </a:r>
            <a:r>
              <a:rPr lang="en-US" dirty="0" smtClean="0"/>
              <a:t> - In a seated position, place both hands on abdominal muscles. Take small controlled breaths. Slowly contract the abdominal muscles, pulling them straight back towards the spine. Hold the contraction for 30 seconds, while maintaining the controlled breathing. Complete 10 repetitions.</a:t>
            </a:r>
          </a:p>
          <a:p>
            <a:r>
              <a:rPr lang="en-US" b="1" dirty="0" smtClean="0"/>
              <a:t>Seated squeeze</a:t>
            </a:r>
            <a:r>
              <a:rPr lang="en-US" dirty="0" smtClean="0"/>
              <a:t> - Again in a seated position, place one hand above the belly button, and the other below the belly button. With controlled breaths, with a mid-way starting point, pull the abdominals back toward the spine, hold for 2 seconds and return to the mid-way point. Complete 100 repetitions.</a:t>
            </a:r>
          </a:p>
          <a:p>
            <a:r>
              <a:rPr lang="en-US" b="1" dirty="0" smtClean="0"/>
              <a:t>Head lift</a:t>
            </a:r>
            <a:r>
              <a:rPr lang="en-US" dirty="0" smtClean="0"/>
              <a:t> - In a lying down position, knees bent at 90° angle, feet flat, slowly lift the head, chin toward your chest, (concentrate on isolation of the abdominals to prevent hip-flexors from being engaged), slowly contract abdominals toward floor, hold for two seconds, lower head to starting position for 2 seconds. Complete 10 repetitions.</a:t>
            </a:r>
          </a:p>
          <a:p>
            <a:endParaRPr lang="en-US" dirty="0"/>
          </a:p>
        </p:txBody>
      </p:sp>
    </p:spTree>
    <p:extLst>
      <p:ext uri="{BB962C8B-B14F-4D97-AF65-F5344CB8AC3E}">
        <p14:creationId xmlns:p14="http://schemas.microsoft.com/office/powerpoint/2010/main" val="4521261"/>
      </p:ext>
    </p:extLst>
  </p:cSld>
  <p:clrMapOvr>
    <a:masterClrMapping/>
  </p:clrMapOvr>
  <p:transition>
    <p:dissolv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257800"/>
          </a:xfrm>
        </p:spPr>
        <p:txBody>
          <a:bodyPr>
            <a:normAutofit fontScale="70000" lnSpcReduction="20000"/>
          </a:bodyPr>
          <a:lstStyle/>
          <a:p>
            <a:r>
              <a:rPr lang="en-US" b="1" dirty="0" smtClean="0"/>
              <a:t>Upright push-up</a:t>
            </a:r>
            <a:r>
              <a:rPr lang="en-US" dirty="0" smtClean="0"/>
              <a:t> - A standup pushup against the wall, with feet together arms-length away from wall, place hands flat against the wall, contract abdominal muscles toward spine, lean body towards wall, with elbows bent downward close to body, pull abdominal muscles in further, with controlled breathing. Release muscles as you push back to starting position. Complete 20 repetitions.</a:t>
            </a:r>
          </a:p>
          <a:p>
            <a:r>
              <a:rPr lang="en-US" b="1" dirty="0" smtClean="0"/>
              <a:t>Squat against the wall</a:t>
            </a:r>
            <a:r>
              <a:rPr lang="en-US" dirty="0" smtClean="0"/>
              <a:t> - Also known as a seated squat, stand with back against the wall, feet out in front of body, slowly lower body to a seated position so knees are bent at a 90° angle, contracting abs toward spine as you raise body back to standing position. Optionally, this exercise can also be done using an exercise ball placed against the wall and your lower back. Complete 20 Repetitions.</a:t>
            </a:r>
          </a:p>
          <a:p>
            <a:r>
              <a:rPr lang="en-US" b="1" dirty="0" smtClean="0"/>
              <a:t>Squat with squeeze</a:t>
            </a:r>
            <a:r>
              <a:rPr lang="en-US" dirty="0" smtClean="0"/>
              <a:t> - A variation to the "Squat against the wall" is to place a small resistance ball between the knees, and squeeze the ball as you lower your body to the seated position. Complete 20 repetitions.</a:t>
            </a:r>
          </a:p>
          <a:p>
            <a:endParaRPr lang="en-US" dirty="0"/>
          </a:p>
        </p:txBody>
      </p:sp>
    </p:spTree>
    <p:extLst>
      <p:ext uri="{BB962C8B-B14F-4D97-AF65-F5344CB8AC3E}">
        <p14:creationId xmlns:p14="http://schemas.microsoft.com/office/powerpoint/2010/main" val="1236247823"/>
      </p:ext>
    </p:extLst>
  </p:cSld>
  <p:clrMapOvr>
    <a:masterClrMapping/>
  </p:clrMapOvr>
  <p:transition>
    <p:dissolv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09800"/>
            <a:ext cx="8229600" cy="1143000"/>
          </a:xfrm>
        </p:spPr>
        <p:txBody>
          <a:bodyPr/>
          <a:lstStyle/>
          <a:p>
            <a:r>
              <a:rPr lang="en-US" b="1" dirty="0" err="1" smtClean="0"/>
              <a:t>Diastasis</a:t>
            </a:r>
            <a:r>
              <a:rPr lang="en-US" b="1" dirty="0" smtClean="0"/>
              <a:t> </a:t>
            </a:r>
            <a:r>
              <a:rPr lang="en-US" b="1" dirty="0" err="1" smtClean="0"/>
              <a:t>Recti</a:t>
            </a:r>
            <a:r>
              <a:rPr lang="en-US" b="1" dirty="0" smtClean="0"/>
              <a:t> Tape </a:t>
            </a:r>
            <a:endParaRPr lang="en-US" b="1" dirty="0"/>
          </a:p>
        </p:txBody>
      </p:sp>
    </p:spTree>
    <p:extLst>
      <p:ext uri="{BB962C8B-B14F-4D97-AF65-F5344CB8AC3E}">
        <p14:creationId xmlns:p14="http://schemas.microsoft.com/office/powerpoint/2010/main" val="3106267278"/>
      </p:ext>
    </p:extLst>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THE ABDOMINAL MUSCLES</a:t>
            </a:r>
            <a:endParaRPr lang="en-US" dirty="0"/>
          </a:p>
        </p:txBody>
      </p:sp>
    </p:spTree>
    <p:extLst>
      <p:ext uri="{BB962C8B-B14F-4D97-AF65-F5344CB8AC3E}">
        <p14:creationId xmlns:p14="http://schemas.microsoft.com/office/powerpoint/2010/main" val="2538902347"/>
      </p:ext>
    </p:extLst>
  </p:cSld>
  <p:clrMapOvr>
    <a:masterClrMapping/>
  </p:clrMapOvr>
  <p:transition>
    <p:dissolv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Why use tape? </a:t>
            </a:r>
            <a:endParaRPr lang="en-US" b="1" dirty="0"/>
          </a:p>
        </p:txBody>
      </p:sp>
      <p:sp>
        <p:nvSpPr>
          <p:cNvPr id="3" name="Content Placeholder 2"/>
          <p:cNvSpPr>
            <a:spLocks noGrp="1"/>
          </p:cNvSpPr>
          <p:nvPr>
            <p:ph idx="1"/>
          </p:nvPr>
        </p:nvSpPr>
        <p:spPr/>
        <p:txBody>
          <a:bodyPr>
            <a:normAutofit fontScale="92500" lnSpcReduction="20000"/>
          </a:bodyPr>
          <a:lstStyle/>
          <a:p>
            <a:r>
              <a:rPr lang="en-US" dirty="0" smtClean="0"/>
              <a:t>As a stimulus to </a:t>
            </a:r>
            <a:r>
              <a:rPr lang="en-US" b="1" dirty="0" smtClean="0"/>
              <a:t>assist function and strengthen muscles.   </a:t>
            </a:r>
          </a:p>
          <a:p>
            <a:r>
              <a:rPr lang="en-US" dirty="0" smtClean="0"/>
              <a:t>After application we see and feel the muscle activation and the space between the muscle decrease.  </a:t>
            </a:r>
          </a:p>
          <a:p>
            <a:r>
              <a:rPr lang="en-US" dirty="0" smtClean="0"/>
              <a:t> The </a:t>
            </a:r>
            <a:r>
              <a:rPr lang="en-US" b="1" dirty="0" smtClean="0"/>
              <a:t>child becomes ‘alert’ and is able to do more </a:t>
            </a:r>
          </a:p>
          <a:p>
            <a:pPr marL="0" indent="0">
              <a:buNone/>
            </a:pPr>
            <a:r>
              <a:rPr lang="en-US" dirty="0" smtClean="0"/>
              <a:t>      with the tape on.  </a:t>
            </a:r>
            <a:endParaRPr lang="en-US" dirty="0"/>
          </a:p>
          <a:p>
            <a:r>
              <a:rPr lang="en-US" dirty="0" smtClean="0"/>
              <a:t> </a:t>
            </a:r>
            <a:r>
              <a:rPr lang="en-US" b="1" dirty="0" smtClean="0"/>
              <a:t>Adults can perform  a given exercise with more  </a:t>
            </a:r>
            <a:r>
              <a:rPr lang="en-US" dirty="0" smtClean="0"/>
              <a:t>ease. </a:t>
            </a:r>
          </a:p>
          <a:p>
            <a:r>
              <a:rPr lang="en-US" dirty="0" smtClean="0"/>
              <a:t>The tape assists in sensory awareness. </a:t>
            </a:r>
            <a:endParaRPr lang="en-US" dirty="0"/>
          </a:p>
        </p:txBody>
      </p:sp>
    </p:spTree>
    <p:extLst>
      <p:ext uri="{BB962C8B-B14F-4D97-AF65-F5344CB8AC3E}">
        <p14:creationId xmlns:p14="http://schemas.microsoft.com/office/powerpoint/2010/main" val="1178365764"/>
      </p:ext>
    </p:extLst>
  </p:cSld>
  <p:clrMapOvr>
    <a:masterClrMapping/>
  </p:clrMapOvr>
  <p:transition>
    <p:dissolv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62200" y="457200"/>
            <a:ext cx="4074962" cy="646331"/>
          </a:xfrm>
          <a:prstGeom prst="rect">
            <a:avLst/>
          </a:prstGeom>
        </p:spPr>
        <p:txBody>
          <a:bodyPr wrap="none">
            <a:spAutoFit/>
          </a:bodyPr>
          <a:lstStyle/>
          <a:p>
            <a:r>
              <a:rPr lang="en-US" sz="3600" b="1" dirty="0" smtClean="0"/>
              <a:t>Ligament technique </a:t>
            </a:r>
            <a:endParaRPr lang="en-US" sz="3600" b="1" dirty="0"/>
          </a:p>
        </p:txBody>
      </p:sp>
      <p:pic>
        <p:nvPicPr>
          <p:cNvPr id="53250" name="Picture 2"/>
          <p:cNvPicPr>
            <a:picLocks noChangeAspect="1" noChangeArrowheads="1"/>
          </p:cNvPicPr>
          <p:nvPr/>
        </p:nvPicPr>
        <p:blipFill>
          <a:blip r:embed="rId2" cstate="print"/>
          <a:srcRect/>
          <a:stretch>
            <a:fillRect/>
          </a:stretch>
        </p:blipFill>
        <p:spPr bwMode="auto">
          <a:xfrm>
            <a:off x="228600" y="1143000"/>
            <a:ext cx="3028950" cy="2324100"/>
          </a:xfrm>
          <a:prstGeom prst="rect">
            <a:avLst/>
          </a:prstGeom>
          <a:noFill/>
          <a:ln w="9525">
            <a:noFill/>
            <a:miter lim="800000"/>
            <a:headEnd/>
            <a:tailEnd/>
          </a:ln>
        </p:spPr>
      </p:pic>
      <p:pic>
        <p:nvPicPr>
          <p:cNvPr id="53251" name="Picture 3"/>
          <p:cNvPicPr>
            <a:picLocks noChangeAspect="1" noChangeArrowheads="1"/>
          </p:cNvPicPr>
          <p:nvPr/>
        </p:nvPicPr>
        <p:blipFill>
          <a:blip r:embed="rId3" cstate="print"/>
          <a:srcRect/>
          <a:stretch>
            <a:fillRect/>
          </a:stretch>
        </p:blipFill>
        <p:spPr bwMode="auto">
          <a:xfrm>
            <a:off x="3352800" y="1295400"/>
            <a:ext cx="4657725" cy="2667000"/>
          </a:xfrm>
          <a:prstGeom prst="rect">
            <a:avLst/>
          </a:prstGeom>
          <a:noFill/>
          <a:ln w="9525">
            <a:noFill/>
            <a:miter lim="800000"/>
            <a:headEnd/>
            <a:tailEnd/>
          </a:ln>
        </p:spPr>
      </p:pic>
      <p:pic>
        <p:nvPicPr>
          <p:cNvPr id="53252" name="Picture 4"/>
          <p:cNvPicPr>
            <a:picLocks noChangeAspect="1" noChangeArrowheads="1"/>
          </p:cNvPicPr>
          <p:nvPr/>
        </p:nvPicPr>
        <p:blipFill>
          <a:blip r:embed="rId4" cstate="print"/>
          <a:srcRect/>
          <a:stretch>
            <a:fillRect/>
          </a:stretch>
        </p:blipFill>
        <p:spPr bwMode="auto">
          <a:xfrm>
            <a:off x="304800" y="4038600"/>
            <a:ext cx="4048125" cy="2571750"/>
          </a:xfrm>
          <a:prstGeom prst="rect">
            <a:avLst/>
          </a:prstGeom>
          <a:noFill/>
          <a:ln w="9525">
            <a:noFill/>
            <a:miter lim="800000"/>
            <a:headEnd/>
            <a:tailEnd/>
          </a:ln>
        </p:spPr>
      </p:pic>
    </p:spTree>
    <p:extLst>
      <p:ext uri="{BB962C8B-B14F-4D97-AF65-F5344CB8AC3E}">
        <p14:creationId xmlns:p14="http://schemas.microsoft.com/office/powerpoint/2010/main" val="145146145"/>
      </p:ext>
    </p:extLst>
  </p:cSld>
  <p:clrMapOvr>
    <a:masterClrMapping/>
  </p:clrMapOvr>
  <p:transition>
    <p:dissolv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cstate="print"/>
          <a:srcRect/>
          <a:stretch>
            <a:fillRect/>
          </a:stretch>
        </p:blipFill>
        <p:spPr bwMode="auto">
          <a:xfrm>
            <a:off x="1066800" y="1177555"/>
            <a:ext cx="6781800" cy="4659969"/>
          </a:xfrm>
          <a:prstGeom prst="rect">
            <a:avLst/>
          </a:prstGeom>
          <a:noFill/>
          <a:ln w="9525">
            <a:noFill/>
            <a:miter lim="800000"/>
            <a:headEnd/>
            <a:tailEnd/>
          </a:ln>
        </p:spPr>
      </p:pic>
    </p:spTree>
    <p:extLst>
      <p:ext uri="{BB962C8B-B14F-4D97-AF65-F5344CB8AC3E}">
        <p14:creationId xmlns:p14="http://schemas.microsoft.com/office/powerpoint/2010/main" val="1447164003"/>
      </p:ext>
    </p:extLst>
  </p:cSld>
  <p:clrMapOvr>
    <a:masterClrMapping/>
  </p:clrMapOvr>
  <p:transition>
    <p:dissolv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990600"/>
            <a:ext cx="27432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Posture-Related Back Pain</a:t>
            </a:r>
            <a:endParaRPr lang="en-US" dirty="0">
              <a:solidFill>
                <a:schemeClr val="tx1"/>
              </a:solidFill>
            </a:endParaRPr>
          </a:p>
        </p:txBody>
      </p:sp>
      <p:pic>
        <p:nvPicPr>
          <p:cNvPr id="19457" name="Picture 1"/>
          <p:cNvPicPr>
            <a:picLocks noChangeAspect="1" noChangeArrowheads="1"/>
          </p:cNvPicPr>
          <p:nvPr/>
        </p:nvPicPr>
        <p:blipFill>
          <a:blip r:embed="rId2" cstate="print"/>
          <a:srcRect/>
          <a:stretch>
            <a:fillRect/>
          </a:stretch>
        </p:blipFill>
        <p:spPr bwMode="auto">
          <a:xfrm>
            <a:off x="1143000" y="2133600"/>
            <a:ext cx="2133600" cy="3200400"/>
          </a:xfrm>
          <a:prstGeom prst="rect">
            <a:avLst/>
          </a:prstGeom>
          <a:noFill/>
          <a:ln w="9525">
            <a:noFill/>
            <a:miter lim="800000"/>
            <a:headEnd/>
            <a:tailEnd/>
          </a:ln>
        </p:spPr>
      </p:pic>
      <p:pic>
        <p:nvPicPr>
          <p:cNvPr id="19459" name="Picture 3" descr="http://www.medindia.net/patients/patientinfo/images/type-of-back-pain-during-pregnancy.jpg"/>
          <p:cNvPicPr>
            <a:picLocks noChangeAspect="1" noChangeArrowheads="1"/>
          </p:cNvPicPr>
          <p:nvPr/>
        </p:nvPicPr>
        <p:blipFill>
          <a:blip r:embed="rId3" cstate="print"/>
          <a:srcRect/>
          <a:stretch>
            <a:fillRect/>
          </a:stretch>
        </p:blipFill>
        <p:spPr bwMode="auto">
          <a:xfrm>
            <a:off x="3429000" y="2514600"/>
            <a:ext cx="3714750" cy="2381250"/>
          </a:xfrm>
          <a:prstGeom prst="rect">
            <a:avLst/>
          </a:prstGeom>
          <a:noFill/>
        </p:spPr>
      </p:pic>
    </p:spTree>
  </p:cSld>
  <p:clrMapOvr>
    <a:masterClrMapping/>
  </p:clrMapOvr>
  <p:transition>
    <p:wedg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38200" y="1066800"/>
            <a:ext cx="36576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solidFill>
              </a:rPr>
              <a:t>The </a:t>
            </a:r>
            <a:r>
              <a:rPr lang="en-US" b="1" dirty="0">
                <a:solidFill>
                  <a:schemeClr val="tx1"/>
                </a:solidFill>
              </a:rPr>
              <a:t>postural changes of pregnancy, </a:t>
            </a:r>
            <a:r>
              <a:rPr lang="en-US" b="1" dirty="0" smtClean="0">
                <a:solidFill>
                  <a:schemeClr val="tx1"/>
                </a:solidFill>
              </a:rPr>
              <a:t>Increased </a:t>
            </a:r>
            <a:r>
              <a:rPr lang="en-US" b="1" dirty="0" err="1">
                <a:solidFill>
                  <a:schemeClr val="tx1"/>
                </a:solidFill>
              </a:rPr>
              <a:t>ligamentous</a:t>
            </a:r>
            <a:r>
              <a:rPr lang="en-US" b="1" dirty="0">
                <a:solidFill>
                  <a:schemeClr val="tx1"/>
                </a:solidFill>
              </a:rPr>
              <a:t> laxity, </a:t>
            </a:r>
            <a:r>
              <a:rPr lang="en-US" b="1" dirty="0" smtClean="0">
                <a:solidFill>
                  <a:schemeClr val="tx1"/>
                </a:solidFill>
              </a:rPr>
              <a:t>Hormonal </a:t>
            </a:r>
            <a:r>
              <a:rPr lang="en-US" b="1" dirty="0">
                <a:solidFill>
                  <a:schemeClr val="tx1"/>
                </a:solidFill>
              </a:rPr>
              <a:t>influences, </a:t>
            </a:r>
            <a:endParaRPr lang="en-US" b="1" dirty="0" smtClean="0">
              <a:solidFill>
                <a:schemeClr val="tx1"/>
              </a:solidFill>
            </a:endParaRPr>
          </a:p>
          <a:p>
            <a:r>
              <a:rPr lang="en-US" b="1" dirty="0" smtClean="0">
                <a:solidFill>
                  <a:schemeClr val="tx1"/>
                </a:solidFill>
              </a:rPr>
              <a:t>decreased </a:t>
            </a:r>
            <a:r>
              <a:rPr lang="en-US" b="1" dirty="0">
                <a:solidFill>
                  <a:schemeClr val="tx1"/>
                </a:solidFill>
              </a:rPr>
              <a:t>abdominal muscle function.</a:t>
            </a:r>
          </a:p>
        </p:txBody>
      </p:sp>
      <p:sp>
        <p:nvSpPr>
          <p:cNvPr id="7" name="Rounded Rectangle 6"/>
          <p:cNvSpPr/>
          <p:nvPr/>
        </p:nvSpPr>
        <p:spPr>
          <a:xfrm>
            <a:off x="0" y="1066800"/>
            <a:ext cx="838200" cy="6096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1400" b="1" dirty="0" smtClean="0">
                <a:solidFill>
                  <a:schemeClr val="tx1"/>
                </a:solidFill>
              </a:rPr>
              <a:t>CAUSES</a:t>
            </a:r>
            <a:endParaRPr lang="en-US" sz="1400" b="1" dirty="0">
              <a:solidFill>
                <a:schemeClr val="tx1"/>
              </a:solidFill>
            </a:endParaRPr>
          </a:p>
        </p:txBody>
      </p:sp>
      <p:sp>
        <p:nvSpPr>
          <p:cNvPr id="8" name="Rounded Rectangle 7"/>
          <p:cNvSpPr/>
          <p:nvPr/>
        </p:nvSpPr>
        <p:spPr>
          <a:xfrm>
            <a:off x="0" y="2819400"/>
            <a:ext cx="1066800" cy="6096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1600" b="1" dirty="0">
                <a:solidFill>
                  <a:schemeClr val="tx1"/>
                </a:solidFill>
              </a:rPr>
              <a:t>Incidence</a:t>
            </a:r>
          </a:p>
        </p:txBody>
      </p:sp>
      <p:sp>
        <p:nvSpPr>
          <p:cNvPr id="10" name="Rectangle 9"/>
          <p:cNvSpPr/>
          <p:nvPr/>
        </p:nvSpPr>
        <p:spPr>
          <a:xfrm>
            <a:off x="1066800" y="2667000"/>
            <a:ext cx="3429000"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en-US" b="1" dirty="0">
                <a:solidFill>
                  <a:schemeClr val="tx1"/>
                </a:solidFill>
              </a:rPr>
              <a:t>50% to 80% of pregnant </a:t>
            </a:r>
            <a:r>
              <a:rPr lang="en-US" b="1" dirty="0" smtClean="0">
                <a:solidFill>
                  <a:schemeClr val="tx1"/>
                </a:solidFill>
              </a:rPr>
              <a:t>women</a:t>
            </a:r>
          </a:p>
          <a:p>
            <a:pPr>
              <a:buFont typeface="Arial" pitchFamily="34" charset="0"/>
              <a:buChar char="•"/>
            </a:pPr>
            <a:r>
              <a:rPr lang="en-US" b="1" dirty="0">
                <a:solidFill>
                  <a:schemeClr val="tx1"/>
                </a:solidFill>
              </a:rPr>
              <a:t> </a:t>
            </a:r>
            <a:r>
              <a:rPr lang="en-US" b="1" dirty="0" smtClean="0">
                <a:solidFill>
                  <a:schemeClr val="tx1"/>
                </a:solidFill>
              </a:rPr>
              <a:t>In </a:t>
            </a:r>
            <a:r>
              <a:rPr lang="en-US" b="1" dirty="0">
                <a:solidFill>
                  <a:schemeClr val="tx1"/>
                </a:solidFill>
              </a:rPr>
              <a:t>the postpartum period, with prevalence in as many as 68% of women, for as long as 12 months after delivery.</a:t>
            </a:r>
          </a:p>
        </p:txBody>
      </p:sp>
      <p:sp>
        <p:nvSpPr>
          <p:cNvPr id="11" name="Rounded Rectangle 10"/>
          <p:cNvSpPr/>
          <p:nvPr/>
        </p:nvSpPr>
        <p:spPr>
          <a:xfrm>
            <a:off x="5334000" y="1066800"/>
            <a:ext cx="1524000" cy="6096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1600" b="1" dirty="0">
                <a:solidFill>
                  <a:schemeClr val="tx1"/>
                </a:solidFill>
              </a:rPr>
              <a:t>Characteristics</a:t>
            </a:r>
            <a:endParaRPr lang="en-US" sz="1600" dirty="0">
              <a:solidFill>
                <a:schemeClr val="tx1"/>
              </a:solidFill>
            </a:endParaRPr>
          </a:p>
        </p:txBody>
      </p:sp>
      <p:sp>
        <p:nvSpPr>
          <p:cNvPr id="12" name="Rectangle 11"/>
          <p:cNvSpPr/>
          <p:nvPr/>
        </p:nvSpPr>
        <p:spPr>
          <a:xfrm>
            <a:off x="5334000" y="1676400"/>
            <a:ext cx="3657600" cy="2667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The symptoms of low back pain usually worsen with muscle </a:t>
            </a:r>
            <a:r>
              <a:rPr lang="en-US" sz="2000" b="1" dirty="0">
                <a:solidFill>
                  <a:schemeClr val="tx1"/>
                </a:solidFill>
              </a:rPr>
              <a:t>fatigue from static postures </a:t>
            </a:r>
            <a:r>
              <a:rPr lang="en-US" sz="2000" b="1" dirty="0" smtClean="0">
                <a:solidFill>
                  <a:schemeClr val="tx1"/>
                </a:solidFill>
              </a:rPr>
              <a:t>.</a:t>
            </a:r>
            <a:endParaRPr lang="en-US" b="1" dirty="0" smtClean="0">
              <a:solidFill>
                <a:schemeClr val="tx1"/>
              </a:solidFill>
            </a:endParaRPr>
          </a:p>
          <a:p>
            <a:r>
              <a:rPr lang="en-US" b="1" dirty="0" smtClean="0">
                <a:solidFill>
                  <a:schemeClr val="tx1"/>
                </a:solidFill>
              </a:rPr>
              <a:t>As </a:t>
            </a:r>
            <a:r>
              <a:rPr lang="en-US" b="1" dirty="0">
                <a:solidFill>
                  <a:schemeClr val="tx1"/>
                </a:solidFill>
              </a:rPr>
              <a:t>the day progresses; symptoms are usually relieved with </a:t>
            </a:r>
            <a:r>
              <a:rPr lang="en-US" sz="2000" b="1" dirty="0">
                <a:solidFill>
                  <a:schemeClr val="tx1"/>
                </a:solidFill>
              </a:rPr>
              <a:t>rest or change of position. </a:t>
            </a:r>
            <a:endParaRPr lang="en-US" b="1" dirty="0" smtClean="0">
              <a:solidFill>
                <a:schemeClr val="tx1"/>
              </a:solidFill>
            </a:endParaRPr>
          </a:p>
          <a:p>
            <a:r>
              <a:rPr lang="en-US" b="1" dirty="0" smtClean="0">
                <a:solidFill>
                  <a:schemeClr val="tx1"/>
                </a:solidFill>
              </a:rPr>
              <a:t>Women </a:t>
            </a:r>
            <a:r>
              <a:rPr lang="en-US" b="1" dirty="0">
                <a:solidFill>
                  <a:schemeClr val="tx1"/>
                </a:solidFill>
              </a:rPr>
              <a:t>who are physically fit generally have less back pain during pregnancy</a:t>
            </a:r>
          </a:p>
        </p:txBody>
      </p:sp>
      <p:sp>
        <p:nvSpPr>
          <p:cNvPr id="14" name="Rectangle 13"/>
          <p:cNvSpPr/>
          <p:nvPr/>
        </p:nvSpPr>
        <p:spPr>
          <a:xfrm>
            <a:off x="3581400" y="4572000"/>
            <a:ext cx="2133600" cy="4572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a:solidFill>
                  <a:schemeClr val="tx1"/>
                </a:solidFill>
              </a:rPr>
              <a:t>Interventions</a:t>
            </a:r>
            <a:endParaRPr lang="en-US" dirty="0">
              <a:solidFill>
                <a:schemeClr val="tx1"/>
              </a:solidFill>
            </a:endParaRPr>
          </a:p>
        </p:txBody>
      </p:sp>
      <p:sp>
        <p:nvSpPr>
          <p:cNvPr id="15" name="Rectangle 14"/>
          <p:cNvSpPr/>
          <p:nvPr/>
        </p:nvSpPr>
        <p:spPr>
          <a:xfrm>
            <a:off x="533400" y="5029200"/>
            <a:ext cx="8458200" cy="16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Low back pain symptoms can be treated effectively with many traditional low back exercises, proper body mechanics, posture instructions, improvement in work techniques, along with superficial modality application</a:t>
            </a:r>
            <a:r>
              <a:rPr lang="en-US" b="1" dirty="0" smtClean="0">
                <a:solidFill>
                  <a:schemeClr val="tx1"/>
                </a:solidFill>
              </a:rPr>
              <a:t>.</a:t>
            </a:r>
            <a:endParaRPr lang="en-US" b="1" dirty="0">
              <a:solidFill>
                <a:schemeClr val="tx1"/>
              </a:solidFill>
            </a:endParaRPr>
          </a:p>
          <a:p>
            <a:r>
              <a:rPr lang="en-US" b="1" dirty="0">
                <a:solidFill>
                  <a:schemeClr val="tx1"/>
                </a:solidFill>
              </a:rPr>
              <a:t>The use of deep heating agents, electrical stimulation, and traction is generally contraindicated during pregnancy.</a:t>
            </a:r>
          </a:p>
        </p:txBody>
      </p:sp>
      <p:sp>
        <p:nvSpPr>
          <p:cNvPr id="16" name="Rectangle 15"/>
          <p:cNvSpPr/>
          <p:nvPr/>
        </p:nvSpPr>
        <p:spPr>
          <a:xfrm>
            <a:off x="2971800" y="76200"/>
            <a:ext cx="27432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Posture-Related Back Pain</a:t>
            </a:r>
            <a:endParaRPr lang="en-US" dirty="0">
              <a:solidFill>
                <a:schemeClr val="tx1"/>
              </a:solidFill>
            </a:endParaRPr>
          </a:p>
        </p:txBody>
      </p:sp>
    </p:spTree>
  </p:cSld>
  <p:clrMapOvr>
    <a:masterClrMapping/>
  </p:clrMapOvr>
  <p:transition>
    <p:wedg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2209800" y="838200"/>
            <a:ext cx="4953000" cy="175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Therapeutic Interventions</a:t>
            </a:r>
            <a:endParaRPr lang="en-US" sz="3600" b="1" dirty="0">
              <a:solidFill>
                <a:schemeClr val="tx1"/>
              </a:solidFill>
            </a:endParaRPr>
          </a:p>
        </p:txBody>
      </p:sp>
      <p:sp>
        <p:nvSpPr>
          <p:cNvPr id="5" name="Rectangle 4"/>
          <p:cNvSpPr/>
          <p:nvPr/>
        </p:nvSpPr>
        <p:spPr>
          <a:xfrm>
            <a:off x="1371600" y="3200400"/>
            <a:ext cx="6477000" cy="2590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itchFamily="34" charset="0"/>
              <a:buChar char="•"/>
            </a:pPr>
            <a:r>
              <a:rPr lang="en-US" sz="2800" b="1" dirty="0" smtClean="0">
                <a:solidFill>
                  <a:schemeClr val="tx1"/>
                </a:solidFill>
              </a:rPr>
              <a:t>Relaxation exercises</a:t>
            </a:r>
          </a:p>
          <a:p>
            <a:pPr marL="285750" indent="-285750" algn="ctr">
              <a:buFont typeface="Arial" pitchFamily="34" charset="0"/>
              <a:buChar char="•"/>
            </a:pPr>
            <a:r>
              <a:rPr lang="en-US" sz="2800" b="1" dirty="0" smtClean="0">
                <a:solidFill>
                  <a:schemeClr val="tx1"/>
                </a:solidFill>
              </a:rPr>
              <a:t>Muscle setting exercises</a:t>
            </a:r>
          </a:p>
          <a:p>
            <a:pPr marL="285750" indent="-285750" algn="ctr">
              <a:buFont typeface="Arial" pitchFamily="34" charset="0"/>
              <a:buChar char="•"/>
            </a:pPr>
            <a:r>
              <a:rPr lang="en-US" sz="2800" b="1" dirty="0" smtClean="0">
                <a:solidFill>
                  <a:schemeClr val="tx1"/>
                </a:solidFill>
              </a:rPr>
              <a:t>ROM exercise</a:t>
            </a:r>
          </a:p>
          <a:p>
            <a:pPr marL="285750" indent="-285750" algn="ctr">
              <a:buFont typeface="Arial" pitchFamily="34" charset="0"/>
              <a:buChar char="•"/>
            </a:pPr>
            <a:r>
              <a:rPr lang="en-US" sz="2800" b="1" dirty="0" smtClean="0">
                <a:solidFill>
                  <a:schemeClr val="tx1"/>
                </a:solidFill>
              </a:rPr>
              <a:t>Grade I , II mobilization  </a:t>
            </a:r>
          </a:p>
          <a:p>
            <a:pPr marL="285750" indent="-285750" algn="ctr">
              <a:buFont typeface="Arial" pitchFamily="34" charset="0"/>
              <a:buChar char="•"/>
            </a:pPr>
            <a:r>
              <a:rPr lang="en-US" sz="2800" b="1" dirty="0" smtClean="0">
                <a:solidFill>
                  <a:schemeClr val="tx1"/>
                </a:solidFill>
              </a:rPr>
              <a:t>Training to good posture</a:t>
            </a:r>
          </a:p>
          <a:p>
            <a:pPr marL="285750" indent="-285750" algn="ctr">
              <a:buFont typeface="Arial" pitchFamily="34" charset="0"/>
              <a:buChar char="•"/>
            </a:pPr>
            <a:r>
              <a:rPr lang="en-US" sz="2800" b="1" dirty="0" smtClean="0">
                <a:solidFill>
                  <a:schemeClr val="tx1"/>
                </a:solidFill>
              </a:rPr>
              <a:t>Stretching exercises are contraindicated </a:t>
            </a:r>
            <a:endParaRPr lang="en-US" sz="2800" b="1" dirty="0">
              <a:solidFill>
                <a:schemeClr val="tx1"/>
              </a:solidFill>
            </a:endParaRPr>
          </a:p>
        </p:txBody>
      </p:sp>
    </p:spTree>
    <p:extLst>
      <p:ext uri="{BB962C8B-B14F-4D97-AF65-F5344CB8AC3E}">
        <p14:creationId xmlns:p14="http://schemas.microsoft.com/office/powerpoint/2010/main" val="118278640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0" y="1066800"/>
            <a:ext cx="27432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Sacroiliac/Pelvic Girdle Pain</a:t>
            </a:r>
            <a:endParaRPr lang="en-US" dirty="0">
              <a:solidFill>
                <a:schemeClr val="tx1"/>
              </a:solidFill>
            </a:endParaRPr>
          </a:p>
        </p:txBody>
      </p:sp>
      <p:pic>
        <p:nvPicPr>
          <p:cNvPr id="27650" name="Picture 2" descr="http://petersphotogallery.com/vanea/images/2012/11/pgp.jpg"/>
          <p:cNvPicPr>
            <a:picLocks noChangeAspect="1" noChangeArrowheads="1"/>
          </p:cNvPicPr>
          <p:nvPr/>
        </p:nvPicPr>
        <p:blipFill>
          <a:blip r:embed="rId2" cstate="print"/>
          <a:srcRect/>
          <a:stretch>
            <a:fillRect/>
          </a:stretch>
        </p:blipFill>
        <p:spPr bwMode="auto">
          <a:xfrm>
            <a:off x="2362200" y="2209800"/>
            <a:ext cx="3286125" cy="2381250"/>
          </a:xfrm>
          <a:prstGeom prst="rect">
            <a:avLst/>
          </a:prstGeom>
          <a:noFill/>
        </p:spPr>
      </p:pic>
    </p:spTree>
  </p:cSld>
  <p:clrMapOvr>
    <a:masterClrMapping/>
  </p:clrMapOvr>
  <p:transition>
    <p:wedg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74818" y="263236"/>
            <a:ext cx="27432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Sacroiliac/Pelvic Girdle Pain</a:t>
            </a:r>
            <a:endParaRPr lang="en-US" dirty="0">
              <a:solidFill>
                <a:schemeClr val="tx1"/>
              </a:solidFill>
            </a:endParaRPr>
          </a:p>
        </p:txBody>
      </p:sp>
      <p:sp>
        <p:nvSpPr>
          <p:cNvPr id="3" name="Rectangle 2"/>
          <p:cNvSpPr/>
          <p:nvPr/>
        </p:nvSpPr>
        <p:spPr>
          <a:xfrm>
            <a:off x="914400" y="1371600"/>
            <a:ext cx="18288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Characteristics</a:t>
            </a:r>
            <a:endParaRPr lang="en-US" dirty="0">
              <a:solidFill>
                <a:schemeClr val="tx1"/>
              </a:solidFill>
            </a:endParaRPr>
          </a:p>
        </p:txBody>
      </p:sp>
      <p:sp>
        <p:nvSpPr>
          <p:cNvPr id="4" name="Rectangle 3"/>
          <p:cNvSpPr/>
          <p:nvPr/>
        </p:nvSpPr>
        <p:spPr>
          <a:xfrm>
            <a:off x="1143000" y="2209800"/>
            <a:ext cx="7315200" cy="6463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en-US" b="1" dirty="0">
                <a:solidFill>
                  <a:schemeClr val="tx1"/>
                </a:solidFill>
              </a:rPr>
              <a:t>Sacroiliac pain is localized to the posterior pelvis and is described as stabbing deep into the buttocks distal and lateral to L5/S1.</a:t>
            </a:r>
          </a:p>
        </p:txBody>
      </p:sp>
      <p:pic>
        <p:nvPicPr>
          <p:cNvPr id="1026" name="Picture 2"/>
          <p:cNvPicPr>
            <a:picLocks noChangeAspect="1" noChangeArrowheads="1"/>
          </p:cNvPicPr>
          <p:nvPr/>
        </p:nvPicPr>
        <p:blipFill>
          <a:blip r:embed="rId2" cstate="print"/>
          <a:srcRect/>
          <a:stretch>
            <a:fillRect/>
          </a:stretch>
        </p:blipFill>
        <p:spPr bwMode="auto">
          <a:xfrm>
            <a:off x="1143000" y="3714750"/>
            <a:ext cx="1400175" cy="1695450"/>
          </a:xfrm>
          <a:prstGeom prst="rect">
            <a:avLst/>
          </a:prstGeom>
          <a:noFill/>
          <a:ln w="9525">
            <a:noFill/>
            <a:miter lim="800000"/>
            <a:headEnd/>
            <a:tailEnd/>
          </a:ln>
        </p:spPr>
      </p:pic>
      <p:pic>
        <p:nvPicPr>
          <p:cNvPr id="1028" name="Picture 4" descr="http://frontrangeorthopedics.com/content/images/symptomPresentationV2.jpg"/>
          <p:cNvPicPr>
            <a:picLocks noChangeAspect="1" noChangeArrowheads="1"/>
          </p:cNvPicPr>
          <p:nvPr/>
        </p:nvPicPr>
        <p:blipFill>
          <a:blip r:embed="rId3" cstate="print"/>
          <a:srcRect/>
          <a:stretch>
            <a:fillRect/>
          </a:stretch>
        </p:blipFill>
        <p:spPr bwMode="auto">
          <a:xfrm>
            <a:off x="2590800" y="3505200"/>
            <a:ext cx="3386667" cy="1905000"/>
          </a:xfrm>
          <a:prstGeom prst="rect">
            <a:avLst/>
          </a:prstGeom>
          <a:noFill/>
        </p:spPr>
      </p:pic>
      <p:sp>
        <p:nvSpPr>
          <p:cNvPr id="1030" name="AutoShape 6" descr="Image result for sacroiliac pain in pregnanc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2" name="AutoShape 8" descr="Image result for sacroiliac pain in pregnanc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4" name="Picture 10" descr="http://mcr.coreconcepts.com.sg/wp-content/uploads/2008/09/sij.jpg"/>
          <p:cNvPicPr>
            <a:picLocks noChangeAspect="1" noChangeArrowheads="1"/>
          </p:cNvPicPr>
          <p:nvPr/>
        </p:nvPicPr>
        <p:blipFill>
          <a:blip r:embed="rId4" cstate="print"/>
          <a:srcRect/>
          <a:stretch>
            <a:fillRect/>
          </a:stretch>
        </p:blipFill>
        <p:spPr bwMode="auto">
          <a:xfrm>
            <a:off x="6172200" y="3352800"/>
            <a:ext cx="2057400" cy="2057400"/>
          </a:xfrm>
          <a:prstGeom prst="rect">
            <a:avLst/>
          </a:prstGeom>
          <a:noFill/>
        </p:spPr>
      </p:pic>
    </p:spTree>
  </p:cSld>
  <p:clrMapOvr>
    <a:masterClrMapping/>
  </p:clrMapOvr>
  <p:transition>
    <p:wedg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95600" y="228600"/>
            <a:ext cx="27432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Sacroiliac/Pelvic Girdle Pain</a:t>
            </a:r>
            <a:endParaRPr lang="en-US" dirty="0">
              <a:solidFill>
                <a:schemeClr val="tx1"/>
              </a:solidFill>
            </a:endParaRPr>
          </a:p>
        </p:txBody>
      </p:sp>
      <p:sp>
        <p:nvSpPr>
          <p:cNvPr id="3" name="Rectangle 2"/>
          <p:cNvSpPr/>
          <p:nvPr/>
        </p:nvSpPr>
        <p:spPr>
          <a:xfrm>
            <a:off x="914400" y="1371600"/>
            <a:ext cx="18288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Characteristics</a:t>
            </a:r>
            <a:endParaRPr lang="en-US" dirty="0">
              <a:solidFill>
                <a:schemeClr val="tx1"/>
              </a:solidFill>
            </a:endParaRPr>
          </a:p>
        </p:txBody>
      </p:sp>
      <p:sp>
        <p:nvSpPr>
          <p:cNvPr id="4" name="Rectangle 3"/>
          <p:cNvSpPr/>
          <p:nvPr/>
        </p:nvSpPr>
        <p:spPr>
          <a:xfrm>
            <a:off x="1143000" y="2209800"/>
            <a:ext cx="7315200" cy="70788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en-US" sz="2000" b="1" dirty="0">
                <a:solidFill>
                  <a:schemeClr val="tx1"/>
                </a:solidFill>
              </a:rPr>
              <a:t>Pain may radiate into the posterior thigh or knee but not into the foot.</a:t>
            </a:r>
          </a:p>
        </p:txBody>
      </p:sp>
      <p:pic>
        <p:nvPicPr>
          <p:cNvPr id="17410" name="Picture 2" descr="http://www.necksolutions.com/wp-content/uploads/2013/10/sacroiliac.gif"/>
          <p:cNvPicPr>
            <a:picLocks noChangeAspect="1" noChangeArrowheads="1"/>
          </p:cNvPicPr>
          <p:nvPr/>
        </p:nvPicPr>
        <p:blipFill>
          <a:blip r:embed="rId2" cstate="print"/>
          <a:srcRect/>
          <a:stretch>
            <a:fillRect/>
          </a:stretch>
        </p:blipFill>
        <p:spPr bwMode="auto">
          <a:xfrm>
            <a:off x="3810000" y="3124200"/>
            <a:ext cx="1828800" cy="2457451"/>
          </a:xfrm>
          <a:prstGeom prst="rect">
            <a:avLst/>
          </a:prstGeom>
          <a:noFill/>
        </p:spPr>
      </p:pic>
    </p:spTree>
  </p:cSld>
  <p:clrMapOvr>
    <a:masterClrMapping/>
  </p:clrMapOvr>
  <p:transition>
    <p:wedg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95600" y="228600"/>
            <a:ext cx="27432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Sacroiliac/Pelvic Girdle Pain</a:t>
            </a:r>
            <a:endParaRPr lang="en-US" dirty="0">
              <a:solidFill>
                <a:schemeClr val="tx1"/>
              </a:solidFill>
            </a:endParaRPr>
          </a:p>
        </p:txBody>
      </p:sp>
      <p:sp>
        <p:nvSpPr>
          <p:cNvPr id="3" name="Rectangle 2"/>
          <p:cNvSpPr/>
          <p:nvPr/>
        </p:nvSpPr>
        <p:spPr>
          <a:xfrm>
            <a:off x="914400" y="1371600"/>
            <a:ext cx="18288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Symptoms</a:t>
            </a:r>
            <a:endParaRPr lang="en-US" sz="2000" b="1" dirty="0">
              <a:solidFill>
                <a:schemeClr val="tx1"/>
              </a:solidFill>
            </a:endParaRPr>
          </a:p>
        </p:txBody>
      </p:sp>
      <p:sp>
        <p:nvSpPr>
          <p:cNvPr id="4" name="Rectangle 3"/>
          <p:cNvSpPr/>
          <p:nvPr/>
        </p:nvSpPr>
        <p:spPr>
          <a:xfrm>
            <a:off x="1143000" y="2209800"/>
            <a:ext cx="7315200" cy="193899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en-US" sz="2400" b="1" dirty="0">
                <a:solidFill>
                  <a:schemeClr val="tx1"/>
                </a:solidFill>
              </a:rPr>
              <a:t> Symptoms include pain with prolonged sitting, standing or walking, climbing stairs, turning in bed, unilateral standing, or torsion activities. </a:t>
            </a:r>
            <a:endParaRPr lang="en-US" sz="2400" b="1" dirty="0" smtClean="0">
              <a:solidFill>
                <a:schemeClr val="tx1"/>
              </a:solidFill>
            </a:endParaRPr>
          </a:p>
          <a:p>
            <a:r>
              <a:rPr lang="en-US" sz="2400" b="1" dirty="0" smtClean="0">
                <a:solidFill>
                  <a:schemeClr val="tx1"/>
                </a:solidFill>
              </a:rPr>
              <a:t>Symptoms </a:t>
            </a:r>
            <a:r>
              <a:rPr lang="en-US" sz="2400" b="1" dirty="0">
                <a:solidFill>
                  <a:schemeClr val="tx1"/>
                </a:solidFill>
              </a:rPr>
              <a:t>may not be relieved by rest and frequently worsen with activity.</a:t>
            </a:r>
          </a:p>
        </p:txBody>
      </p:sp>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a:t>
            </a:r>
            <a:r>
              <a:rPr lang="en-US" b="1" dirty="0" smtClean="0">
                <a:solidFill>
                  <a:srgbClr val="7030A0"/>
                </a:solidFill>
              </a:rPr>
              <a:t>anterior and lateral abdominal wall </a:t>
            </a:r>
            <a:r>
              <a:rPr lang="en-US" dirty="0" smtClean="0"/>
              <a:t>is formed by the </a:t>
            </a:r>
            <a:r>
              <a:rPr lang="en-US" b="1" dirty="0" smtClean="0">
                <a:solidFill>
                  <a:srgbClr val="7030A0"/>
                </a:solidFill>
              </a:rPr>
              <a:t>abdominal muscles</a:t>
            </a:r>
          </a:p>
          <a:p>
            <a:r>
              <a:rPr lang="en-US" dirty="0" smtClean="0"/>
              <a:t>The deepest of the group is the </a:t>
            </a:r>
            <a:r>
              <a:rPr lang="en-US" b="1" dirty="0" err="1" smtClean="0">
                <a:solidFill>
                  <a:srgbClr val="7030A0"/>
                </a:solidFill>
              </a:rPr>
              <a:t>transversus</a:t>
            </a:r>
            <a:r>
              <a:rPr lang="en-US" b="1" dirty="0" smtClean="0">
                <a:solidFill>
                  <a:srgbClr val="7030A0"/>
                </a:solidFill>
              </a:rPr>
              <a:t> </a:t>
            </a:r>
            <a:r>
              <a:rPr lang="en-US" b="1" dirty="0" err="1" smtClean="0">
                <a:solidFill>
                  <a:srgbClr val="7030A0"/>
                </a:solidFill>
              </a:rPr>
              <a:t>abdominis</a:t>
            </a:r>
            <a:r>
              <a:rPr lang="en-US" b="1" dirty="0" smtClean="0">
                <a:solidFill>
                  <a:srgbClr val="7030A0"/>
                </a:solidFill>
              </a:rPr>
              <a:t> muscle</a:t>
            </a:r>
            <a:r>
              <a:rPr lang="en-US" dirty="0" smtClean="0"/>
              <a:t>, which lies internally to the </a:t>
            </a:r>
            <a:r>
              <a:rPr lang="en-US" b="1" dirty="0" smtClean="0">
                <a:solidFill>
                  <a:srgbClr val="7030A0"/>
                </a:solidFill>
              </a:rPr>
              <a:t>internal and external oblique muscles</a:t>
            </a:r>
          </a:p>
          <a:p>
            <a:endParaRPr lang="en-US" dirty="0"/>
          </a:p>
        </p:txBody>
      </p:sp>
    </p:spTree>
    <p:extLst>
      <p:ext uri="{BB962C8B-B14F-4D97-AF65-F5344CB8AC3E}">
        <p14:creationId xmlns:p14="http://schemas.microsoft.com/office/powerpoint/2010/main" val="2029764335"/>
      </p:ext>
    </p:extLst>
  </p:cSld>
  <p:clrMapOvr>
    <a:masterClrMapping/>
  </p:clrMapOvr>
  <p:transition>
    <p:dissolv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2209800"/>
            <a:ext cx="6934200" cy="193899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en-US" sz="2400" dirty="0"/>
              <a:t>Pubic </a:t>
            </a:r>
            <a:r>
              <a:rPr lang="en-US" sz="2400" dirty="0" err="1"/>
              <a:t>symphysis</a:t>
            </a:r>
            <a:r>
              <a:rPr lang="en-US" sz="2400" dirty="0"/>
              <a:t> dysfunction may occur alone or in combination with sacroiliac symptoms and includes significant tenderness to palpation at the </a:t>
            </a:r>
            <a:r>
              <a:rPr lang="en-US" sz="2400" dirty="0" err="1"/>
              <a:t>symphysis</a:t>
            </a:r>
            <a:r>
              <a:rPr lang="en-US" sz="2400" dirty="0"/>
              <a:t>, </a:t>
            </a:r>
            <a:r>
              <a:rPr lang="en-US" sz="2400" b="1" dirty="0">
                <a:solidFill>
                  <a:srgbClr val="7030A0"/>
                </a:solidFill>
              </a:rPr>
              <a:t>radiating</a:t>
            </a:r>
            <a:r>
              <a:rPr lang="en-US" sz="2400" b="1" dirty="0"/>
              <a:t> pain into the groin and medial thigh, and pain with weight bearing</a:t>
            </a:r>
          </a:p>
        </p:txBody>
      </p:sp>
      <p:sp>
        <p:nvSpPr>
          <p:cNvPr id="3" name="Rectangle 2"/>
          <p:cNvSpPr/>
          <p:nvPr/>
        </p:nvSpPr>
        <p:spPr>
          <a:xfrm>
            <a:off x="2895600" y="228600"/>
            <a:ext cx="27432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Sacroiliac/Pelvic Girdle Pain</a:t>
            </a:r>
            <a:endParaRPr lang="en-US" dirty="0"/>
          </a:p>
        </p:txBody>
      </p:sp>
      <p:sp>
        <p:nvSpPr>
          <p:cNvPr id="4" name="Rectangle 3"/>
          <p:cNvSpPr/>
          <p:nvPr/>
        </p:nvSpPr>
        <p:spPr>
          <a:xfrm>
            <a:off x="914400" y="1371600"/>
            <a:ext cx="18288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Symptoms</a:t>
            </a:r>
            <a:endParaRPr lang="en-US" dirty="0"/>
          </a:p>
        </p:txBody>
      </p:sp>
      <p:pic>
        <p:nvPicPr>
          <p:cNvPr id="18434" name="Picture 2" descr="http://leadingedgephysicaltherapy.com.au/wp/wp-content/uploads/2014/01/osteitis-300x132.jpg"/>
          <p:cNvPicPr>
            <a:picLocks noChangeAspect="1" noChangeArrowheads="1"/>
          </p:cNvPicPr>
          <p:nvPr/>
        </p:nvPicPr>
        <p:blipFill>
          <a:blip r:embed="rId2" cstate="print"/>
          <a:srcRect/>
          <a:stretch>
            <a:fillRect/>
          </a:stretch>
        </p:blipFill>
        <p:spPr bwMode="auto">
          <a:xfrm>
            <a:off x="2895600" y="4625340"/>
            <a:ext cx="3429000" cy="1508761"/>
          </a:xfrm>
          <a:prstGeom prst="rect">
            <a:avLst/>
          </a:prstGeom>
          <a:noFill/>
        </p:spPr>
      </p:pic>
    </p:spTree>
  </p:cSld>
  <p:clrMapOvr>
    <a:masterClrMapping/>
  </p:clrMapOvr>
  <p:transition>
    <p:wedg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9400" y="228600"/>
            <a:ext cx="27432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Sacroiliac/Pelvic Girdle Pain</a:t>
            </a:r>
            <a:endParaRPr lang="en-US" dirty="0"/>
          </a:p>
        </p:txBody>
      </p:sp>
      <p:sp>
        <p:nvSpPr>
          <p:cNvPr id="3" name="Rectangle 2"/>
          <p:cNvSpPr/>
          <p:nvPr/>
        </p:nvSpPr>
        <p:spPr>
          <a:xfrm>
            <a:off x="3048000" y="1219200"/>
            <a:ext cx="2209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interventions</a:t>
            </a:r>
            <a:endParaRPr lang="en-US" b="1" dirty="0"/>
          </a:p>
        </p:txBody>
      </p:sp>
      <p:sp>
        <p:nvSpPr>
          <p:cNvPr id="4" name="Rectangle 3"/>
          <p:cNvSpPr/>
          <p:nvPr/>
        </p:nvSpPr>
        <p:spPr>
          <a:xfrm>
            <a:off x="838200" y="2133600"/>
            <a:ext cx="2590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t>Activity modification.</a:t>
            </a:r>
            <a:endParaRPr lang="en-US" dirty="0"/>
          </a:p>
        </p:txBody>
      </p:sp>
      <p:sp>
        <p:nvSpPr>
          <p:cNvPr id="5" name="Rectangle 4"/>
          <p:cNvSpPr/>
          <p:nvPr/>
        </p:nvSpPr>
        <p:spPr>
          <a:xfrm>
            <a:off x="3657600" y="2133600"/>
            <a:ext cx="2590800" cy="914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i="1" dirty="0"/>
              <a:t>Exercise modification.</a:t>
            </a:r>
            <a:endParaRPr lang="en-US" dirty="0"/>
          </a:p>
        </p:txBody>
      </p:sp>
      <p:sp>
        <p:nvSpPr>
          <p:cNvPr id="6" name="Rectangle 5"/>
          <p:cNvSpPr/>
          <p:nvPr/>
        </p:nvSpPr>
        <p:spPr>
          <a:xfrm>
            <a:off x="6400800" y="2133600"/>
            <a:ext cx="2590800" cy="9144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b="1" i="1" dirty="0"/>
              <a:t>External stabilization</a:t>
            </a:r>
            <a:r>
              <a:rPr lang="en-US" b="1" i="1" dirty="0" smtClean="0"/>
              <a:t>..</a:t>
            </a:r>
            <a:endParaRPr lang="en-US" dirty="0"/>
          </a:p>
        </p:txBody>
      </p:sp>
    </p:spTree>
  </p:cSld>
  <p:clrMapOvr>
    <a:masterClrMapping/>
  </p:clrMapOvr>
  <p:transition>
    <p:wedg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9400" y="228600"/>
            <a:ext cx="27432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Sacroiliac/Pelvic Girdle Pain</a:t>
            </a:r>
            <a:endParaRPr lang="en-US" dirty="0"/>
          </a:p>
        </p:txBody>
      </p:sp>
      <p:sp>
        <p:nvSpPr>
          <p:cNvPr id="3" name="Rectangle 2"/>
          <p:cNvSpPr/>
          <p:nvPr/>
        </p:nvSpPr>
        <p:spPr>
          <a:xfrm>
            <a:off x="3048000" y="1219200"/>
            <a:ext cx="2209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interventions</a:t>
            </a:r>
            <a:endParaRPr lang="en-US" b="1" dirty="0"/>
          </a:p>
        </p:txBody>
      </p:sp>
      <p:sp>
        <p:nvSpPr>
          <p:cNvPr id="4" name="Rectangle 3"/>
          <p:cNvSpPr/>
          <p:nvPr/>
        </p:nvSpPr>
        <p:spPr>
          <a:xfrm>
            <a:off x="2895600" y="2057400"/>
            <a:ext cx="2590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t>Activity modification.</a:t>
            </a:r>
            <a:endParaRPr lang="en-US" dirty="0"/>
          </a:p>
        </p:txBody>
      </p:sp>
      <p:sp>
        <p:nvSpPr>
          <p:cNvPr id="7" name="Rectangle 6"/>
          <p:cNvSpPr/>
          <p:nvPr/>
        </p:nvSpPr>
        <p:spPr>
          <a:xfrm>
            <a:off x="762000" y="3200400"/>
            <a:ext cx="8153400" cy="3416320"/>
          </a:xfrm>
          <a:prstGeom prst="rect">
            <a:avLst/>
          </a:prstGeom>
        </p:spPr>
        <p:txBody>
          <a:bodyPr wrap="square">
            <a:spAutoFit/>
          </a:bodyPr>
          <a:lstStyle/>
          <a:p>
            <a:pPr>
              <a:buFont typeface="Arial" pitchFamily="34" charset="0"/>
              <a:buChar char="•"/>
            </a:pPr>
            <a:r>
              <a:rPr lang="en-US" b="1" i="1" dirty="0" smtClean="0"/>
              <a:t>Daily </a:t>
            </a:r>
            <a:r>
              <a:rPr lang="en-US" b="1" i="1" dirty="0"/>
              <a:t>activities should be adapted to minimize asymmetrical forces acting on the trunk and pelvis</a:t>
            </a:r>
            <a:r>
              <a:rPr lang="en-US" b="1" i="1" dirty="0" smtClean="0"/>
              <a:t>.</a:t>
            </a:r>
          </a:p>
          <a:p>
            <a:pPr>
              <a:buFont typeface="Arial" pitchFamily="34" charset="0"/>
              <a:buChar char="•"/>
            </a:pPr>
            <a:r>
              <a:rPr lang="en-US" b="1" i="1" dirty="0" smtClean="0"/>
              <a:t>For </a:t>
            </a:r>
            <a:r>
              <a:rPr lang="en-US" b="1" i="1" dirty="0"/>
              <a:t>example, getting into a car is done by sitting down first, then pivoting both legs and the trunk into the car, keeping the knees together; </a:t>
            </a:r>
            <a:endParaRPr lang="en-US" b="1" i="1" dirty="0" smtClean="0"/>
          </a:p>
          <a:p>
            <a:pPr>
              <a:buFont typeface="Arial" pitchFamily="34" charset="0"/>
              <a:buChar char="•"/>
            </a:pPr>
            <a:r>
              <a:rPr lang="en-US" b="1" i="1" dirty="0" smtClean="0"/>
              <a:t>side-lying </a:t>
            </a:r>
            <a:r>
              <a:rPr lang="en-US" b="1" i="1" dirty="0"/>
              <a:t>is made more symmetrical by placing a pillow between the knees and under the abdomen; </a:t>
            </a:r>
            <a:endParaRPr lang="en-US" b="1" i="1" dirty="0" smtClean="0"/>
          </a:p>
          <a:p>
            <a:pPr>
              <a:buFont typeface="Arial" pitchFamily="34" charset="0"/>
              <a:buChar char="•"/>
            </a:pPr>
            <a:r>
              <a:rPr lang="en-US" b="1" i="1" dirty="0" smtClean="0"/>
              <a:t>avoid </a:t>
            </a:r>
            <a:r>
              <a:rPr lang="en-US" b="1" i="1" dirty="0"/>
              <a:t>full range of hip abduction. </a:t>
            </a:r>
            <a:endParaRPr lang="en-US" b="1" i="1" dirty="0" smtClean="0"/>
          </a:p>
          <a:p>
            <a:pPr>
              <a:buFont typeface="Arial" pitchFamily="34" charset="0"/>
              <a:buChar char="•"/>
            </a:pPr>
            <a:r>
              <a:rPr lang="en-US" b="1" i="1" dirty="0" smtClean="0"/>
              <a:t>Single-leg </a:t>
            </a:r>
            <a:r>
              <a:rPr lang="en-US" b="1" i="1" dirty="0"/>
              <a:t>weight bearing, excessive abduction, and sitting on very soft surfaces should be avoided. </a:t>
            </a:r>
            <a:endParaRPr lang="en-US" b="1" i="1" dirty="0" smtClean="0"/>
          </a:p>
          <a:p>
            <a:pPr>
              <a:buFont typeface="Arial" pitchFamily="34" charset="0"/>
              <a:buChar char="•"/>
            </a:pPr>
            <a:r>
              <a:rPr lang="en-US" b="1" i="1" dirty="0" smtClean="0"/>
              <a:t>In </a:t>
            </a:r>
            <a:r>
              <a:rPr lang="en-US" b="1" i="1" dirty="0"/>
              <a:t>addition, caution patients to avoid climbing more than one step at a time, swinging one leg out of bed at a time when getting up, or crossing the legs when sitting.</a:t>
            </a:r>
            <a:endParaRPr lang="en-US" dirty="0"/>
          </a:p>
        </p:txBody>
      </p:sp>
    </p:spTree>
  </p:cSld>
  <p:clrMapOvr>
    <a:masterClrMapping/>
  </p:clrMapOvr>
  <p:transition>
    <p:wedg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9400" y="228600"/>
            <a:ext cx="27432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Sacroiliac/Pelvic Girdle Pain</a:t>
            </a:r>
            <a:endParaRPr lang="en-US" dirty="0"/>
          </a:p>
        </p:txBody>
      </p:sp>
      <p:sp>
        <p:nvSpPr>
          <p:cNvPr id="3" name="Rectangle 2"/>
          <p:cNvSpPr/>
          <p:nvPr/>
        </p:nvSpPr>
        <p:spPr>
          <a:xfrm>
            <a:off x="3048000" y="1219200"/>
            <a:ext cx="2209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interventions</a:t>
            </a:r>
            <a:endParaRPr lang="en-US" b="1" dirty="0"/>
          </a:p>
        </p:txBody>
      </p:sp>
      <p:sp>
        <p:nvSpPr>
          <p:cNvPr id="5" name="Rectangle 4"/>
          <p:cNvSpPr/>
          <p:nvPr/>
        </p:nvSpPr>
        <p:spPr>
          <a:xfrm>
            <a:off x="2971800" y="1981200"/>
            <a:ext cx="2590800" cy="914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i="1" dirty="0"/>
              <a:t>Exercise modification.</a:t>
            </a:r>
            <a:endParaRPr lang="en-US" dirty="0"/>
          </a:p>
        </p:txBody>
      </p:sp>
      <p:sp>
        <p:nvSpPr>
          <p:cNvPr id="7" name="Rectangle 6"/>
          <p:cNvSpPr/>
          <p:nvPr/>
        </p:nvSpPr>
        <p:spPr>
          <a:xfrm>
            <a:off x="609600" y="3276600"/>
            <a:ext cx="8077200" cy="2677656"/>
          </a:xfrm>
          <a:prstGeom prst="rect">
            <a:avLst/>
          </a:prstGeom>
        </p:spPr>
        <p:txBody>
          <a:bodyPr wrap="square">
            <a:spAutoFit/>
          </a:bodyPr>
          <a:lstStyle/>
          <a:p>
            <a:r>
              <a:rPr lang="en-US" sz="2400" b="1" i="1" dirty="0" smtClean="0"/>
              <a:t>Exercise </a:t>
            </a:r>
            <a:r>
              <a:rPr lang="en-US" sz="2400" b="1" i="1" dirty="0"/>
              <a:t>must be modified so as not to aggravate the condition. </a:t>
            </a:r>
            <a:endParaRPr lang="en-US" sz="2400" b="1" i="1" dirty="0" smtClean="0"/>
          </a:p>
          <a:p>
            <a:r>
              <a:rPr lang="en-US" sz="2400" b="1" i="1" dirty="0" smtClean="0"/>
              <a:t>Avoid </a:t>
            </a:r>
            <a:r>
              <a:rPr lang="en-US" sz="2400" b="1" i="1" dirty="0"/>
              <a:t>exercises that require single-leg weight bearing and excessive hip abduction or hyperextension. </a:t>
            </a:r>
            <a:endParaRPr lang="en-US" sz="2400" b="1" i="1" dirty="0" smtClean="0"/>
          </a:p>
          <a:p>
            <a:r>
              <a:rPr lang="en-US" sz="2400" b="1" i="1" dirty="0" smtClean="0"/>
              <a:t>Teach </a:t>
            </a:r>
            <a:r>
              <a:rPr lang="en-US" sz="2400" b="1" i="1" dirty="0"/>
              <a:t>the patient to activate the pelvic floor and transverse abdominals when transitioning from one position to another and with any lifting in order to stabilize the pelvis.</a:t>
            </a:r>
            <a:endParaRPr lang="en-US" sz="2400" b="1" dirty="0"/>
          </a:p>
        </p:txBody>
      </p:sp>
    </p:spTree>
  </p:cSld>
  <p:clrMapOvr>
    <a:masterClrMapping/>
  </p:clrMapOvr>
  <p:transition>
    <p:wedg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9400" y="228600"/>
            <a:ext cx="27432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Sacroiliac/Pelvic Girdle Pain</a:t>
            </a:r>
            <a:endParaRPr lang="en-US" dirty="0"/>
          </a:p>
        </p:txBody>
      </p:sp>
      <p:sp>
        <p:nvSpPr>
          <p:cNvPr id="3" name="Rectangle 2"/>
          <p:cNvSpPr/>
          <p:nvPr/>
        </p:nvSpPr>
        <p:spPr>
          <a:xfrm>
            <a:off x="3048000" y="1219200"/>
            <a:ext cx="2209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interventions</a:t>
            </a:r>
            <a:endParaRPr lang="en-US" b="1" dirty="0"/>
          </a:p>
        </p:txBody>
      </p:sp>
      <p:sp>
        <p:nvSpPr>
          <p:cNvPr id="6" name="Rectangle 5"/>
          <p:cNvSpPr/>
          <p:nvPr/>
        </p:nvSpPr>
        <p:spPr>
          <a:xfrm>
            <a:off x="2895600" y="2057400"/>
            <a:ext cx="2590800" cy="9144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b="1" i="1" dirty="0"/>
              <a:t>External </a:t>
            </a:r>
            <a:r>
              <a:rPr lang="en-US" b="1" i="1" dirty="0" smtClean="0"/>
              <a:t>stabilization</a:t>
            </a:r>
            <a:endParaRPr lang="en-US" dirty="0"/>
          </a:p>
        </p:txBody>
      </p:sp>
      <p:sp>
        <p:nvSpPr>
          <p:cNvPr id="7" name="Rectangle 6"/>
          <p:cNvSpPr/>
          <p:nvPr/>
        </p:nvSpPr>
        <p:spPr>
          <a:xfrm>
            <a:off x="609600" y="3733800"/>
            <a:ext cx="8077200" cy="1200329"/>
          </a:xfrm>
          <a:prstGeom prst="rect">
            <a:avLst/>
          </a:prstGeom>
        </p:spPr>
        <p:txBody>
          <a:bodyPr wrap="square">
            <a:spAutoFit/>
          </a:bodyPr>
          <a:lstStyle/>
          <a:p>
            <a:r>
              <a:rPr lang="en-US" sz="2400" b="1" i="1" dirty="0" smtClean="0"/>
              <a:t>Use </a:t>
            </a:r>
            <a:r>
              <a:rPr lang="en-US" sz="2400" b="1" i="1" dirty="0"/>
              <a:t>of external stabilization such as belts or corsets designed for use during pregnancy helps reduce posterior pelvic pain, especially when walking.</a:t>
            </a:r>
            <a:endParaRPr lang="en-US" sz="2400" b="1" dirty="0"/>
          </a:p>
        </p:txBody>
      </p:sp>
    </p:spTree>
  </p:cSld>
  <p:clrMapOvr>
    <a:masterClrMapping/>
  </p:clrMapOvr>
  <p:transition>
    <p:wedg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00400" y="1524000"/>
            <a:ext cx="2286000"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400" b="1" dirty="0"/>
              <a:t>Varicose Veins</a:t>
            </a:r>
            <a:endParaRPr lang="en-US" sz="2400" dirty="0"/>
          </a:p>
        </p:txBody>
      </p:sp>
      <p:pic>
        <p:nvPicPr>
          <p:cNvPr id="3" name="Picture 2" descr="http://www.pregnancy-and-baby-boutique.com/images/pregnancy-varicose-veins-1.jpg"/>
          <p:cNvPicPr>
            <a:picLocks noChangeAspect="1" noChangeArrowheads="1"/>
          </p:cNvPicPr>
          <p:nvPr/>
        </p:nvPicPr>
        <p:blipFill>
          <a:blip r:embed="rId2" cstate="print"/>
          <a:srcRect/>
          <a:stretch>
            <a:fillRect/>
          </a:stretch>
        </p:blipFill>
        <p:spPr bwMode="auto">
          <a:xfrm>
            <a:off x="2514600" y="2286000"/>
            <a:ext cx="3733800" cy="3200400"/>
          </a:xfrm>
          <a:prstGeom prst="rect">
            <a:avLst/>
          </a:prstGeom>
          <a:noFill/>
        </p:spPr>
      </p:pic>
    </p:spTree>
  </p:cSld>
  <p:clrMapOvr>
    <a:masterClrMapping/>
  </p:clrMapOvr>
  <p:transition>
    <p:wedg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71800" y="381000"/>
            <a:ext cx="1548694"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r>
              <a:rPr lang="en-US" b="1" dirty="0"/>
              <a:t>Varicose Veins</a:t>
            </a:r>
            <a:endParaRPr lang="en-US" dirty="0"/>
          </a:p>
        </p:txBody>
      </p:sp>
      <p:sp>
        <p:nvSpPr>
          <p:cNvPr id="3" name="Rectangle 2"/>
          <p:cNvSpPr/>
          <p:nvPr/>
        </p:nvSpPr>
        <p:spPr>
          <a:xfrm>
            <a:off x="990600" y="990600"/>
            <a:ext cx="7162800" cy="646331"/>
          </a:xfrm>
          <a:prstGeom prst="rect">
            <a:avLst/>
          </a:prstGeom>
        </p:spPr>
        <p:txBody>
          <a:bodyPr wrap="square">
            <a:spAutoFit/>
          </a:bodyPr>
          <a:lstStyle/>
          <a:p>
            <a:r>
              <a:rPr lang="en-US" b="1" dirty="0"/>
              <a:t>Varicosities are aggravated in pregnancy by the increased uterine weight, venous stasis in the legs, and increased venous </a:t>
            </a:r>
            <a:r>
              <a:rPr lang="en-US" b="1" dirty="0" err="1"/>
              <a:t>distensibility</a:t>
            </a:r>
            <a:r>
              <a:rPr lang="en-US" b="1" dirty="0"/>
              <a:t>.</a:t>
            </a:r>
          </a:p>
        </p:txBody>
      </p:sp>
      <p:sp>
        <p:nvSpPr>
          <p:cNvPr id="4" name="Rectangle 3"/>
          <p:cNvSpPr/>
          <p:nvPr/>
        </p:nvSpPr>
        <p:spPr>
          <a:xfrm>
            <a:off x="1066800" y="2286000"/>
            <a:ext cx="7467600" cy="2308324"/>
          </a:xfrm>
          <a:prstGeom prst="rect">
            <a:avLst/>
          </a:prstGeom>
        </p:spPr>
        <p:txBody>
          <a:bodyPr wrap="square">
            <a:spAutoFit/>
          </a:bodyPr>
          <a:lstStyle/>
          <a:p>
            <a:r>
              <a:rPr lang="en-US" b="1" dirty="0" smtClean="0"/>
              <a:t>Varicosities </a:t>
            </a:r>
            <a:r>
              <a:rPr lang="en-US" b="1" dirty="0"/>
              <a:t>can present in the </a:t>
            </a:r>
            <a:r>
              <a:rPr lang="en-US" b="1" dirty="0">
                <a:solidFill>
                  <a:srgbClr val="7030A0"/>
                </a:solidFill>
              </a:rPr>
              <a:t>first trimester and are more prevalent with repeated pregnancies. </a:t>
            </a:r>
            <a:endParaRPr lang="en-US" b="1" dirty="0" smtClean="0">
              <a:solidFill>
                <a:srgbClr val="7030A0"/>
              </a:solidFill>
            </a:endParaRPr>
          </a:p>
          <a:p>
            <a:r>
              <a:rPr lang="en-US" b="1" dirty="0" smtClean="0"/>
              <a:t>They </a:t>
            </a:r>
            <a:r>
              <a:rPr lang="en-US" b="1" dirty="0"/>
              <a:t>can occur in </a:t>
            </a:r>
            <a:r>
              <a:rPr lang="en-US" b="1" dirty="0">
                <a:solidFill>
                  <a:srgbClr val="7030A0"/>
                </a:solidFill>
              </a:rPr>
              <a:t>the lower extremities, the rectum (hemorrhoids</a:t>
            </a:r>
            <a:r>
              <a:rPr lang="en-US" b="1" dirty="0" smtClean="0">
                <a:solidFill>
                  <a:srgbClr val="7030A0"/>
                </a:solidFill>
              </a:rPr>
              <a:t>)</a:t>
            </a:r>
            <a:r>
              <a:rPr lang="en-US" b="1" dirty="0" smtClean="0"/>
              <a:t> </a:t>
            </a:r>
            <a:r>
              <a:rPr lang="en-US" b="1" dirty="0"/>
              <a:t>Symptoms usually include </a:t>
            </a:r>
            <a:r>
              <a:rPr lang="en-US" b="1" dirty="0">
                <a:solidFill>
                  <a:srgbClr val="7030A0"/>
                </a:solidFill>
              </a:rPr>
              <a:t>heaviness or aching discomfort</a:t>
            </a:r>
            <a:r>
              <a:rPr lang="en-US" b="1" dirty="0"/>
              <a:t>, especially with dependent leg positions; </a:t>
            </a:r>
            <a:endParaRPr lang="en-US" b="1" dirty="0" smtClean="0"/>
          </a:p>
          <a:p>
            <a:r>
              <a:rPr lang="en-US" b="1" dirty="0"/>
              <a:t>I</a:t>
            </a:r>
            <a:r>
              <a:rPr lang="en-US" b="1" dirty="0" smtClean="0"/>
              <a:t>ntensity </a:t>
            </a:r>
            <a:r>
              <a:rPr lang="en-US" b="1" dirty="0"/>
              <a:t>may become severe as the pregnancy progresses. </a:t>
            </a:r>
            <a:endParaRPr lang="en-US" b="1" dirty="0" smtClean="0"/>
          </a:p>
          <a:p>
            <a:r>
              <a:rPr lang="en-US" b="1" dirty="0" smtClean="0"/>
              <a:t>In </a:t>
            </a:r>
            <a:r>
              <a:rPr lang="en-US" b="1" dirty="0"/>
              <a:t>addition, pregnant women are more susceptible to </a:t>
            </a:r>
            <a:r>
              <a:rPr lang="en-US" b="1" dirty="0">
                <a:solidFill>
                  <a:srgbClr val="7030A0"/>
                </a:solidFill>
              </a:rPr>
              <a:t>deep vein thrombosis</a:t>
            </a:r>
            <a:r>
              <a:rPr lang="en-US" b="1" dirty="0"/>
              <a:t>.</a:t>
            </a:r>
          </a:p>
          <a:p>
            <a:endParaRPr lang="en-US" b="1" dirty="0"/>
          </a:p>
        </p:txBody>
      </p:sp>
      <p:sp>
        <p:nvSpPr>
          <p:cNvPr id="5" name="Rectangle 4"/>
          <p:cNvSpPr/>
          <p:nvPr/>
        </p:nvSpPr>
        <p:spPr>
          <a:xfrm>
            <a:off x="2743200" y="1752600"/>
            <a:ext cx="2057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t>Characteristics</a:t>
            </a:r>
            <a:endParaRPr lang="en-US" b="1" dirty="0"/>
          </a:p>
        </p:txBody>
      </p:sp>
      <p:pic>
        <p:nvPicPr>
          <p:cNvPr id="22530" name="Picture 2" descr="http://www.pregnancy-and-baby-boutique.com/images/pregnancy-varicose-veins-1.jpg"/>
          <p:cNvPicPr>
            <a:picLocks noChangeAspect="1" noChangeArrowheads="1"/>
          </p:cNvPicPr>
          <p:nvPr/>
        </p:nvPicPr>
        <p:blipFill>
          <a:blip r:embed="rId2" cstate="print"/>
          <a:srcRect/>
          <a:stretch>
            <a:fillRect/>
          </a:stretch>
        </p:blipFill>
        <p:spPr bwMode="auto">
          <a:xfrm>
            <a:off x="3086100" y="4572000"/>
            <a:ext cx="2857500" cy="1800225"/>
          </a:xfrm>
          <a:prstGeom prst="rect">
            <a:avLst/>
          </a:prstGeom>
          <a:noFill/>
        </p:spPr>
      </p:pic>
    </p:spTree>
  </p:cSld>
  <p:clrMapOvr>
    <a:masterClrMapping/>
  </p:clrMapOvr>
  <p:transition>
    <p:wedg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371600"/>
            <a:ext cx="7620000" cy="2585323"/>
          </a:xfrm>
          <a:prstGeom prst="rect">
            <a:avLst/>
          </a:prstGeom>
        </p:spPr>
        <p:txBody>
          <a:bodyPr wrap="square">
            <a:spAutoFit/>
          </a:bodyPr>
          <a:lstStyle/>
          <a:p>
            <a:r>
              <a:rPr lang="en-US" b="1" i="1" dirty="0" smtClean="0">
                <a:solidFill>
                  <a:srgbClr val="7030A0"/>
                </a:solidFill>
              </a:rPr>
              <a:t>Exercise </a:t>
            </a:r>
            <a:r>
              <a:rPr lang="en-US" b="1" i="1" dirty="0">
                <a:solidFill>
                  <a:srgbClr val="7030A0"/>
                </a:solidFill>
              </a:rPr>
              <a:t>modification</a:t>
            </a:r>
            <a:r>
              <a:rPr lang="en-US" b="1" i="1" dirty="0"/>
              <a:t>. If there is discomfort, exercises may need to be modified so that minimal dependent positioning of the legs occurs</a:t>
            </a:r>
            <a:r>
              <a:rPr lang="en-US" b="1" i="1" dirty="0" smtClean="0"/>
              <a:t>. </a:t>
            </a:r>
          </a:p>
          <a:p>
            <a:r>
              <a:rPr lang="en-US" b="1" i="1" dirty="0" smtClean="0">
                <a:solidFill>
                  <a:srgbClr val="7030A0"/>
                </a:solidFill>
              </a:rPr>
              <a:t>External </a:t>
            </a:r>
            <a:r>
              <a:rPr lang="en-US" b="1" i="1" dirty="0">
                <a:solidFill>
                  <a:srgbClr val="7030A0"/>
                </a:solidFill>
              </a:rPr>
              <a:t>support</a:t>
            </a:r>
            <a:r>
              <a:rPr lang="en-US" b="1" i="1" dirty="0"/>
              <a:t>. Elastic support stockings should be worn to provide an external pressure gradient against the distended veins, and the woman should be encouraged to perform lower extremity exercises and to elevate the lower extremities as often as possible. </a:t>
            </a:r>
            <a:endParaRPr lang="en-US" b="1" i="1" dirty="0" smtClean="0"/>
          </a:p>
          <a:p>
            <a:r>
              <a:rPr lang="en-US" b="1" i="1" dirty="0" err="1" smtClean="0"/>
              <a:t>Vulvar</a:t>
            </a:r>
            <a:r>
              <a:rPr lang="en-US" b="1" i="1" dirty="0" smtClean="0"/>
              <a:t> </a:t>
            </a:r>
            <a:r>
              <a:rPr lang="en-US" b="1" i="1" dirty="0"/>
              <a:t>varicosities may benefit from use of </a:t>
            </a:r>
            <a:r>
              <a:rPr lang="en-US" b="1" i="1" dirty="0">
                <a:solidFill>
                  <a:srgbClr val="7030A0"/>
                </a:solidFill>
              </a:rPr>
              <a:t>a </a:t>
            </a:r>
            <a:r>
              <a:rPr lang="en-US" b="1" i="1" dirty="0" err="1">
                <a:solidFill>
                  <a:srgbClr val="7030A0"/>
                </a:solidFill>
              </a:rPr>
              <a:t>perineal</a:t>
            </a:r>
            <a:r>
              <a:rPr lang="en-US" b="1" i="1" dirty="0">
                <a:solidFill>
                  <a:srgbClr val="7030A0"/>
                </a:solidFill>
              </a:rPr>
              <a:t> pad or belt </a:t>
            </a:r>
            <a:r>
              <a:rPr lang="en-US" b="1" i="1" dirty="0"/>
              <a:t>that provides counter-pressure and support to the tissues.</a:t>
            </a:r>
          </a:p>
          <a:p>
            <a:endParaRPr lang="en-US" dirty="0"/>
          </a:p>
        </p:txBody>
      </p:sp>
      <p:sp>
        <p:nvSpPr>
          <p:cNvPr id="3" name="Rectangle 2"/>
          <p:cNvSpPr/>
          <p:nvPr/>
        </p:nvSpPr>
        <p:spPr>
          <a:xfrm>
            <a:off x="3200400" y="838200"/>
            <a:ext cx="1600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Interventions</a:t>
            </a:r>
          </a:p>
        </p:txBody>
      </p:sp>
      <p:pic>
        <p:nvPicPr>
          <p:cNvPr id="21506" name="Picture 2" descr="http://www.modernpregnancytips.com/wp-content/uploads/2011/12/varicose-veins-miami.jpg"/>
          <p:cNvPicPr>
            <a:picLocks noChangeAspect="1" noChangeArrowheads="1"/>
          </p:cNvPicPr>
          <p:nvPr/>
        </p:nvPicPr>
        <p:blipFill>
          <a:blip r:embed="rId2" cstate="print"/>
          <a:srcRect/>
          <a:stretch>
            <a:fillRect/>
          </a:stretch>
        </p:blipFill>
        <p:spPr bwMode="auto">
          <a:xfrm>
            <a:off x="381000" y="4114800"/>
            <a:ext cx="2209800" cy="1336741"/>
          </a:xfrm>
          <a:prstGeom prst="rect">
            <a:avLst/>
          </a:prstGeom>
          <a:noFill/>
        </p:spPr>
      </p:pic>
      <p:pic>
        <p:nvPicPr>
          <p:cNvPr id="21508" name="Picture 4" descr="http://www.theacupunctureclinic.co.nz/wp-content/uploads/Acupuncture-for-varicose-veins-during-pregnancy-300x194.jpg"/>
          <p:cNvPicPr>
            <a:picLocks noChangeAspect="1" noChangeArrowheads="1"/>
          </p:cNvPicPr>
          <p:nvPr/>
        </p:nvPicPr>
        <p:blipFill>
          <a:blip r:embed="rId3" cstate="print"/>
          <a:srcRect/>
          <a:stretch>
            <a:fillRect/>
          </a:stretch>
        </p:blipFill>
        <p:spPr bwMode="auto">
          <a:xfrm>
            <a:off x="2819400" y="4038600"/>
            <a:ext cx="2438400" cy="1576833"/>
          </a:xfrm>
          <a:prstGeom prst="rect">
            <a:avLst/>
          </a:prstGeom>
          <a:noFill/>
        </p:spPr>
      </p:pic>
      <p:pic>
        <p:nvPicPr>
          <p:cNvPr id="21510" name="Picture 6" descr="http://www.freemanmfg.com/images/484.jpg"/>
          <p:cNvPicPr>
            <a:picLocks noChangeAspect="1" noChangeArrowheads="1"/>
          </p:cNvPicPr>
          <p:nvPr/>
        </p:nvPicPr>
        <p:blipFill>
          <a:blip r:embed="rId4" cstate="print"/>
          <a:srcRect/>
          <a:stretch>
            <a:fillRect/>
          </a:stretch>
        </p:blipFill>
        <p:spPr bwMode="auto">
          <a:xfrm rot="10800000" flipV="1">
            <a:off x="5943600" y="3733800"/>
            <a:ext cx="2209800" cy="2209800"/>
          </a:xfrm>
          <a:prstGeom prst="rect">
            <a:avLst/>
          </a:prstGeom>
          <a:noFill/>
        </p:spPr>
      </p:pic>
    </p:spTree>
  </p:cSld>
  <p:clrMapOvr>
    <a:masterClrMapping/>
  </p:clrMapOvr>
  <p:transition>
    <p:wedg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15962"/>
          </a:xfrm>
        </p:spPr>
        <p:txBody>
          <a:bodyPr>
            <a:normAutofit fontScale="90000"/>
          </a:bodyPr>
          <a:lstStyle/>
          <a:p>
            <a:r>
              <a:rPr lang="en-US" b="1" dirty="0" smtClean="0"/>
              <a:t>Joint Laxity</a:t>
            </a:r>
            <a:br>
              <a:rPr lang="en-US" b="1" dirty="0" smtClean="0"/>
            </a:br>
            <a:endParaRPr lang="en-US" dirty="0"/>
          </a:p>
        </p:txBody>
      </p:sp>
      <p:sp>
        <p:nvSpPr>
          <p:cNvPr id="3" name="Content Placeholder 2"/>
          <p:cNvSpPr>
            <a:spLocks noGrp="1"/>
          </p:cNvSpPr>
          <p:nvPr>
            <p:ph idx="1"/>
          </p:nvPr>
        </p:nvSpPr>
        <p:spPr>
          <a:xfrm>
            <a:off x="457200" y="990600"/>
            <a:ext cx="8229600" cy="5135563"/>
          </a:xfrm>
        </p:spPr>
        <p:txBody>
          <a:bodyPr>
            <a:normAutofit fontScale="70000" lnSpcReduction="20000"/>
          </a:bodyPr>
          <a:lstStyle/>
          <a:p>
            <a:pPr algn="ctr"/>
            <a:r>
              <a:rPr lang="en-US" b="1" dirty="0" smtClean="0"/>
              <a:t>Significance</a:t>
            </a:r>
            <a:endParaRPr lang="en-US" b="1" dirty="0"/>
          </a:p>
          <a:p>
            <a:r>
              <a:rPr lang="en-US" dirty="0"/>
              <a:t>All joint structures are at increased risk of injury during pregnancy and during the immediate postpartum period. The tensile quality of the </a:t>
            </a:r>
            <a:r>
              <a:rPr lang="en-US" dirty="0" err="1"/>
              <a:t>ligamentous</a:t>
            </a:r>
            <a:r>
              <a:rPr lang="en-US" dirty="0"/>
              <a:t> support is decreased, and therefore injury can occur if women are not educated regarding joint protection. There is much controversy regarding the impact of postpartum hormone levels; however, elevated levels have been found 3 to 5 months after delivery</a:t>
            </a:r>
            <a:r>
              <a:rPr lang="en-US" dirty="0" smtClean="0"/>
              <a:t>.</a:t>
            </a:r>
            <a:endParaRPr lang="en-US" dirty="0"/>
          </a:p>
          <a:p>
            <a:pPr algn="ctr"/>
            <a:r>
              <a:rPr lang="en-US" b="1" dirty="0"/>
              <a:t>Interventions </a:t>
            </a:r>
          </a:p>
          <a:p>
            <a:r>
              <a:rPr lang="en-US" b="1" i="1" dirty="0" smtClean="0"/>
              <a:t>Exercise </a:t>
            </a:r>
            <a:r>
              <a:rPr lang="en-US" b="1" i="1" dirty="0"/>
              <a:t>modification. </a:t>
            </a:r>
            <a:r>
              <a:rPr lang="en-US" i="1" dirty="0"/>
              <a:t>Teach the woman safe exercises to perform during the childbearing year, including modification of exercises to decrease excessive joint </a:t>
            </a:r>
            <a:r>
              <a:rPr lang="en-US" i="1" dirty="0" smtClean="0"/>
              <a:t>stress</a:t>
            </a:r>
            <a:endParaRPr lang="en-US" i="1" dirty="0"/>
          </a:p>
          <a:p>
            <a:r>
              <a:rPr lang="en-US" b="1" i="1" dirty="0"/>
              <a:t>Aerobic exercise. </a:t>
            </a:r>
            <a:r>
              <a:rPr lang="en-US" i="1" dirty="0"/>
              <a:t>Suggest </a:t>
            </a:r>
            <a:r>
              <a:rPr lang="en-US" i="1" dirty="0" smtClean="0"/>
              <a:t>non weight-bearing </a:t>
            </a:r>
            <a:r>
              <a:rPr lang="en-US" i="1" dirty="0"/>
              <a:t>or less stressful aerobic activities such as swimming, walking, or biking, particularly for women who were relatively sedentary before pregnancy.</a:t>
            </a:r>
            <a:endParaRPr lang="en-US" dirty="0"/>
          </a:p>
        </p:txBody>
      </p:sp>
    </p:spTree>
  </p:cSld>
  <p:clrMapOvr>
    <a:masterClrMapping/>
  </p:clrMapOvr>
  <p:transition>
    <p:wedg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895600"/>
            <a:ext cx="8229600" cy="1143000"/>
          </a:xfrm>
        </p:spPr>
        <p:txBody>
          <a:bodyPr/>
          <a:lstStyle/>
          <a:p>
            <a:r>
              <a:rPr lang="en-US" b="1" dirty="0"/>
              <a:t>Nerve Compression Syndromes</a:t>
            </a:r>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Abdominal Layers </a:t>
            </a:r>
            <a:endParaRPr lang="en-US" b="1"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87300068"/>
      </p:ext>
    </p:extLst>
  </p:cSld>
  <p:clrMapOvr>
    <a:masterClrMapping/>
  </p:clrMapOvr>
  <p:transition>
    <p:dissolv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Users\MOHSANA\Desktop\Thoracic_Outlet_Syndrome.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09060" y="1371600"/>
            <a:ext cx="3682540" cy="368254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OHSANA\Desktop\downlo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533400"/>
            <a:ext cx="312420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MOHSANA\Desktop\download (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3962400"/>
            <a:ext cx="3886200"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492367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533400"/>
            <a:ext cx="8229600" cy="5943600"/>
          </a:xfrm>
        </p:spPr>
        <p:txBody>
          <a:bodyPr>
            <a:normAutofit fontScale="77500" lnSpcReduction="20000"/>
          </a:bodyPr>
          <a:lstStyle/>
          <a:p>
            <a:r>
              <a:rPr lang="en-US" dirty="0"/>
              <a:t>Impairments </a:t>
            </a:r>
            <a:r>
              <a:rPr lang="en-US" dirty="0" smtClean="0"/>
              <a:t>are</a:t>
            </a:r>
          </a:p>
          <a:p>
            <a:pPr marL="514350" indent="-514350">
              <a:buAutoNum type="arabicPeriod"/>
            </a:pPr>
            <a:r>
              <a:rPr lang="en-US" dirty="0" smtClean="0"/>
              <a:t>thoracic </a:t>
            </a:r>
            <a:r>
              <a:rPr lang="en-US" dirty="0"/>
              <a:t>outlet </a:t>
            </a:r>
            <a:r>
              <a:rPr lang="en-US" dirty="0" smtClean="0"/>
              <a:t>syndrome (TOS</a:t>
            </a:r>
            <a:r>
              <a:rPr lang="en-US" dirty="0"/>
              <a:t>) or carpal </a:t>
            </a:r>
            <a:endParaRPr lang="en-US" dirty="0" smtClean="0"/>
          </a:p>
          <a:p>
            <a:pPr marL="514350" indent="-514350">
              <a:buAutoNum type="arabicPeriod"/>
            </a:pPr>
            <a:r>
              <a:rPr lang="en-US" dirty="0" smtClean="0"/>
              <a:t>tunnel </a:t>
            </a:r>
            <a:r>
              <a:rPr lang="en-US" dirty="0"/>
              <a:t>syndrome (CTS) </a:t>
            </a:r>
          </a:p>
          <a:p>
            <a:pPr marL="0" indent="0" algn="ctr">
              <a:buNone/>
            </a:pPr>
            <a:r>
              <a:rPr lang="en-US" b="1" dirty="0" smtClean="0"/>
              <a:t>CAUSES</a:t>
            </a:r>
          </a:p>
          <a:p>
            <a:r>
              <a:rPr lang="en-US" dirty="0" smtClean="0"/>
              <a:t> postural changes </a:t>
            </a:r>
            <a:r>
              <a:rPr lang="en-US" dirty="0"/>
              <a:t>in the neck and upper </a:t>
            </a:r>
            <a:r>
              <a:rPr lang="en-US" dirty="0" smtClean="0"/>
              <a:t>quarter</a:t>
            </a:r>
          </a:p>
          <a:p>
            <a:r>
              <a:rPr lang="en-US" dirty="0" smtClean="0"/>
              <a:t>fluid retention</a:t>
            </a:r>
          </a:p>
          <a:p>
            <a:r>
              <a:rPr lang="en-US" dirty="0" smtClean="0"/>
              <a:t> hormonal changes</a:t>
            </a:r>
          </a:p>
          <a:p>
            <a:r>
              <a:rPr lang="en-US" dirty="0" smtClean="0"/>
              <a:t>or </a:t>
            </a:r>
            <a:r>
              <a:rPr lang="en-US" dirty="0"/>
              <a:t>circulatory compromise. </a:t>
            </a:r>
            <a:endParaRPr lang="en-US" dirty="0" smtClean="0"/>
          </a:p>
          <a:p>
            <a:r>
              <a:rPr lang="en-US" dirty="0" smtClean="0"/>
              <a:t>Overall, women </a:t>
            </a:r>
            <a:r>
              <a:rPr lang="en-US" dirty="0"/>
              <a:t>are three times as likely as men to experience </a:t>
            </a:r>
            <a:r>
              <a:rPr lang="en-US" dirty="0" smtClean="0"/>
              <a:t>carpal tunnel </a:t>
            </a:r>
            <a:r>
              <a:rPr lang="en-US" dirty="0"/>
              <a:t>syndrome. </a:t>
            </a:r>
          </a:p>
          <a:p>
            <a:r>
              <a:rPr lang="en-US" dirty="0" smtClean="0"/>
              <a:t>Occurrence </a:t>
            </a:r>
            <a:r>
              <a:rPr lang="en-US" dirty="0"/>
              <a:t>in pregnancy can be as </a:t>
            </a:r>
            <a:r>
              <a:rPr lang="en-US" dirty="0" smtClean="0"/>
              <a:t>high as </a:t>
            </a:r>
            <a:r>
              <a:rPr lang="en-US" dirty="0"/>
              <a:t>41</a:t>
            </a:r>
            <a:r>
              <a:rPr lang="en-US" dirty="0" smtClean="0"/>
              <a:t>%.</a:t>
            </a:r>
            <a:endParaRPr lang="en-US" dirty="0"/>
          </a:p>
          <a:p>
            <a:r>
              <a:rPr lang="en-US" dirty="0"/>
              <a:t>Nerve compression syndromes (for example, of the </a:t>
            </a:r>
            <a:r>
              <a:rPr lang="en-US" b="1" dirty="0" smtClean="0"/>
              <a:t>lateral femoral </a:t>
            </a:r>
            <a:r>
              <a:rPr lang="en-US" b="1" dirty="0"/>
              <a:t>cutaneous nerve</a:t>
            </a:r>
            <a:r>
              <a:rPr lang="en-US" dirty="0"/>
              <a:t>) may also occur in the lower </a:t>
            </a:r>
            <a:r>
              <a:rPr lang="en-US" dirty="0" smtClean="0"/>
              <a:t>extremities because </a:t>
            </a:r>
            <a:r>
              <a:rPr lang="en-US" dirty="0"/>
              <a:t>of the weight of the fetus, fluid retention, </a:t>
            </a:r>
            <a:r>
              <a:rPr lang="en-US" dirty="0" smtClean="0"/>
              <a:t>hormonal changes</a:t>
            </a:r>
            <a:r>
              <a:rPr lang="en-US" dirty="0"/>
              <a:t>, or circulatory compromise.</a:t>
            </a:r>
          </a:p>
        </p:txBody>
      </p:sp>
    </p:spTree>
    <p:extLst>
      <p:ext uri="{BB962C8B-B14F-4D97-AF65-F5344CB8AC3E}">
        <p14:creationId xmlns:p14="http://schemas.microsoft.com/office/powerpoint/2010/main" val="266087868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b="1" dirty="0"/>
              <a:t>Interventions</a:t>
            </a:r>
          </a:p>
          <a:p>
            <a:r>
              <a:rPr lang="pt-BR" dirty="0"/>
              <a:t>Typical protocols include postural correction exercises, </a:t>
            </a:r>
            <a:r>
              <a:rPr lang="pt-BR" dirty="0" smtClean="0"/>
              <a:t>manual </a:t>
            </a:r>
            <a:r>
              <a:rPr lang="en-US" dirty="0" smtClean="0"/>
              <a:t>techniques</a:t>
            </a:r>
            <a:r>
              <a:rPr lang="en-US" dirty="0"/>
              <a:t>, ergonomic assessment, and modalities </a:t>
            </a:r>
          </a:p>
          <a:p>
            <a:r>
              <a:rPr lang="en-US" dirty="0"/>
              <a:t>Splints may be used in the treatment of </a:t>
            </a:r>
            <a:r>
              <a:rPr lang="en-US" dirty="0" smtClean="0"/>
              <a:t>carpal tunnel </a:t>
            </a:r>
            <a:r>
              <a:rPr lang="en-US" dirty="0"/>
              <a:t>syndrome. </a:t>
            </a:r>
            <a:endParaRPr lang="en-US" dirty="0" smtClean="0"/>
          </a:p>
          <a:p>
            <a:r>
              <a:rPr lang="en-US" dirty="0" smtClean="0"/>
              <a:t>Carpal </a:t>
            </a:r>
            <a:r>
              <a:rPr lang="en-US" dirty="0"/>
              <a:t>tunnel surgery in the </a:t>
            </a:r>
            <a:r>
              <a:rPr lang="en-US" dirty="0" smtClean="0"/>
              <a:t>pregnant population </a:t>
            </a:r>
            <a:r>
              <a:rPr lang="en-US" dirty="0"/>
              <a:t>is rare, because symptoms generally resolve </a:t>
            </a:r>
            <a:r>
              <a:rPr lang="en-US" dirty="0" smtClean="0"/>
              <a:t>soon after delivery</a:t>
            </a:r>
          </a:p>
          <a:p>
            <a:r>
              <a:rPr lang="en-US" dirty="0" smtClean="0"/>
              <a:t> (a </a:t>
            </a:r>
            <a:r>
              <a:rPr lang="en-US" dirty="0"/>
              <a:t>longer course of the problem has been </a:t>
            </a:r>
            <a:r>
              <a:rPr lang="en-US" dirty="0" smtClean="0"/>
              <a:t>noted in </a:t>
            </a:r>
            <a:r>
              <a:rPr lang="en-US" dirty="0"/>
              <a:t>women who </a:t>
            </a:r>
            <a:r>
              <a:rPr lang="en-US" dirty="0" smtClean="0"/>
              <a:t>breastfeed.)</a:t>
            </a:r>
            <a:endParaRPr lang="en-US" dirty="0"/>
          </a:p>
        </p:txBody>
      </p:sp>
    </p:spTree>
    <p:extLst>
      <p:ext uri="{BB962C8B-B14F-4D97-AF65-F5344CB8AC3E}">
        <p14:creationId xmlns:p14="http://schemas.microsoft.com/office/powerpoint/2010/main" val="2905219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457200"/>
            <a:ext cx="4648200" cy="1143000"/>
          </a:xfrm>
        </p:spPr>
        <p:style>
          <a:lnRef idx="2">
            <a:schemeClr val="accent1">
              <a:shade val="50000"/>
            </a:schemeClr>
          </a:lnRef>
          <a:fillRef idx="1">
            <a:schemeClr val="accent1"/>
          </a:fillRef>
          <a:effectRef idx="0">
            <a:schemeClr val="accent1"/>
          </a:effectRef>
          <a:fontRef idx="minor">
            <a:schemeClr val="lt1"/>
          </a:fontRef>
        </p:style>
        <p:txBody>
          <a:bodyPr/>
          <a:lstStyle/>
          <a:p>
            <a:r>
              <a:rPr lang="en-US" b="1" dirty="0" smtClean="0"/>
              <a:t>A-</a:t>
            </a:r>
            <a:r>
              <a:rPr lang="en-US" b="1" dirty="0" err="1" smtClean="0"/>
              <a:t>fascial</a:t>
            </a:r>
            <a:r>
              <a:rPr lang="en-US" b="1" dirty="0" smtClean="0"/>
              <a:t> layers</a:t>
            </a:r>
            <a:endParaRPr lang="en-US" dirty="0"/>
          </a:p>
        </p:txBody>
      </p:sp>
      <p:sp>
        <p:nvSpPr>
          <p:cNvPr id="3" name="Content Placeholder 2"/>
          <p:cNvSpPr>
            <a:spLocks noGrp="1"/>
          </p:cNvSpPr>
          <p:nvPr>
            <p:ph idx="1"/>
          </p:nvPr>
        </p:nvSpPr>
        <p:spPr>
          <a:xfrm>
            <a:off x="381000" y="2057400"/>
            <a:ext cx="8229600" cy="1981200"/>
          </a:xfrm>
        </p:spPr>
        <p:style>
          <a:lnRef idx="2">
            <a:schemeClr val="accent1">
              <a:shade val="50000"/>
            </a:schemeClr>
          </a:lnRef>
          <a:fillRef idx="1">
            <a:schemeClr val="accent1"/>
          </a:fillRef>
          <a:effectRef idx="0">
            <a:schemeClr val="accent1"/>
          </a:effectRef>
          <a:fontRef idx="minor">
            <a:schemeClr val="lt1"/>
          </a:fontRef>
        </p:style>
        <p:txBody>
          <a:bodyPr/>
          <a:lstStyle/>
          <a:p>
            <a:pPr marL="342900" lvl="1" indent="-342900">
              <a:buNone/>
            </a:pPr>
            <a:r>
              <a:rPr lang="en-US" b="1" dirty="0" smtClean="0"/>
              <a:t>1- Superficial layer</a:t>
            </a:r>
            <a:r>
              <a:rPr lang="en-US" dirty="0" smtClean="0"/>
              <a:t>, </a:t>
            </a:r>
            <a:r>
              <a:rPr lang="en-US" sz="2400" dirty="0" smtClean="0"/>
              <a:t>referred to as the fatty layer, is a single layer with varying amounts of </a:t>
            </a:r>
            <a:r>
              <a:rPr lang="en-US" sz="2400" b="1" dirty="0" smtClean="0">
                <a:solidFill>
                  <a:srgbClr val="7030A0"/>
                </a:solidFill>
              </a:rPr>
              <a:t>fat</a:t>
            </a:r>
            <a:r>
              <a:rPr lang="en-US" sz="2400" dirty="0" smtClean="0"/>
              <a:t>.</a:t>
            </a:r>
            <a:r>
              <a:rPr lang="en-US" dirty="0" smtClean="0"/>
              <a:t>   </a:t>
            </a:r>
          </a:p>
          <a:p>
            <a:pPr marL="120650" indent="-120650">
              <a:buNone/>
            </a:pPr>
            <a:r>
              <a:rPr lang="en-US" sz="2800" b="1" dirty="0" smtClean="0"/>
              <a:t>2-Deep </a:t>
            </a:r>
            <a:r>
              <a:rPr lang="en-US" sz="2800" b="1" dirty="0" err="1" smtClean="0"/>
              <a:t>fascial</a:t>
            </a:r>
            <a:r>
              <a:rPr lang="en-US" sz="2800" b="1" dirty="0" smtClean="0"/>
              <a:t> layer</a:t>
            </a:r>
            <a:r>
              <a:rPr lang="en-US" dirty="0" smtClean="0"/>
              <a:t>, </a:t>
            </a:r>
            <a:r>
              <a:rPr lang="en-US" sz="2400" dirty="0" smtClean="0"/>
              <a:t>known as the membranous layer, is more membranous and contains </a:t>
            </a:r>
            <a:r>
              <a:rPr lang="en-US" sz="2400" b="1" dirty="0" smtClean="0">
                <a:solidFill>
                  <a:srgbClr val="7030A0"/>
                </a:solidFill>
              </a:rPr>
              <a:t>elastic fibers</a:t>
            </a:r>
            <a:r>
              <a:rPr lang="en-US" sz="2400" dirty="0" smtClean="0"/>
              <a:t>.</a:t>
            </a:r>
          </a:p>
          <a:p>
            <a:pPr>
              <a:buNone/>
            </a:pPr>
            <a:endParaRPr lang="en-US" dirty="0"/>
          </a:p>
        </p:txBody>
      </p:sp>
    </p:spTree>
    <p:extLst>
      <p:ext uri="{BB962C8B-B14F-4D97-AF65-F5344CB8AC3E}">
        <p14:creationId xmlns:p14="http://schemas.microsoft.com/office/powerpoint/2010/main" val="4206886098"/>
      </p:ext>
    </p:extLst>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en-US" b="1" dirty="0" smtClean="0">
                <a:solidFill>
                  <a:schemeClr val="bg1"/>
                </a:solidFill>
              </a:rPr>
              <a:t>B-</a:t>
            </a:r>
            <a:r>
              <a:rPr lang="en-US" b="1" dirty="0" err="1" smtClean="0">
                <a:solidFill>
                  <a:schemeClr val="bg1"/>
                </a:solidFill>
              </a:rPr>
              <a:t>Anterolateral</a:t>
            </a:r>
            <a:r>
              <a:rPr lang="en-US" b="1" dirty="0" smtClean="0">
                <a:solidFill>
                  <a:schemeClr val="bg1"/>
                </a:solidFill>
              </a:rPr>
              <a:t> muscle group</a:t>
            </a:r>
            <a:endParaRPr lang="en-US" dirty="0">
              <a:solidFill>
                <a:schemeClr val="bg1"/>
              </a:solidFill>
            </a:endParaRPr>
          </a:p>
        </p:txBody>
      </p:sp>
      <p:sp>
        <p:nvSpPr>
          <p:cNvPr id="3" name="Content Placeholder 2"/>
          <p:cNvSpPr>
            <a:spLocks noGrp="1"/>
          </p:cNvSpPr>
          <p:nvPr>
            <p:ph idx="1"/>
          </p:nvPr>
        </p:nvSpPr>
        <p:spPr>
          <a:xfrm>
            <a:off x="457200" y="2133600"/>
            <a:ext cx="8229600" cy="2971800"/>
          </a:xfrm>
        </p:spPr>
        <p:style>
          <a:lnRef idx="2">
            <a:schemeClr val="accent1">
              <a:shade val="50000"/>
            </a:schemeClr>
          </a:lnRef>
          <a:fillRef idx="1">
            <a:schemeClr val="accent1"/>
          </a:fillRef>
          <a:effectRef idx="0">
            <a:schemeClr val="accent1"/>
          </a:effectRef>
          <a:fontRef idx="minor">
            <a:schemeClr val="lt1"/>
          </a:fontRef>
        </p:style>
        <p:txBody>
          <a:bodyPr>
            <a:normAutofit fontScale="85000" lnSpcReduction="20000"/>
          </a:bodyPr>
          <a:lstStyle/>
          <a:p>
            <a:pPr algn="just">
              <a:spcBef>
                <a:spcPct val="50000"/>
              </a:spcBef>
              <a:buNone/>
            </a:pPr>
            <a:r>
              <a:rPr lang="en-US" b="1" dirty="0" err="1" smtClean="0">
                <a:solidFill>
                  <a:schemeClr val="bg1"/>
                </a:solidFill>
              </a:rPr>
              <a:t>Anterolateral</a:t>
            </a:r>
            <a:r>
              <a:rPr lang="en-US" b="1" dirty="0" smtClean="0">
                <a:solidFill>
                  <a:schemeClr val="bg1"/>
                </a:solidFill>
              </a:rPr>
              <a:t> muscle group of the abdomen consist of four pairs of muscles which include </a:t>
            </a:r>
          </a:p>
          <a:p>
            <a:pPr algn="just">
              <a:spcBef>
                <a:spcPct val="50000"/>
              </a:spcBef>
            </a:pPr>
            <a:r>
              <a:rPr lang="en-US" b="1" dirty="0" smtClean="0"/>
              <a:t>1- External oblique muscle</a:t>
            </a:r>
          </a:p>
          <a:p>
            <a:pPr algn="just">
              <a:spcBef>
                <a:spcPct val="50000"/>
              </a:spcBef>
            </a:pPr>
            <a:r>
              <a:rPr lang="en-US" b="1" dirty="0" smtClean="0"/>
              <a:t>2- Internal oblique muscle</a:t>
            </a:r>
          </a:p>
          <a:p>
            <a:pPr algn="just">
              <a:spcBef>
                <a:spcPct val="50000"/>
              </a:spcBef>
            </a:pPr>
            <a:r>
              <a:rPr lang="en-US" b="1" dirty="0" smtClean="0"/>
              <a:t>3- </a:t>
            </a:r>
            <a:r>
              <a:rPr lang="en-US" b="1" dirty="0" err="1" smtClean="0"/>
              <a:t>Transversus</a:t>
            </a:r>
            <a:r>
              <a:rPr lang="en-US" b="1" dirty="0" smtClean="0"/>
              <a:t> </a:t>
            </a:r>
            <a:r>
              <a:rPr lang="en-US" b="1" dirty="0" err="1" smtClean="0"/>
              <a:t>abdominis</a:t>
            </a:r>
            <a:endParaRPr lang="en-US" b="1" dirty="0" smtClean="0"/>
          </a:p>
          <a:p>
            <a:pPr algn="just">
              <a:spcBef>
                <a:spcPct val="50000"/>
              </a:spcBef>
            </a:pPr>
            <a:r>
              <a:rPr lang="en-US" b="1" dirty="0" smtClean="0"/>
              <a:t>4- -Rectus </a:t>
            </a:r>
            <a:r>
              <a:rPr lang="en-US" b="1" dirty="0" err="1" smtClean="0"/>
              <a:t>abdominis</a:t>
            </a:r>
            <a:endParaRPr lang="en-US" dirty="0"/>
          </a:p>
        </p:txBody>
      </p:sp>
    </p:spTree>
    <p:extLst>
      <p:ext uri="{BB962C8B-B14F-4D97-AF65-F5344CB8AC3E}">
        <p14:creationId xmlns:p14="http://schemas.microsoft.com/office/powerpoint/2010/main" val="1151351277"/>
      </p:ext>
    </p:extLst>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n-US" b="1" dirty="0" smtClean="0">
                <a:solidFill>
                  <a:schemeClr val="bg1"/>
                </a:solidFill>
              </a:rPr>
              <a:t>Rectus sheath</a:t>
            </a:r>
            <a:r>
              <a:rPr lang="en-US" dirty="0" smtClean="0">
                <a:solidFill>
                  <a:schemeClr val="bg1"/>
                </a:solidFill>
              </a:rPr>
              <a:t> </a:t>
            </a:r>
            <a:endParaRPr lang="en-US" dirty="0">
              <a:solidFill>
                <a:schemeClr val="bg1"/>
              </a:solidFill>
            </a:endParaRPr>
          </a:p>
        </p:txBody>
      </p:sp>
      <p:sp>
        <p:nvSpPr>
          <p:cNvPr id="3" name="Content Placeholder 2"/>
          <p:cNvSpPr>
            <a:spLocks noGrp="1"/>
          </p:cNvSpPr>
          <p:nvPr>
            <p:ph idx="1"/>
          </p:nvPr>
        </p:nvSpPr>
        <p:spPr>
          <a:xfrm>
            <a:off x="457200" y="1981199"/>
            <a:ext cx="8229600" cy="2057401"/>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just">
              <a:buNone/>
            </a:pPr>
            <a:r>
              <a:rPr lang="en-US" dirty="0" smtClean="0">
                <a:solidFill>
                  <a:schemeClr val="bg1"/>
                </a:solidFill>
              </a:rPr>
              <a:t>  The rectus </a:t>
            </a:r>
            <a:r>
              <a:rPr lang="en-US" dirty="0" err="1" smtClean="0">
                <a:solidFill>
                  <a:schemeClr val="bg1"/>
                </a:solidFill>
              </a:rPr>
              <a:t>abdominis</a:t>
            </a:r>
            <a:r>
              <a:rPr lang="en-US" dirty="0" smtClean="0">
                <a:solidFill>
                  <a:schemeClr val="bg1"/>
                </a:solidFill>
              </a:rPr>
              <a:t> is entirely enclosed in a sheath formed by the </a:t>
            </a:r>
            <a:r>
              <a:rPr lang="en-US" dirty="0" err="1" smtClean="0">
                <a:solidFill>
                  <a:schemeClr val="bg1"/>
                </a:solidFill>
              </a:rPr>
              <a:t>aponeuroses</a:t>
            </a:r>
            <a:r>
              <a:rPr lang="en-US" dirty="0" smtClean="0">
                <a:solidFill>
                  <a:schemeClr val="bg1"/>
                </a:solidFill>
              </a:rPr>
              <a:t> of the muscles of the lateral walls of the abdomen. </a:t>
            </a:r>
          </a:p>
          <a:p>
            <a:endParaRPr lang="en-US" dirty="0">
              <a:solidFill>
                <a:schemeClr val="bg1"/>
              </a:solidFill>
            </a:endParaRPr>
          </a:p>
        </p:txBody>
      </p:sp>
    </p:spTree>
    <p:extLst>
      <p:ext uri="{BB962C8B-B14F-4D97-AF65-F5344CB8AC3E}">
        <p14:creationId xmlns:p14="http://schemas.microsoft.com/office/powerpoint/2010/main" val="3204553567"/>
      </p:ext>
    </p:extLst>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515</TotalTime>
  <Words>2297</Words>
  <Application>Microsoft Office PowerPoint</Application>
  <PresentationFormat>On-screen Show (4:3)</PresentationFormat>
  <Paragraphs>213</Paragraphs>
  <Slides>62</Slides>
  <Notes>1</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Office Theme</vt:lpstr>
      <vt:lpstr>Pregnancy-Induced Pathology</vt:lpstr>
      <vt:lpstr>Pregnancy-Induced Pathology</vt:lpstr>
      <vt:lpstr>Diastasis Recti</vt:lpstr>
      <vt:lpstr>THE ABDOMINAL MUSCLES</vt:lpstr>
      <vt:lpstr>PowerPoint Presentation</vt:lpstr>
      <vt:lpstr>Abdominal Layers </vt:lpstr>
      <vt:lpstr>A-fascial layers</vt:lpstr>
      <vt:lpstr>B-Anterolateral muscle group</vt:lpstr>
      <vt:lpstr>Rectus sheath </vt:lpstr>
      <vt:lpstr>PowerPoint Presentation</vt:lpstr>
      <vt:lpstr>C- The aponeuroses</vt:lpstr>
      <vt:lpstr>D- The linea alba</vt:lpstr>
      <vt:lpstr>Diastasis Recti</vt:lpstr>
      <vt:lpstr>PowerPoint Presentation</vt:lpstr>
      <vt:lpstr>PowerPoint Presentation</vt:lpstr>
      <vt:lpstr>Etiology</vt:lpstr>
      <vt:lpstr>Significance</vt:lpstr>
      <vt:lpstr>Activity limitations.</vt:lpstr>
      <vt:lpstr>Decreased fetal protection</vt:lpstr>
      <vt:lpstr>Potential for herniation</vt:lpstr>
      <vt:lpstr>Examination for Diastasis Recti</vt:lpstr>
      <vt:lpstr>PowerPoint Presentation</vt:lpstr>
      <vt:lpstr>Patient position and procedure</vt:lpstr>
      <vt:lpstr>PowerPoint Presentation</vt:lpstr>
      <vt:lpstr>PowerPoint Presentation</vt:lpstr>
      <vt:lpstr>PowerPoint Presentation</vt:lpstr>
      <vt:lpstr>PowerPoint Presentation</vt:lpstr>
      <vt:lpstr>PowerPoint Presentation</vt:lpstr>
      <vt:lpstr>PowerPoint Presentation</vt:lpstr>
      <vt:lpstr>INTERVENTIONS</vt:lpstr>
      <vt:lpstr>Corrective Exercises for Diastasis Recti</vt:lpstr>
      <vt:lpstr>Head Lift</vt:lpstr>
      <vt:lpstr>PowerPoint Presentation</vt:lpstr>
      <vt:lpstr>PowerPoint Presentation</vt:lpstr>
      <vt:lpstr>Head Lift with Pelvic Tilt</vt:lpstr>
      <vt:lpstr>Strengthening exercises</vt:lpstr>
      <vt:lpstr>PowerPoint Presentation</vt:lpstr>
      <vt:lpstr>PowerPoint Presentation</vt:lpstr>
      <vt:lpstr>Diastasis Recti Tape </vt:lpstr>
      <vt:lpstr>Why use tape?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Joint Laxity </vt:lpstr>
      <vt:lpstr>Nerve Compression Syndromes</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Pregnancy-Induced Pathology</dc:title>
  <dc:creator>dpt doc</dc:creator>
  <cp:lastModifiedBy>MOHSANA</cp:lastModifiedBy>
  <cp:revision>38</cp:revision>
  <dcterms:created xsi:type="dcterms:W3CDTF">2015-05-05T05:17:53Z</dcterms:created>
  <dcterms:modified xsi:type="dcterms:W3CDTF">2019-03-24T17:07:54Z</dcterms:modified>
</cp:coreProperties>
</file>