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9"/>
  </p:notesMasterIdLst>
  <p:sldIdLst>
    <p:sldId id="256" r:id="rId2"/>
    <p:sldId id="258" r:id="rId3"/>
    <p:sldId id="259" r:id="rId4"/>
    <p:sldId id="260" r:id="rId5"/>
    <p:sldId id="262" r:id="rId6"/>
    <p:sldId id="264" r:id="rId7"/>
    <p:sldId id="263"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8D230F3-CF80-4859-8CE7-A43EE81993B5}" styleName="Light Style 1 - Accent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912C8C85-51F0-491E-9774-3900AFEF0FD7}" styleName="Light Style 2 - Accent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70430" autoAdjust="0"/>
  </p:normalViewPr>
  <p:slideViewPr>
    <p:cSldViewPr>
      <p:cViewPr varScale="1">
        <p:scale>
          <a:sx n="50" d="100"/>
          <a:sy n="50" d="100"/>
        </p:scale>
        <p:origin x="-195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E16F671-ED3F-4CD9-BF0A-AA00CCD042DF}" type="datetimeFigureOut">
              <a:rPr lang="en-US" smtClean="0"/>
              <a:t>23-Jun-21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457F6A7-9B23-4541-9E53-A4E7A1963EA4}" type="slidenum">
              <a:rPr lang="en-US" smtClean="0"/>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228600" indent="-228600">
              <a:buAutoNum type="arabicPeriod"/>
            </a:pPr>
            <a:r>
              <a:rPr lang="en-US" sz="1200" b="0" i="0" kern="1200" dirty="0" smtClean="0">
                <a:solidFill>
                  <a:schemeClr val="tx1"/>
                </a:solidFill>
                <a:latin typeface="+mn-lt"/>
                <a:ea typeface="+mn-ea"/>
                <a:cs typeface="+mn-cs"/>
              </a:rPr>
              <a:t>Leniency error is when a raters’ tendency is to rate all employees at the </a:t>
            </a:r>
            <a:r>
              <a:rPr lang="en-US" sz="1200" b="1" i="0" kern="1200" dirty="0" smtClean="0">
                <a:solidFill>
                  <a:srgbClr val="FF0000"/>
                </a:solidFill>
                <a:latin typeface="+mn-lt"/>
                <a:ea typeface="+mn-ea"/>
                <a:cs typeface="+mn-cs"/>
              </a:rPr>
              <a:t>positive end of the scale </a:t>
            </a:r>
            <a:r>
              <a:rPr lang="en-US" sz="1200" b="0" i="0" kern="1200" dirty="0" smtClean="0">
                <a:solidFill>
                  <a:schemeClr val="tx1"/>
                </a:solidFill>
                <a:latin typeface="+mn-lt"/>
                <a:ea typeface="+mn-ea"/>
                <a:cs typeface="+mn-cs"/>
              </a:rPr>
              <a:t>(positive leniency) or at the low end of the scale (negative leniency).</a:t>
            </a:r>
          </a:p>
          <a:p>
            <a:pPr marL="228600" indent="-228600">
              <a:buAutoNum type="arabicPeriod"/>
            </a:pPr>
            <a:endParaRPr lang="en-US" sz="1200" b="0" i="0" kern="1200" dirty="0" smtClean="0">
              <a:solidFill>
                <a:schemeClr val="tx1"/>
              </a:solidFill>
              <a:latin typeface="+mn-lt"/>
              <a:ea typeface="+mn-ea"/>
              <a:cs typeface="+mn-cs"/>
            </a:endParaRPr>
          </a:p>
          <a:p>
            <a:pPr marL="228600" indent="-228600">
              <a:buNone/>
            </a:pPr>
            <a:r>
              <a:rPr lang="en-US" sz="1200" b="0" i="0" kern="1200" dirty="0" smtClean="0">
                <a:solidFill>
                  <a:schemeClr val="tx1"/>
                </a:solidFill>
                <a:latin typeface="+mn-lt"/>
                <a:ea typeface="+mn-ea"/>
                <a:cs typeface="+mn-cs"/>
              </a:rPr>
              <a:t>3. Rating only recent performance, good or bad</a:t>
            </a:r>
          </a:p>
          <a:p>
            <a:pPr marL="228600" indent="-228600">
              <a:buNone/>
            </a:pPr>
            <a:endParaRPr lang="en-US" sz="1200" b="0" i="0" kern="1200" dirty="0" smtClean="0">
              <a:solidFill>
                <a:schemeClr val="tx1"/>
              </a:solidFill>
              <a:latin typeface="+mn-lt"/>
              <a:ea typeface="+mn-ea"/>
              <a:cs typeface="+mn-cs"/>
            </a:endParaRPr>
          </a:p>
          <a:p>
            <a:pPr marL="228600" indent="-228600">
              <a:buNone/>
            </a:pPr>
            <a:r>
              <a:rPr lang="en-US" sz="1200" b="0" i="0" kern="1200" dirty="0" smtClean="0">
                <a:solidFill>
                  <a:schemeClr val="tx1"/>
                </a:solidFill>
                <a:latin typeface="+mn-lt"/>
                <a:ea typeface="+mn-ea"/>
                <a:cs typeface="+mn-cs"/>
              </a:rPr>
              <a:t>6t. Your boss or superior determines that if you've done well in the past, you should continue to do well now.</a:t>
            </a:r>
          </a:p>
          <a:p>
            <a:pPr marL="228600" indent="-228600">
              <a:buNone/>
            </a:pPr>
            <a:r>
              <a:rPr lang="en-US" sz="1200" b="0" i="0" kern="1200" dirty="0" smtClean="0">
                <a:solidFill>
                  <a:schemeClr val="tx1"/>
                </a:solidFill>
                <a:latin typeface="+mn-lt"/>
                <a:ea typeface="+mn-ea"/>
                <a:cs typeface="+mn-cs"/>
              </a:rPr>
              <a:t>7. Letting one positive work factor you like affect your overall assessment of performance. Horn effect opposite</a:t>
            </a:r>
          </a:p>
          <a:p>
            <a:pPr marL="228600" indent="-228600">
              <a:buNone/>
            </a:pPr>
            <a:r>
              <a:rPr lang="en-US" sz="1200" b="0" i="0" kern="1200" dirty="0" smtClean="0">
                <a:solidFill>
                  <a:schemeClr val="tx1"/>
                </a:solidFill>
                <a:latin typeface="+mn-lt"/>
                <a:ea typeface="+mn-ea"/>
                <a:cs typeface="+mn-cs"/>
              </a:rPr>
              <a:t>8. A </a:t>
            </a:r>
            <a:r>
              <a:rPr lang="en-US" sz="1200" b="1" i="0" kern="1200" dirty="0" smtClean="0">
                <a:solidFill>
                  <a:schemeClr val="tx1"/>
                </a:solidFill>
                <a:latin typeface="+mn-lt"/>
                <a:ea typeface="+mn-ea"/>
                <a:cs typeface="+mn-cs"/>
              </a:rPr>
              <a:t>perceptual error</a:t>
            </a:r>
            <a:r>
              <a:rPr lang="en-US" sz="1200" b="0" i="0" kern="1200" dirty="0" smtClean="0">
                <a:solidFill>
                  <a:schemeClr val="tx1"/>
                </a:solidFill>
                <a:latin typeface="+mn-lt"/>
                <a:ea typeface="+mn-ea"/>
                <a:cs typeface="+mn-cs"/>
              </a:rPr>
              <a:t> is the inability to judge humans, things or situations fairly and accurately</a:t>
            </a:r>
            <a:endParaRPr lang="en-US" dirty="0"/>
          </a:p>
        </p:txBody>
      </p:sp>
      <p:sp>
        <p:nvSpPr>
          <p:cNvPr id="4" name="Slide Number Placeholder 3"/>
          <p:cNvSpPr>
            <a:spLocks noGrp="1"/>
          </p:cNvSpPr>
          <p:nvPr>
            <p:ph type="sldNum" sz="quarter" idx="10"/>
          </p:nvPr>
        </p:nvSpPr>
        <p:spPr/>
        <p:txBody>
          <a:bodyPr/>
          <a:lstStyle/>
          <a:p>
            <a:fld id="{C457F6A7-9B23-4541-9E53-A4E7A1963EA4}" type="slidenum">
              <a:rPr lang="en-US" smtClean="0"/>
              <a:t>7</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5ECE40A2-1B67-4FD8-947C-0B7F464D3032}" type="datetimeFigureOut">
              <a:rPr lang="en-US" smtClean="0"/>
              <a:pPr/>
              <a:t>23-Jun-21</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74BD1373-CDF2-43CD-B67D-EF9C79AE5D2D}"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ECE40A2-1B67-4FD8-947C-0B7F464D3032}" type="datetimeFigureOut">
              <a:rPr lang="en-US" smtClean="0"/>
              <a:pPr/>
              <a:t>23-Jun-21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4BD1373-CDF2-43CD-B67D-EF9C79AE5D2D}"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ECE40A2-1B67-4FD8-947C-0B7F464D3032}" type="datetimeFigureOut">
              <a:rPr lang="en-US" smtClean="0"/>
              <a:pPr/>
              <a:t>23-Jun-21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4BD1373-CDF2-43CD-B67D-EF9C79AE5D2D}"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ECE40A2-1B67-4FD8-947C-0B7F464D3032}" type="datetimeFigureOut">
              <a:rPr lang="en-US" smtClean="0"/>
              <a:pPr/>
              <a:t>23-Jun-21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4BD1373-CDF2-43CD-B67D-EF9C79AE5D2D}"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5ECE40A2-1B67-4FD8-947C-0B7F464D3032}" type="datetimeFigureOut">
              <a:rPr lang="en-US" smtClean="0"/>
              <a:pPr/>
              <a:t>23-Jun-21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4BD1373-CDF2-43CD-B67D-EF9C79AE5D2D}"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5ECE40A2-1B67-4FD8-947C-0B7F464D3032}" type="datetimeFigureOut">
              <a:rPr lang="en-US" smtClean="0"/>
              <a:pPr/>
              <a:t>23-Jun-21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4BD1373-CDF2-43CD-B67D-EF9C79AE5D2D}"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5ECE40A2-1B67-4FD8-947C-0B7F464D3032}" type="datetimeFigureOut">
              <a:rPr lang="en-US" smtClean="0"/>
              <a:pPr/>
              <a:t>23-Jun-21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4BD1373-CDF2-43CD-B67D-EF9C79AE5D2D}"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5ECE40A2-1B67-4FD8-947C-0B7F464D3032}" type="datetimeFigureOut">
              <a:rPr lang="en-US" smtClean="0"/>
              <a:pPr/>
              <a:t>23-Jun-21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4BD1373-CDF2-43CD-B67D-EF9C79AE5D2D}"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ECE40A2-1B67-4FD8-947C-0B7F464D3032}" type="datetimeFigureOut">
              <a:rPr lang="en-US" smtClean="0"/>
              <a:pPr/>
              <a:t>23-Jun-21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4BD1373-CDF2-43CD-B67D-EF9C79AE5D2D}"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5ECE40A2-1B67-4FD8-947C-0B7F464D3032}" type="datetimeFigureOut">
              <a:rPr lang="en-US" smtClean="0"/>
              <a:pPr/>
              <a:t>23-Jun-21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4BD1373-CDF2-43CD-B67D-EF9C79AE5D2D}"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5ECE40A2-1B67-4FD8-947C-0B7F464D3032}" type="datetimeFigureOut">
              <a:rPr lang="en-US" smtClean="0"/>
              <a:pPr/>
              <a:t>23-Jun-21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74BD1373-CDF2-43CD-B67D-EF9C79AE5D2D}"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5ECE40A2-1B67-4FD8-947C-0B7F464D3032}" type="datetimeFigureOut">
              <a:rPr lang="en-US" smtClean="0"/>
              <a:pPr/>
              <a:t>23-Jun-21</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74BD1373-CDF2-43CD-B67D-EF9C79AE5D2D}"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Performance appraisal</a:t>
            </a:r>
            <a:endParaRPr lang="en-US" dirty="0"/>
          </a:p>
        </p:txBody>
      </p:sp>
      <p:sp>
        <p:nvSpPr>
          <p:cNvPr id="3" name="Subtitle 2"/>
          <p:cNvSpPr>
            <a:spLocks noGrp="1"/>
          </p:cNvSpPr>
          <p:nvPr>
            <p:ph type="subTitle" idx="1"/>
          </p:nvPr>
        </p:nvSpPr>
        <p:spPr/>
        <p:txBody>
          <a:bodyPr/>
          <a:lstStyle/>
          <a:p>
            <a:r>
              <a:rPr lang="en-US" dirty="0" smtClean="0"/>
              <a:t>Short notes </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638800"/>
          </a:xfrm>
        </p:spPr>
        <p:txBody>
          <a:bodyPr/>
          <a:lstStyle/>
          <a:p>
            <a:pPr>
              <a:buNone/>
            </a:pPr>
            <a:r>
              <a:rPr lang="en-US" sz="2000" b="1" dirty="0" smtClean="0"/>
              <a:t>Definition</a:t>
            </a:r>
          </a:p>
          <a:p>
            <a:r>
              <a:rPr lang="en-US" sz="2000" dirty="0" smtClean="0"/>
              <a:t>It is the process of </a:t>
            </a:r>
            <a:r>
              <a:rPr lang="en-US" sz="2000" dirty="0" smtClean="0">
                <a:solidFill>
                  <a:srgbClr val="FF0000"/>
                </a:solidFill>
              </a:rPr>
              <a:t>evaluating individual job performance </a:t>
            </a:r>
            <a:r>
              <a:rPr lang="en-US" sz="2000" dirty="0" smtClean="0"/>
              <a:t>as a basis for making objective personnel decisions.</a:t>
            </a:r>
          </a:p>
          <a:p>
            <a:r>
              <a:rPr lang="en-US" sz="2000" b="1" dirty="0" smtClean="0"/>
              <a:t>Objective</a:t>
            </a:r>
          </a:p>
          <a:p>
            <a:pPr>
              <a:buNone/>
            </a:pPr>
            <a:r>
              <a:rPr lang="en-US" sz="2000" dirty="0" smtClean="0"/>
              <a:t>		To motivate employees to adapt and maintain behavior </a:t>
            </a:r>
            <a:r>
              <a:rPr lang="en-US" sz="2000" dirty="0" smtClean="0">
                <a:solidFill>
                  <a:srgbClr val="FF0000"/>
                </a:solidFill>
              </a:rPr>
              <a:t>that leads to expected performance</a:t>
            </a:r>
          </a:p>
          <a:p>
            <a:pPr>
              <a:buNone/>
            </a:pPr>
            <a:endParaRPr lang="en-US" sz="2000" dirty="0" smtClean="0"/>
          </a:p>
          <a:p>
            <a:pPr>
              <a:buNone/>
            </a:pPr>
            <a:r>
              <a:rPr lang="en-US" sz="2000" b="1" dirty="0" smtClean="0"/>
              <a:t>USES</a:t>
            </a:r>
            <a:r>
              <a:rPr lang="en-US" sz="2000" dirty="0" smtClean="0"/>
              <a:t>. Performance appraisal  useful for making decision that involves</a:t>
            </a:r>
          </a:p>
          <a:p>
            <a:endParaRPr lang="en-US" dirty="0"/>
          </a:p>
        </p:txBody>
      </p:sp>
      <p:graphicFrame>
        <p:nvGraphicFramePr>
          <p:cNvPr id="4" name="Table 3"/>
          <p:cNvGraphicFramePr>
            <a:graphicFrameLocks noGrp="1"/>
          </p:cNvGraphicFramePr>
          <p:nvPr/>
        </p:nvGraphicFramePr>
        <p:xfrm>
          <a:off x="685800" y="3657600"/>
          <a:ext cx="7620000" cy="2667000"/>
        </p:xfrm>
        <a:graphic>
          <a:graphicData uri="http://schemas.openxmlformats.org/drawingml/2006/table">
            <a:tbl>
              <a:tblPr firstRow="1" bandRow="1">
                <a:tableStyleId>{D7AC3CCA-C797-4891-BE02-D94E43425B78}</a:tableStyleId>
              </a:tblPr>
              <a:tblGrid>
                <a:gridCol w="7620000"/>
              </a:tblGrid>
              <a:tr h="8382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1" i="1" dirty="0" smtClean="0"/>
                        <a:t>Compensation</a:t>
                      </a:r>
                      <a:r>
                        <a:rPr lang="en-US" dirty="0" smtClean="0"/>
                        <a:t>. The major motivator of performance is financial reward. Linking performance with pay will result to attaining expected output.</a:t>
                      </a:r>
                    </a:p>
                  </a:txBody>
                  <a:tcPr/>
                </a:tc>
              </a:tr>
              <a:tr h="838200">
                <a:tc>
                  <a:txBody>
                    <a:bodyPr/>
                    <a:lstStyle/>
                    <a:p>
                      <a:r>
                        <a:rPr lang="en-US" b="1" i="1" dirty="0" smtClean="0"/>
                        <a:t>Placement. </a:t>
                      </a:r>
                      <a:r>
                        <a:rPr lang="en-US" dirty="0" smtClean="0"/>
                        <a:t>Performance appraisal is required for decisions concerning promotion, demotion and discharges </a:t>
                      </a:r>
                      <a:endParaRPr lang="en-US" dirty="0"/>
                    </a:p>
                  </a:txBody>
                  <a:tcPr/>
                </a:tc>
              </a:tr>
              <a:tr h="838200">
                <a:tc>
                  <a:txBody>
                    <a:bodyPr/>
                    <a:lstStyle/>
                    <a:p>
                      <a:r>
                        <a:rPr lang="en-US" b="1" dirty="0" smtClean="0"/>
                        <a:t>Training and development. </a:t>
                      </a:r>
                      <a:r>
                        <a:rPr lang="en-US" dirty="0" smtClean="0"/>
                        <a:t>Potential and weakness of an employee are identified in performance appraisal, which is necessary for training and development needs</a:t>
                      </a:r>
                      <a:endParaRPr lang="en-US" dirty="0"/>
                    </a:p>
                  </a:txBody>
                  <a:tcPr/>
                </a:tc>
              </a:tr>
            </a:tbl>
          </a:graphicData>
        </a:graphic>
      </p:graphicFrame>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6400800"/>
          </a:xfrm>
        </p:spPr>
        <p:txBody>
          <a:bodyPr>
            <a:normAutofit fontScale="77500" lnSpcReduction="20000"/>
          </a:bodyPr>
          <a:lstStyle/>
          <a:p>
            <a:pPr>
              <a:buNone/>
            </a:pPr>
            <a:r>
              <a:rPr lang="en-US" b="1" dirty="0" smtClean="0"/>
              <a:t>Performance appraisal </a:t>
            </a:r>
          </a:p>
          <a:p>
            <a:pPr>
              <a:buNone/>
            </a:pPr>
            <a:endParaRPr lang="en-US" b="1" dirty="0" smtClean="0"/>
          </a:p>
          <a:p>
            <a:pPr>
              <a:buNone/>
            </a:pPr>
            <a:r>
              <a:rPr lang="en-US" b="1" dirty="0" smtClean="0"/>
              <a:t>Formal and Informal: </a:t>
            </a:r>
          </a:p>
          <a:p>
            <a:pPr>
              <a:buNone/>
            </a:pPr>
            <a:endParaRPr lang="en-US" b="1" dirty="0" smtClean="0"/>
          </a:p>
          <a:p>
            <a:r>
              <a:rPr lang="en-US" b="1" i="1" dirty="0" smtClean="0"/>
              <a:t>Informal </a:t>
            </a:r>
            <a:r>
              <a:rPr lang="en-US" dirty="0" smtClean="0"/>
              <a:t>– done whenever the supervisor feels the need of it, assessment is done during conversation of supervisor and employee.</a:t>
            </a:r>
          </a:p>
          <a:p>
            <a:r>
              <a:rPr lang="en-US" b="1" i="1" dirty="0" smtClean="0"/>
              <a:t>Formal</a:t>
            </a:r>
            <a:r>
              <a:rPr lang="en-US" dirty="0" smtClean="0"/>
              <a:t> - if it uses systematic appraisal system </a:t>
            </a:r>
          </a:p>
          <a:p>
            <a:endParaRPr lang="en-US" dirty="0" smtClean="0"/>
          </a:p>
          <a:p>
            <a:pPr>
              <a:buNone/>
            </a:pPr>
            <a:r>
              <a:rPr lang="en-US" b="1" i="1" dirty="0" smtClean="0"/>
              <a:t>Characterized </a:t>
            </a:r>
          </a:p>
          <a:p>
            <a:endParaRPr lang="en-US" dirty="0" smtClean="0"/>
          </a:p>
          <a:p>
            <a:r>
              <a:rPr lang="en-US" dirty="0" smtClean="0"/>
              <a:t>Managers and subordinates share understanding about what has to be accomplished</a:t>
            </a:r>
          </a:p>
          <a:p>
            <a:endParaRPr lang="en-US" dirty="0" smtClean="0"/>
          </a:p>
          <a:p>
            <a:r>
              <a:rPr lang="en-US" dirty="0" smtClean="0"/>
              <a:t>Performance is </a:t>
            </a:r>
            <a:r>
              <a:rPr lang="en-US" dirty="0" smtClean="0">
                <a:solidFill>
                  <a:srgbClr val="FF0000"/>
                </a:solidFill>
              </a:rPr>
              <a:t>measured using some techniques.</a:t>
            </a:r>
          </a:p>
          <a:p>
            <a:endParaRPr lang="en-US" dirty="0" smtClean="0"/>
          </a:p>
          <a:p>
            <a:r>
              <a:rPr lang="en-US" dirty="0" smtClean="0"/>
              <a:t>Assessment of employee performance is done on a </a:t>
            </a:r>
            <a:r>
              <a:rPr lang="en-US" dirty="0" smtClean="0">
                <a:solidFill>
                  <a:srgbClr val="FF0000"/>
                </a:solidFill>
              </a:rPr>
              <a:t>regular basis semi-annual or annually.</a:t>
            </a:r>
          </a:p>
          <a:p>
            <a:endParaRPr lang="en-US" dirty="0" smtClean="0"/>
          </a:p>
          <a:p>
            <a:r>
              <a:rPr lang="en-US" dirty="0" smtClean="0"/>
              <a:t>During the assessment proceedings, the employee is </a:t>
            </a:r>
            <a:r>
              <a:rPr lang="en-US" dirty="0" smtClean="0">
                <a:solidFill>
                  <a:srgbClr val="FF0000"/>
                </a:solidFill>
              </a:rPr>
              <a:t>well aware </a:t>
            </a:r>
            <a:r>
              <a:rPr lang="en-US" dirty="0" smtClean="0"/>
              <a:t>that his performance is being assessed.</a:t>
            </a:r>
            <a:br>
              <a:rPr lang="en-US" dirty="0" smtClean="0"/>
            </a:b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200"/>
            <a:ext cx="8229600" cy="5486400"/>
          </a:xfrm>
        </p:spPr>
        <p:txBody>
          <a:bodyPr>
            <a:normAutofit fontScale="85000" lnSpcReduction="20000"/>
          </a:bodyPr>
          <a:lstStyle/>
          <a:p>
            <a:r>
              <a:rPr lang="en-US" b="1" dirty="0" smtClean="0"/>
              <a:t>Process Consist of the following</a:t>
            </a:r>
          </a:p>
          <a:p>
            <a:endParaRPr lang="en-US" dirty="0" smtClean="0"/>
          </a:p>
          <a:p>
            <a:pPr>
              <a:buNone/>
            </a:pPr>
            <a:r>
              <a:rPr lang="en-US" dirty="0" smtClean="0"/>
              <a:t>1. Establishment of performance standards.</a:t>
            </a:r>
          </a:p>
          <a:p>
            <a:pPr lvl="1"/>
            <a:r>
              <a:rPr lang="en-US" dirty="0" smtClean="0"/>
              <a:t>Organization’s strategic goal basis to determine performance standard.</a:t>
            </a:r>
          </a:p>
          <a:p>
            <a:pPr lvl="1">
              <a:buNone/>
            </a:pPr>
            <a:endParaRPr lang="en-US" dirty="0" smtClean="0"/>
          </a:p>
          <a:p>
            <a:pPr>
              <a:buNone/>
            </a:pPr>
            <a:r>
              <a:rPr lang="en-US" dirty="0" smtClean="0"/>
              <a:t>2. Joint superior-subordinate setting of measurable goals.</a:t>
            </a:r>
          </a:p>
          <a:p>
            <a:pPr>
              <a:buNone/>
            </a:pPr>
            <a:endParaRPr lang="en-US" dirty="0" smtClean="0"/>
          </a:p>
          <a:p>
            <a:pPr>
              <a:buNone/>
            </a:pPr>
            <a:r>
              <a:rPr lang="en-US" dirty="0" smtClean="0"/>
              <a:t>3. Measurement of performance</a:t>
            </a:r>
          </a:p>
          <a:p>
            <a:pPr lvl="1"/>
            <a:r>
              <a:rPr lang="en-US" dirty="0" smtClean="0"/>
              <a:t>What has been achieved must be measured</a:t>
            </a:r>
          </a:p>
          <a:p>
            <a:pPr lvl="1">
              <a:buNone/>
            </a:pPr>
            <a:endParaRPr lang="en-US" dirty="0" smtClean="0"/>
          </a:p>
          <a:p>
            <a:pPr>
              <a:buNone/>
            </a:pPr>
            <a:r>
              <a:rPr lang="en-US" dirty="0" smtClean="0"/>
              <a:t>4. Compare performance with standard</a:t>
            </a:r>
          </a:p>
          <a:p>
            <a:pPr>
              <a:buNone/>
            </a:pPr>
            <a:endParaRPr lang="en-US" dirty="0" smtClean="0"/>
          </a:p>
          <a:p>
            <a:pPr>
              <a:buNone/>
            </a:pPr>
            <a:r>
              <a:rPr lang="en-US" dirty="0" smtClean="0"/>
              <a:t>5. Discuss result of appraisal with employee</a:t>
            </a:r>
          </a:p>
          <a:p>
            <a:pPr>
              <a:buNone/>
            </a:pPr>
            <a:endParaRPr lang="en-US" dirty="0" smtClean="0"/>
          </a:p>
          <a:p>
            <a:pPr>
              <a:buNone/>
            </a:pPr>
            <a:r>
              <a:rPr lang="en-US" dirty="0" smtClean="0"/>
              <a:t>6. When necessary, corrective action is initiated.</a:t>
            </a:r>
            <a:br>
              <a:rPr lang="en-US" dirty="0" smtClean="0"/>
            </a:b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5"/>
          <p:cNvGraphicFramePr>
            <a:graphicFrameLocks noGrp="1"/>
          </p:cNvGraphicFramePr>
          <p:nvPr>
            <p:ph idx="1"/>
          </p:nvPr>
        </p:nvGraphicFramePr>
        <p:xfrm>
          <a:off x="533400" y="609600"/>
          <a:ext cx="8229600" cy="5958840"/>
        </p:xfrm>
        <a:graphic>
          <a:graphicData uri="http://schemas.openxmlformats.org/drawingml/2006/table">
            <a:tbl>
              <a:tblPr firstRow="1" bandRow="1">
                <a:tableStyleId>{5C22544A-7EE6-4342-B048-85BDC9FD1C3A}</a:tableStyleId>
              </a:tblPr>
              <a:tblGrid>
                <a:gridCol w="533400"/>
                <a:gridCol w="7696200"/>
              </a:tblGrid>
              <a:tr h="685800">
                <a:tc gridSpan="2">
                  <a:txBody>
                    <a:bodyPr/>
                    <a:lstStyle/>
                    <a:p>
                      <a:r>
                        <a:rPr lang="en-US" dirty="0" smtClean="0"/>
                        <a:t>Methods  of performance appraisal </a:t>
                      </a:r>
                      <a:endParaRPr lang="en-US" dirty="0"/>
                    </a:p>
                  </a:txBody>
                  <a:tcPr/>
                </a:tc>
                <a:tc hMerge="1">
                  <a:txBody>
                    <a:bodyPr/>
                    <a:lstStyle/>
                    <a:p>
                      <a:endParaRPr lang="en-US" dirty="0"/>
                    </a:p>
                  </a:txBody>
                  <a:tcPr/>
                </a:tc>
              </a:tr>
              <a:tr h="965200">
                <a:tc>
                  <a:txBody>
                    <a:bodyPr/>
                    <a:lstStyle/>
                    <a:p>
                      <a:r>
                        <a:rPr lang="en-US" dirty="0" smtClean="0"/>
                        <a:t>1</a:t>
                      </a:r>
                      <a:endParaRPr lang="en-US" dirty="0"/>
                    </a:p>
                  </a:txBody>
                  <a:tcPr/>
                </a:tc>
                <a:tc>
                  <a:txBody>
                    <a:bodyPr/>
                    <a:lstStyle/>
                    <a:p>
                      <a:r>
                        <a:rPr lang="en-US" b="1" i="0" dirty="0" smtClean="0"/>
                        <a:t>Work Standards Approach.</a:t>
                      </a:r>
                      <a:r>
                        <a:rPr lang="en-US" b="1" i="0" baseline="0" dirty="0" smtClean="0"/>
                        <a:t> </a:t>
                      </a:r>
                      <a:r>
                        <a:rPr lang="en-US" dirty="0" smtClean="0"/>
                        <a:t>Involves </a:t>
                      </a:r>
                      <a:r>
                        <a:rPr lang="en-US" dirty="0" smtClean="0">
                          <a:solidFill>
                            <a:srgbClr val="FF0000"/>
                          </a:solidFill>
                        </a:rPr>
                        <a:t>setting a standard level </a:t>
                      </a:r>
                      <a:r>
                        <a:rPr lang="en-US" dirty="0" smtClean="0"/>
                        <a:t>of output and then </a:t>
                      </a:r>
                      <a:r>
                        <a:rPr lang="en-US" dirty="0" smtClean="0">
                          <a:solidFill>
                            <a:srgbClr val="FF0000"/>
                          </a:solidFill>
                        </a:rPr>
                        <a:t>comparing every </a:t>
                      </a:r>
                      <a:r>
                        <a:rPr lang="en-US" dirty="0" smtClean="0"/>
                        <a:t>employee’s performance with the standard</a:t>
                      </a:r>
                      <a:endParaRPr lang="en-US" dirty="0"/>
                    </a:p>
                  </a:txBody>
                  <a:tcPr/>
                </a:tc>
              </a:tr>
              <a:tr h="965200">
                <a:tc>
                  <a:txBody>
                    <a:bodyPr/>
                    <a:lstStyle/>
                    <a:p>
                      <a:r>
                        <a:rPr lang="en-US" dirty="0" smtClean="0"/>
                        <a:t>2</a:t>
                      </a:r>
                      <a:endParaRPr lang="en-US" dirty="0"/>
                    </a:p>
                  </a:txBody>
                  <a:tcPr/>
                </a:tc>
                <a:tc>
                  <a:txBody>
                    <a:bodyPr/>
                    <a:lstStyle/>
                    <a:p>
                      <a:pPr marL="514350" indent="-514350">
                        <a:buNone/>
                      </a:pPr>
                      <a:r>
                        <a:rPr lang="en-US" dirty="0" smtClean="0"/>
                        <a:t> </a:t>
                      </a:r>
                      <a:r>
                        <a:rPr lang="en-US" b="1" dirty="0" smtClean="0"/>
                        <a:t>Critical Incident Appraisal.</a:t>
                      </a:r>
                      <a:r>
                        <a:rPr lang="en-US" b="1" baseline="0" dirty="0" smtClean="0"/>
                        <a:t> </a:t>
                      </a:r>
                      <a:r>
                        <a:rPr lang="en-US" dirty="0" smtClean="0"/>
                        <a:t>It is recorded by an observer, indicating the employee’s r</a:t>
                      </a:r>
                      <a:r>
                        <a:rPr lang="en-US" dirty="0" smtClean="0">
                          <a:solidFill>
                            <a:srgbClr val="FF0000"/>
                          </a:solidFill>
                        </a:rPr>
                        <a:t>eaction towards </a:t>
                      </a:r>
                      <a:r>
                        <a:rPr lang="en-US" dirty="0" smtClean="0"/>
                        <a:t>certain event.</a:t>
                      </a:r>
                    </a:p>
                    <a:p>
                      <a:endParaRPr lang="en-US" dirty="0"/>
                    </a:p>
                  </a:txBody>
                  <a:tcPr/>
                </a:tc>
              </a:tr>
              <a:tr h="965200">
                <a:tc>
                  <a:txBody>
                    <a:bodyPr/>
                    <a:lstStyle/>
                    <a:p>
                      <a:r>
                        <a:rPr lang="en-US" dirty="0" smtClean="0"/>
                        <a:t>3</a:t>
                      </a:r>
                      <a:endParaRPr lang="en-US" dirty="0"/>
                    </a:p>
                  </a:txBody>
                  <a:tcPr/>
                </a:tc>
                <a:tc>
                  <a:txBody>
                    <a:bodyPr/>
                    <a:lstStyle/>
                    <a:p>
                      <a:r>
                        <a:rPr lang="en-US" b="1" dirty="0" smtClean="0"/>
                        <a:t>Checklist. </a:t>
                      </a:r>
                      <a:r>
                        <a:rPr lang="en-US" dirty="0" smtClean="0"/>
                        <a:t> A list of behavioral descriptions is used by the evaluator in the checklist appraisal. Items that describe an employee’s behavior are checked off in the list. The items are presented in questions answerable by either “yes” or “no”</a:t>
                      </a:r>
                      <a:endParaRPr lang="en-US" dirty="0"/>
                    </a:p>
                  </a:txBody>
                  <a:tcPr/>
                </a:tc>
              </a:tr>
              <a:tr h="965200">
                <a:tc>
                  <a:txBody>
                    <a:bodyPr/>
                    <a:lstStyle/>
                    <a:p>
                      <a:r>
                        <a:rPr lang="en-US" dirty="0" smtClean="0"/>
                        <a:t>4</a:t>
                      </a:r>
                      <a:endParaRPr lang="en-US" dirty="0"/>
                    </a:p>
                  </a:txBody>
                  <a:tcPr/>
                </a:tc>
                <a:tc>
                  <a:txBody>
                    <a:bodyPr/>
                    <a:lstStyle/>
                    <a:p>
                      <a:r>
                        <a:rPr kumimoji="0" lang="en-US" b="1" i="0" kern="1200" dirty="0" smtClean="0">
                          <a:solidFill>
                            <a:schemeClr val="dk1"/>
                          </a:solidFill>
                          <a:latin typeface="+mn-lt"/>
                          <a:ea typeface="+mn-ea"/>
                          <a:cs typeface="+mn-cs"/>
                        </a:rPr>
                        <a:t>Graphic Rating Scale- </a:t>
                      </a:r>
                      <a:r>
                        <a:rPr kumimoji="0" lang="en-US" b="0" i="0" kern="1200" dirty="0" smtClean="0">
                          <a:solidFill>
                            <a:schemeClr val="dk1"/>
                          </a:solidFill>
                          <a:latin typeface="+mn-lt"/>
                          <a:ea typeface="+mn-ea"/>
                          <a:cs typeface="+mn-cs"/>
                        </a:rPr>
                        <a:t>It uses a set of identified performance factors. Among the factors assessed are quantity and quality of work, job knowledge, cooperative spirit, loyalty, dependability, attendance, honesty, integrity, attitudes and initiative.</a:t>
                      </a:r>
                      <a:endParaRPr lang="en-US" dirty="0"/>
                    </a:p>
                  </a:txBody>
                  <a:tcPr/>
                </a:tc>
              </a:tr>
              <a:tr h="965200">
                <a:tc>
                  <a:txBody>
                    <a:bodyPr/>
                    <a:lstStyle/>
                    <a:p>
                      <a:r>
                        <a:rPr lang="en-US" dirty="0" smtClean="0"/>
                        <a:t>5</a:t>
                      </a:r>
                      <a:endParaRPr lang="en-US" dirty="0"/>
                    </a:p>
                  </a:txBody>
                  <a:tcPr/>
                </a:tc>
                <a:tc>
                  <a:txBody>
                    <a:bodyPr/>
                    <a:lstStyle/>
                    <a:p>
                      <a:r>
                        <a:rPr kumimoji="0" lang="en-US" b="1" i="0" kern="1200" dirty="0" smtClean="0">
                          <a:solidFill>
                            <a:schemeClr val="dk1"/>
                          </a:solidFill>
                          <a:latin typeface="+mn-lt"/>
                          <a:ea typeface="+mn-ea"/>
                          <a:cs typeface="+mn-cs"/>
                        </a:rPr>
                        <a:t>Behaviorally Anchored Rating Scale- </a:t>
                      </a:r>
                      <a:r>
                        <a:rPr kumimoji="0" lang="en-US" b="0" i="0" kern="1200" dirty="0" smtClean="0">
                          <a:solidFill>
                            <a:schemeClr val="dk1"/>
                          </a:solidFill>
                          <a:latin typeface="+mn-lt"/>
                          <a:ea typeface="+mn-ea"/>
                          <a:cs typeface="+mn-cs"/>
                        </a:rPr>
                        <a:t>The rating scale consists of scale values, which define specific categories of performance and anchors, which are specific written statements of actual behavior</a:t>
                      </a:r>
                      <a:endParaRPr lang="en-US" dirty="0"/>
                    </a:p>
                  </a:txBody>
                  <a:tcPr/>
                </a:tc>
              </a:tr>
            </a:tbl>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5"/>
          <p:cNvGraphicFramePr>
            <a:graphicFrameLocks noGrp="1"/>
          </p:cNvGraphicFramePr>
          <p:nvPr>
            <p:ph idx="1"/>
          </p:nvPr>
        </p:nvGraphicFramePr>
        <p:xfrm>
          <a:off x="228601" y="533400"/>
          <a:ext cx="8762999" cy="6096000"/>
        </p:xfrm>
        <a:graphic>
          <a:graphicData uri="http://schemas.openxmlformats.org/drawingml/2006/table">
            <a:tbl>
              <a:tblPr firstRow="1" bandRow="1">
                <a:tableStyleId>{5C22544A-7EE6-4342-B048-85BDC9FD1C3A}</a:tableStyleId>
              </a:tblPr>
              <a:tblGrid>
                <a:gridCol w="469446"/>
                <a:gridCol w="4694464"/>
                <a:gridCol w="3599089"/>
              </a:tblGrid>
              <a:tr h="425845">
                <a:tc gridSpan="3">
                  <a:txBody>
                    <a:bodyPr/>
                    <a:lstStyle/>
                    <a:p>
                      <a:r>
                        <a:rPr lang="en-US" dirty="0" smtClean="0"/>
                        <a:t>Continue..</a:t>
                      </a:r>
                      <a:endParaRPr lang="en-US" dirty="0"/>
                    </a:p>
                  </a:txBody>
                  <a:tcPr/>
                </a:tc>
                <a:tc hMerge="1">
                  <a:txBody>
                    <a:bodyPr/>
                    <a:lstStyle/>
                    <a:p>
                      <a:endParaRPr lang="en-US" dirty="0"/>
                    </a:p>
                  </a:txBody>
                  <a:tcPr/>
                </a:tc>
                <a:tc hMerge="1">
                  <a:txBody>
                    <a:bodyPr/>
                    <a:lstStyle/>
                    <a:p>
                      <a:endParaRPr lang="en-US" dirty="0"/>
                    </a:p>
                  </a:txBody>
                  <a:tcPr/>
                </a:tc>
              </a:tr>
              <a:tr h="1365037">
                <a:tc>
                  <a:txBody>
                    <a:bodyPr/>
                    <a:lstStyle/>
                    <a:p>
                      <a:r>
                        <a:rPr lang="en-US" dirty="0" smtClean="0"/>
                        <a:t>6.</a:t>
                      </a:r>
                      <a:endParaRPr lang="en-US" dirty="0"/>
                    </a:p>
                  </a:txBody>
                  <a:tcPr/>
                </a:tc>
                <a:tc gridSpan="2">
                  <a:txBody>
                    <a:bodyPr/>
                    <a:lstStyle/>
                    <a:p>
                      <a:r>
                        <a:rPr kumimoji="0" lang="en-US" b="1" i="0" kern="1200" dirty="0" smtClean="0">
                          <a:solidFill>
                            <a:schemeClr val="dk1"/>
                          </a:solidFill>
                          <a:latin typeface="+mn-lt"/>
                          <a:ea typeface="+mn-ea"/>
                          <a:cs typeface="+mn-cs"/>
                        </a:rPr>
                        <a:t>Ranking Method- </a:t>
                      </a:r>
                      <a:r>
                        <a:rPr kumimoji="0" lang="en-US" b="0" i="0" kern="1200" dirty="0" smtClean="0">
                          <a:solidFill>
                            <a:schemeClr val="dk1"/>
                          </a:solidFill>
                          <a:latin typeface="+mn-lt"/>
                          <a:ea typeface="+mn-ea"/>
                          <a:cs typeface="+mn-cs"/>
                        </a:rPr>
                        <a:t>It is used in comparing the performance of two or more employees.</a:t>
                      </a:r>
                    </a:p>
                    <a:p>
                      <a:r>
                        <a:rPr kumimoji="0" lang="en-US" b="0" i="0" kern="1200" dirty="0" smtClean="0">
                          <a:solidFill>
                            <a:schemeClr val="dk1"/>
                          </a:solidFill>
                          <a:latin typeface="+mn-lt"/>
                          <a:ea typeface="+mn-ea"/>
                          <a:cs typeface="+mn-cs"/>
                        </a:rPr>
                        <a:t>Under this method the name of the employee is paired with another and the evaluator determines who is the better employee.</a:t>
                      </a:r>
                      <a:endParaRPr lang="en-US" dirty="0"/>
                    </a:p>
                  </a:txBody>
                  <a:tcPr/>
                </a:tc>
                <a:tc hMerge="1">
                  <a:txBody>
                    <a:bodyPr/>
                    <a:lstStyle/>
                    <a:p>
                      <a:endParaRPr lang="en-US" dirty="0"/>
                    </a:p>
                  </a:txBody>
                  <a:tcPr/>
                </a:tc>
              </a:tr>
              <a:tr h="735020">
                <a:tc>
                  <a:txBody>
                    <a:bodyPr/>
                    <a:lstStyle/>
                    <a:p>
                      <a:r>
                        <a:rPr lang="en-US" dirty="0" smtClean="0"/>
                        <a:t>7</a:t>
                      </a:r>
                      <a:endParaRPr lang="en-US" dirty="0"/>
                    </a:p>
                  </a:txBody>
                  <a:tcPr/>
                </a:tc>
                <a:tc gridSpan="2">
                  <a:txBody>
                    <a:bodyPr/>
                    <a:lstStyle/>
                    <a:p>
                      <a:r>
                        <a:rPr kumimoji="0" lang="en-US" b="1" i="0" kern="1200" dirty="0" smtClean="0">
                          <a:solidFill>
                            <a:schemeClr val="dk1"/>
                          </a:solidFill>
                          <a:latin typeface="+mn-lt"/>
                          <a:ea typeface="+mn-ea"/>
                          <a:cs typeface="+mn-cs"/>
                        </a:rPr>
                        <a:t>Forced-choice Rating- </a:t>
                      </a:r>
                      <a:r>
                        <a:rPr kumimoji="0" lang="en-US" b="0" i="0" kern="1200" dirty="0" smtClean="0">
                          <a:solidFill>
                            <a:schemeClr val="dk1"/>
                          </a:solidFill>
                          <a:latin typeface="+mn-lt"/>
                          <a:ea typeface="+mn-ea"/>
                          <a:cs typeface="+mn-cs"/>
                        </a:rPr>
                        <a:t>It is one where the rater must choose between two or more specific statements about an employee’s work behavior.</a:t>
                      </a:r>
                      <a:endParaRPr lang="en-US" dirty="0"/>
                    </a:p>
                  </a:txBody>
                  <a:tcPr/>
                </a:tc>
                <a:tc hMerge="1">
                  <a:txBody>
                    <a:bodyPr/>
                    <a:lstStyle/>
                    <a:p>
                      <a:endParaRPr lang="en-US" dirty="0"/>
                    </a:p>
                  </a:txBody>
                  <a:tcPr/>
                </a:tc>
              </a:tr>
              <a:tr h="3570098">
                <a:tc>
                  <a:txBody>
                    <a:bodyPr/>
                    <a:lstStyle/>
                    <a:p>
                      <a:endParaRPr lang="en-US"/>
                    </a:p>
                  </a:txBody>
                  <a:tcPr/>
                </a:tc>
                <a:tc>
                  <a:txBody>
                    <a:bodyPr/>
                    <a:lstStyle/>
                    <a:p>
                      <a:r>
                        <a:rPr kumimoji="0" lang="en-US" b="0" i="0" kern="1200" dirty="0" smtClean="0">
                          <a:solidFill>
                            <a:schemeClr val="dk1"/>
                          </a:solidFill>
                          <a:latin typeface="+mn-lt"/>
                          <a:ea typeface="+mn-ea"/>
                          <a:cs typeface="+mn-cs"/>
                        </a:rPr>
                        <a:t>GOAL SETTING or(MBO) Management by Objective Steps:</a:t>
                      </a:r>
                    </a:p>
                    <a:p>
                      <a:endParaRPr kumimoji="0" lang="en-US" b="0" i="0" kern="1200" dirty="0" smtClean="0">
                        <a:solidFill>
                          <a:schemeClr val="dk1"/>
                        </a:solidFill>
                        <a:latin typeface="+mn-lt"/>
                        <a:ea typeface="+mn-ea"/>
                        <a:cs typeface="+mn-cs"/>
                      </a:endParaRPr>
                    </a:p>
                    <a:p>
                      <a:pPr>
                        <a:buFont typeface="Arial" pitchFamily="34" charset="0"/>
                        <a:buChar char="•"/>
                      </a:pPr>
                      <a:r>
                        <a:rPr kumimoji="0" lang="en-US" b="0" i="0" kern="1200" dirty="0" smtClean="0">
                          <a:solidFill>
                            <a:schemeClr val="dk1"/>
                          </a:solidFill>
                          <a:latin typeface="+mn-lt"/>
                          <a:ea typeface="+mn-ea"/>
                          <a:cs typeface="+mn-cs"/>
                        </a:rPr>
                        <a:t>Employee and his superior jointly set goals.</a:t>
                      </a:r>
                    </a:p>
                    <a:p>
                      <a:pPr>
                        <a:buFont typeface="Arial" pitchFamily="34" charset="0"/>
                        <a:buChar char="•"/>
                      </a:pPr>
                      <a:r>
                        <a:rPr kumimoji="0" lang="en-US" b="0" i="0" kern="1200" dirty="0" smtClean="0">
                          <a:solidFill>
                            <a:schemeClr val="dk1"/>
                          </a:solidFill>
                          <a:latin typeface="+mn-lt"/>
                          <a:ea typeface="+mn-ea"/>
                          <a:cs typeface="+mn-cs"/>
                        </a:rPr>
                        <a:t>Employee tries to meet the goal.</a:t>
                      </a:r>
                    </a:p>
                    <a:p>
                      <a:pPr>
                        <a:buFont typeface="Arial" pitchFamily="34" charset="0"/>
                        <a:buChar char="•"/>
                      </a:pPr>
                      <a:r>
                        <a:rPr kumimoji="0" lang="en-US" b="0" i="0" kern="1200" dirty="0" smtClean="0">
                          <a:solidFill>
                            <a:schemeClr val="dk1"/>
                          </a:solidFill>
                          <a:latin typeface="+mn-lt"/>
                          <a:ea typeface="+mn-ea"/>
                          <a:cs typeface="+mn-cs"/>
                        </a:rPr>
                        <a:t>Performance is evaluated against the goals.</a:t>
                      </a:r>
                    </a:p>
                    <a:p>
                      <a:pPr>
                        <a:buFont typeface="Arial" pitchFamily="34" charset="0"/>
                        <a:buChar char="•"/>
                      </a:pPr>
                      <a:r>
                        <a:rPr kumimoji="0" lang="en-US" b="0" i="0" kern="1200" dirty="0" smtClean="0">
                          <a:solidFill>
                            <a:schemeClr val="dk1"/>
                          </a:solidFill>
                          <a:latin typeface="+mn-lt"/>
                          <a:ea typeface="+mn-ea"/>
                          <a:cs typeface="+mn-cs"/>
                        </a:rPr>
                        <a:t>Employee and supervisor jointly set new goals for the next time.</a:t>
                      </a:r>
                      <a:endParaRPr lang="en-US" dirty="0"/>
                    </a:p>
                  </a:txBody>
                  <a:tcPr/>
                </a:tc>
                <a:tc>
                  <a:txBody>
                    <a:bodyPr/>
                    <a:lstStyle/>
                    <a:p>
                      <a:r>
                        <a:rPr kumimoji="0" lang="en-US" b="0" i="0" kern="1200" dirty="0" smtClean="0">
                          <a:solidFill>
                            <a:schemeClr val="dk1"/>
                          </a:solidFill>
                          <a:latin typeface="+mn-lt"/>
                          <a:ea typeface="+mn-ea"/>
                          <a:cs typeface="+mn-cs"/>
                        </a:rPr>
                        <a:t>Prerequisites:</a:t>
                      </a:r>
                    </a:p>
                    <a:p>
                      <a:endParaRPr kumimoji="0" lang="en-US" b="0" i="0" kern="1200" dirty="0" smtClean="0">
                        <a:solidFill>
                          <a:schemeClr val="dk1"/>
                        </a:solidFill>
                        <a:latin typeface="+mn-lt"/>
                        <a:ea typeface="+mn-ea"/>
                        <a:cs typeface="+mn-cs"/>
                      </a:endParaRPr>
                    </a:p>
                    <a:p>
                      <a:pPr>
                        <a:buFont typeface="Arial" pitchFamily="34" charset="0"/>
                        <a:buChar char="•"/>
                      </a:pPr>
                      <a:r>
                        <a:rPr kumimoji="0" lang="en-US" b="0" i="0" kern="1200" dirty="0" smtClean="0">
                          <a:solidFill>
                            <a:schemeClr val="dk1"/>
                          </a:solidFill>
                          <a:latin typeface="+mn-lt"/>
                          <a:ea typeface="+mn-ea"/>
                          <a:cs typeface="+mn-cs"/>
                        </a:rPr>
                        <a:t>The use of participative style of management.</a:t>
                      </a:r>
                    </a:p>
                    <a:p>
                      <a:pPr>
                        <a:buFont typeface="Arial" pitchFamily="34" charset="0"/>
                        <a:buChar char="•"/>
                      </a:pPr>
                      <a:endParaRPr kumimoji="0" lang="en-US" b="0" i="0" kern="1200" dirty="0" smtClean="0">
                        <a:solidFill>
                          <a:schemeClr val="dk1"/>
                        </a:solidFill>
                        <a:latin typeface="+mn-lt"/>
                        <a:ea typeface="+mn-ea"/>
                        <a:cs typeface="+mn-cs"/>
                      </a:endParaRPr>
                    </a:p>
                    <a:p>
                      <a:pPr>
                        <a:buFont typeface="Arial" pitchFamily="34" charset="0"/>
                        <a:buChar char="•"/>
                      </a:pPr>
                      <a:r>
                        <a:rPr kumimoji="0" lang="en-US" b="0" i="0" kern="1200" dirty="0" smtClean="0">
                          <a:solidFill>
                            <a:schemeClr val="dk1"/>
                          </a:solidFill>
                          <a:latin typeface="+mn-lt"/>
                          <a:ea typeface="+mn-ea"/>
                          <a:cs typeface="+mn-cs"/>
                        </a:rPr>
                        <a:t>Pinpointing which employee is responsible for which results; </a:t>
                      </a:r>
                    </a:p>
                    <a:p>
                      <a:pPr>
                        <a:buFont typeface="Arial" pitchFamily="34" charset="0"/>
                        <a:buChar char="•"/>
                      </a:pPr>
                      <a:r>
                        <a:rPr kumimoji="0" lang="en-US" b="0" i="0" kern="1200" dirty="0" smtClean="0">
                          <a:solidFill>
                            <a:schemeClr val="dk1"/>
                          </a:solidFill>
                          <a:latin typeface="+mn-lt"/>
                          <a:ea typeface="+mn-ea"/>
                          <a:cs typeface="+mn-cs"/>
                        </a:rPr>
                        <a:t>and Providing performance feedback to concerned employees.</a:t>
                      </a:r>
                      <a:endParaRPr lang="en-US" dirty="0"/>
                    </a:p>
                  </a:txBody>
                  <a:tcPr/>
                </a:tc>
              </a:tr>
            </a:tbl>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2050" name="Picture 2" descr="C:\Users\abc\Desktop\4+Performance+Appraisal+Errors.jpg"/>
          <p:cNvPicPr>
            <a:picLocks noGrp="1" noChangeAspect="1" noChangeArrowheads="1"/>
          </p:cNvPicPr>
          <p:nvPr>
            <p:ph idx="1"/>
          </p:nvPr>
        </p:nvPicPr>
        <p:blipFill>
          <a:blip r:embed="rId3"/>
          <a:srcRect/>
          <a:stretch>
            <a:fillRect/>
          </a:stretch>
        </p:blipFill>
        <p:spPr bwMode="auto">
          <a:xfrm>
            <a:off x="1" y="381001"/>
            <a:ext cx="8763000" cy="5943600"/>
          </a:xfrm>
          <a:prstGeom prst="rect">
            <a:avLst/>
          </a:prstGeom>
          <a:noFill/>
        </p:spPr>
      </p:pic>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373</TotalTime>
  <Words>630</Words>
  <Application>Microsoft Office PowerPoint</Application>
  <PresentationFormat>On-screen Show (4:3)</PresentationFormat>
  <Paragraphs>79</Paragraphs>
  <Slides>7</Slides>
  <Notes>1</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Flow</vt:lpstr>
      <vt:lpstr>Performance appraisal</vt:lpstr>
      <vt:lpstr>Slide 2</vt:lpstr>
      <vt:lpstr>Slide 3</vt:lpstr>
      <vt:lpstr>Slide 4</vt:lpstr>
      <vt:lpstr>Slide 5</vt:lpstr>
      <vt:lpstr>Slide 6</vt:lpstr>
      <vt:lpstr>Slide 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abc</dc:creator>
  <cp:lastModifiedBy>abc</cp:lastModifiedBy>
  <cp:revision>6</cp:revision>
  <dcterms:created xsi:type="dcterms:W3CDTF">2021-06-18T14:49:51Z</dcterms:created>
  <dcterms:modified xsi:type="dcterms:W3CDTF">2021-06-23T15:43:46Z</dcterms:modified>
</cp:coreProperties>
</file>