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5"/>
  </p:sldMasterIdLst>
  <p:notesMasterIdLst>
    <p:notesMasterId r:id="rId41"/>
  </p:notesMasterIdLst>
  <p:handoutMasterIdLst>
    <p:handoutMasterId r:id="rId42"/>
  </p:handoutMasterIdLst>
  <p:sldIdLst>
    <p:sldId id="302" r:id="rId6"/>
    <p:sldId id="257" r:id="rId7"/>
    <p:sldId id="262" r:id="rId8"/>
    <p:sldId id="264" r:id="rId9"/>
    <p:sldId id="263" r:id="rId10"/>
    <p:sldId id="268" r:id="rId11"/>
    <p:sldId id="270" r:id="rId12"/>
    <p:sldId id="271" r:id="rId13"/>
    <p:sldId id="265" r:id="rId14"/>
    <p:sldId id="272" r:id="rId15"/>
    <p:sldId id="273" r:id="rId16"/>
    <p:sldId id="299" r:id="rId17"/>
    <p:sldId id="274" r:id="rId18"/>
    <p:sldId id="275" r:id="rId19"/>
    <p:sldId id="303" r:id="rId20"/>
    <p:sldId id="277" r:id="rId21"/>
    <p:sldId id="278" r:id="rId22"/>
    <p:sldId id="279" r:id="rId23"/>
    <p:sldId id="304" r:id="rId24"/>
    <p:sldId id="281" r:id="rId25"/>
    <p:sldId id="282" r:id="rId26"/>
    <p:sldId id="283" r:id="rId27"/>
    <p:sldId id="284" r:id="rId28"/>
    <p:sldId id="286" r:id="rId29"/>
    <p:sldId id="300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98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675774-CDF1-4096-88D0-FDD782BB005A}" type="datetimeFigureOut">
              <a:rPr lang="en-US"/>
              <a:pPr>
                <a:defRPr/>
              </a:pPr>
              <a:t>10/25/2020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14FCC72-80D3-4059-A9EB-77BACA1DEBA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85635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9623A-0B79-4522-A83E-67EE4C204C20}" type="datetimeFigureOut">
              <a:rPr lang="en-CA" smtClean="0"/>
              <a:pPr/>
              <a:t>25/10/2020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627E8-258B-4F54-BF0E-7A91FD58903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8830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27E8-258B-4F54-BF0E-7A91FD589031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27E8-258B-4F54-BF0E-7A91FD589031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27E8-258B-4F54-BF0E-7A91FD589031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3B4103-0520-4C5E-A5CB-AF7D1CC30DFD}" type="slidenum">
              <a:rPr lang="en-CA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27E8-258B-4F54-BF0E-7A91FD589031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27E8-258B-4F54-BF0E-7A91FD589031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27E8-258B-4F54-BF0E-7A91FD589031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27E8-258B-4F54-BF0E-7A91FD589031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27E8-258B-4F54-BF0E-7A91FD589031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27E8-258B-4F54-BF0E-7A91FD589031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27E8-258B-4F54-BF0E-7A91FD589031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27E8-258B-4F54-BF0E-7A91FD589031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5BED2-AE44-4A17-89D6-70D1D8DF1781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9EDC1-4B17-44E6-82D1-0BB9DD8B7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F1B3-FE62-4363-9DFE-679A0C152CB3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32059-C9DC-4B55-9DC5-F1F533B46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FD54B-DE4A-4B45-821C-40A7811BC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BE83-5010-4B76-816A-0C8384873D5E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3808A-218E-499D-BB99-9AF0AD440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3926B-6D7B-4A06-B697-59C68AAF7ABC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0983-70C0-4537-9D24-AE84EC8C3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E113A-5FD5-40B4-8CE7-D14BEBF5D92D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583A-DB4D-4007-92DD-7C7936665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D9C41-BAA0-4594-A65A-D25E36280920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23106-DE54-47D3-B2D8-633BA3C7D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2C7C4-19B4-45D7-8E49-136D691BD722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C1440-2756-4EB7-96B9-1A87209D3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7429-DE45-443F-BB54-B9346A61ACEC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7246-9651-4BA4-A0CB-C25D5E093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C0A7-87B1-4514-8D26-E5B2785553B6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EEC0-E188-4967-AF39-8E013D761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92BCC-6B18-4A0B-8410-90DCC392656C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EBFA8-5C39-4E17-81A6-66A967377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84D9B-09C0-453B-9BC6-7D48C0CF6758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B9BEC-84EB-4B38-85A0-4C508BBFD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22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593A72-8228-4BE5-BB00-481E2E33D44C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375A5-826B-4BD4-A919-5152060ED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6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7" r:id="rId8"/>
    <p:sldLayoutId id="2147483694" r:id="rId9"/>
    <p:sldLayoutId id="2147483695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5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bill-nye-food-web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hyperlink" Target="http://www.teachwithfergy.com/photosynthesis-introduction-video/" TargetMode="Externa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1143000"/>
          </a:xfrm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600" b="1" dirty="0" smtClean="0">
                <a:solidFill>
                  <a:schemeClr val="bg1"/>
                </a:solidFill>
              </a:rPr>
              <a:t>Energy Flow In Ecosystems</a:t>
            </a:r>
            <a:endParaRPr lang="en-US" sz="5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6477000" cy="4389437"/>
          </a:xfrm>
        </p:spPr>
        <p:txBody>
          <a:bodyPr/>
          <a:lstStyle/>
          <a:p>
            <a:r>
              <a:rPr lang="en-CA" sz="2800" dirty="0" smtClean="0">
                <a:solidFill>
                  <a:srgbClr val="FFFF00"/>
                </a:solidFill>
              </a:rPr>
              <a:t>Photosynthesis</a:t>
            </a:r>
          </a:p>
          <a:p>
            <a:r>
              <a:rPr lang="en-CA" sz="2800" dirty="0" smtClean="0">
                <a:solidFill>
                  <a:srgbClr val="FFFF00"/>
                </a:solidFill>
              </a:rPr>
              <a:t>Cellular Respiration</a:t>
            </a:r>
          </a:p>
          <a:p>
            <a:r>
              <a:rPr lang="en-CA" sz="2800" dirty="0" smtClean="0">
                <a:solidFill>
                  <a:srgbClr val="FFFF00"/>
                </a:solidFill>
              </a:rPr>
              <a:t>Ecological Niche</a:t>
            </a:r>
          </a:p>
          <a:p>
            <a:r>
              <a:rPr lang="en-CA" sz="2800" dirty="0" smtClean="0">
                <a:solidFill>
                  <a:srgbClr val="FFFF00"/>
                </a:solidFill>
              </a:rPr>
              <a:t>Producers &amp; Consumers</a:t>
            </a:r>
          </a:p>
          <a:p>
            <a:r>
              <a:rPr lang="en-CA" sz="2800" dirty="0" smtClean="0">
                <a:solidFill>
                  <a:srgbClr val="FFFF00"/>
                </a:solidFill>
              </a:rPr>
              <a:t>Herbivores, Omnivores &amp; Carnivores</a:t>
            </a:r>
          </a:p>
          <a:p>
            <a:r>
              <a:rPr lang="en-CA" sz="2800" dirty="0" smtClean="0">
                <a:solidFill>
                  <a:srgbClr val="FFFF00"/>
                </a:solidFill>
              </a:rPr>
              <a:t>Scavenger</a:t>
            </a:r>
          </a:p>
          <a:p>
            <a:r>
              <a:rPr lang="en-CA" sz="2800" dirty="0" smtClean="0">
                <a:solidFill>
                  <a:srgbClr val="FFFF00"/>
                </a:solidFill>
              </a:rPr>
              <a:t>Food Chain</a:t>
            </a:r>
          </a:p>
          <a:p>
            <a:r>
              <a:rPr lang="en-CA" sz="2800" dirty="0" smtClean="0">
                <a:solidFill>
                  <a:srgbClr val="FFFF00"/>
                </a:solidFill>
              </a:rPr>
              <a:t>Trophic Levels</a:t>
            </a:r>
          </a:p>
          <a:p>
            <a:r>
              <a:rPr lang="en-CA" sz="2800" dirty="0" smtClean="0">
                <a:solidFill>
                  <a:srgbClr val="FFFF00"/>
                </a:solidFill>
              </a:rPr>
              <a:t>Food Webs</a:t>
            </a:r>
          </a:p>
          <a:p>
            <a:r>
              <a:rPr lang="en-CA" sz="2800" dirty="0" smtClean="0">
                <a:solidFill>
                  <a:srgbClr val="FFFF00"/>
                </a:solidFill>
              </a:rPr>
              <a:t>Ecological Pyramids</a:t>
            </a:r>
            <a:endParaRPr lang="en-CA" sz="2800" dirty="0">
              <a:solidFill>
                <a:srgbClr val="FFFF00"/>
              </a:solidFill>
            </a:endParaRPr>
          </a:p>
        </p:txBody>
      </p:sp>
      <p:pic>
        <p:nvPicPr>
          <p:cNvPr id="4" name="Picture 6" descr="irrigation-photosynthe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606" y="1828800"/>
            <a:ext cx="247619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http://t2.gstatic.com/images?q=tbn:ANd9GcQ2bFkCQ035rjvKZySJ9QxYkbTaMY5H_DzJ7Q6j_I9vMDZ6jl4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5857" y="4267200"/>
            <a:ext cx="2548143" cy="2209800"/>
          </a:xfrm>
          <a:prstGeom prst="rect">
            <a:avLst/>
          </a:prstGeom>
          <a:noFill/>
        </p:spPr>
      </p:pic>
      <p:pic>
        <p:nvPicPr>
          <p:cNvPr id="6" name="Picture 2" descr="http://endangeredspeciesbiomesprojects.wikispaces.com/file/view/Mountain+Gorilla+Energy+Pyramid.png/412023910/Mountain%20Gorilla%20Energy%20Pyrami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343400"/>
            <a:ext cx="2443507" cy="1676400"/>
          </a:xfrm>
          <a:prstGeom prst="rect">
            <a:avLst/>
          </a:prstGeom>
          <a:noFill/>
        </p:spPr>
      </p:pic>
      <p:pic>
        <p:nvPicPr>
          <p:cNvPr id="8" name="Picture 12" descr="http://homepage.usask.ca/~jcs714/Images/Crocodile-Adventu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524000"/>
            <a:ext cx="2286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8305800" cy="1143000"/>
          </a:xfrm>
        </p:spPr>
        <p:txBody>
          <a:bodyPr/>
          <a:lstStyle/>
          <a:p>
            <a:r>
              <a:rPr lang="en-CA" dirty="0" smtClean="0"/>
              <a:t>Photosynthesis and Life</a:t>
            </a:r>
            <a:endParaRPr lang="en-CA" dirty="0"/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76200" y="1371600"/>
            <a:ext cx="5334000" cy="495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We completely rely on the Sun!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b="1" u="sng" dirty="0" smtClean="0"/>
              <a:t>No Sun = No Photosynthesis = No Food for plants = No Food for animals = No food for larger animals</a:t>
            </a:r>
          </a:p>
          <a:p>
            <a:pPr eaLnBrk="1" hangingPunct="1"/>
            <a:endParaRPr lang="en-US" sz="2800" b="1" u="sng" dirty="0" smtClean="0"/>
          </a:p>
          <a:p>
            <a:pPr eaLnBrk="1" hangingPunct="1"/>
            <a:r>
              <a:rPr lang="en-US" sz="2800" dirty="0" smtClean="0"/>
              <a:t>No Sun = No life on Earth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This is the basis behind the dinosaur extinction</a:t>
            </a:r>
          </a:p>
        </p:txBody>
      </p:sp>
      <p:pic>
        <p:nvPicPr>
          <p:cNvPr id="16387" name="Picture 5" descr="no017-cartoon-sun-02-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133600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Dinosaur Extinction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5105400" cy="4389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 HUGE asteroid is thought to have hit Earth near Mexico which sent up so much dust that it actually blocked the Sun for many years.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No Sun = No Food = No more dinosaurs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17412" name="Picture 5" descr="dinoextinct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286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paleobiology.si.edu/dinosaurs/images/info/impact_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528592"/>
            <a:ext cx="3295650" cy="3177008"/>
          </a:xfrm>
          <a:prstGeom prst="rect">
            <a:avLst/>
          </a:prstGeom>
          <a:noFill/>
        </p:spPr>
      </p:pic>
      <p:pic>
        <p:nvPicPr>
          <p:cNvPr id="17416" name="Picture 8" descr="http://img.gawkerassets.com/img/18e0kw47d1i2yjpg/ku-x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495800"/>
            <a:ext cx="3810000" cy="2143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End of Day 1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Food Webs</a:t>
            </a:r>
          </a:p>
        </p:txBody>
      </p:sp>
      <p:pic>
        <p:nvPicPr>
          <p:cNvPr id="56322" name="Picture 2" descr="http://www.goldridge08.com/pictures/FoodWe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943600" cy="5023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Ecological Niches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3894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 function a species serves in its ecosystem, </a:t>
            </a:r>
            <a:r>
              <a:rPr lang="en-US" sz="4000" b="1" u="sng" dirty="0" smtClean="0"/>
              <a:t>including what it eats, what eats it, and how it behaves.</a:t>
            </a:r>
          </a:p>
          <a:p>
            <a:pPr eaLnBrk="1" hangingPunct="1">
              <a:defRPr/>
            </a:pPr>
            <a:endParaRPr lang="en-US" sz="4000" dirty="0" smtClean="0"/>
          </a:p>
          <a:p>
            <a:pPr eaLnBrk="1" hangingPunct="1">
              <a:defRPr/>
            </a:pPr>
            <a:r>
              <a:rPr lang="en-US" sz="4000" dirty="0" smtClean="0"/>
              <a:t>No two species occupy identical niches.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Producers vs. Consumers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228600" y="1371600"/>
            <a:ext cx="3810000" cy="580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dirty="0"/>
              <a:t> Producers are </a:t>
            </a:r>
            <a:r>
              <a:rPr lang="en-US" sz="3200" dirty="0" smtClean="0"/>
              <a:t>most always plants </a:t>
            </a:r>
            <a:r>
              <a:rPr lang="en-US" sz="3200" dirty="0"/>
              <a:t>(e.g. trees, grass, algae, etc</a:t>
            </a:r>
            <a:r>
              <a:rPr lang="en-US" sz="3200" dirty="0" smtClean="0"/>
              <a:t>.)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sz="3200" dirty="0" smtClean="0"/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3200" dirty="0"/>
              <a:t>  </a:t>
            </a:r>
            <a:r>
              <a:rPr lang="en-US" sz="3200" b="1" u="sng" dirty="0"/>
              <a:t>Consumers are living things that eat </a:t>
            </a:r>
            <a:r>
              <a:rPr lang="en-US" sz="3200" b="1" u="sng" dirty="0" smtClean="0"/>
              <a:t>producers </a:t>
            </a:r>
            <a:r>
              <a:rPr lang="en-US" sz="3200" b="1" u="sng" dirty="0"/>
              <a:t>and other consumers (e.g. animals)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sz="3200" dirty="0"/>
          </a:p>
        </p:txBody>
      </p:sp>
      <p:pic>
        <p:nvPicPr>
          <p:cNvPr id="32773" name="Picture 5" descr="ALG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21336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9" name="Picture 9" descr="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371600"/>
            <a:ext cx="23622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4114800"/>
            <a:ext cx="4724400" cy="20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657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Types of Consumers</a:t>
            </a:r>
          </a:p>
        </p:txBody>
      </p:sp>
      <p:graphicFrame>
        <p:nvGraphicFramePr>
          <p:cNvPr id="150531" name="Group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645978"/>
        </p:xfrm>
        <a:graphic>
          <a:graphicData uri="http://schemas.openxmlformats.org/drawingml/2006/table">
            <a:tbl>
              <a:tblPr/>
              <a:tblGrid>
                <a:gridCol w="2438400"/>
                <a:gridCol w="5791200"/>
              </a:tblGrid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Feeding Role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Definition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Herbivore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Organisms that eats plants or other producers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Carnivore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Organisms that eats other animals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Omnivore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Organisms that eats both plants and animals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Scavenger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Organisms</a:t>
                      </a:r>
                      <a:r>
                        <a:rPr kumimoji="0" lang="en-US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that feeds on the remains of another organism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0551" name="Rectangle 23"/>
          <p:cNvSpPr>
            <a:spLocks noChangeArrowheads="1"/>
          </p:cNvSpPr>
          <p:nvPr/>
        </p:nvSpPr>
        <p:spPr bwMode="auto">
          <a:xfrm>
            <a:off x="381000" y="1295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/>
              <a:t> Unlike producers, there are different levels of consumers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Herbivores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389437"/>
          </a:xfrm>
        </p:spPr>
        <p:txBody>
          <a:bodyPr/>
          <a:lstStyle/>
          <a:p>
            <a:r>
              <a:rPr lang="en-US" sz="3200" b="1" u="sng" dirty="0" smtClean="0"/>
              <a:t>Organisms</a:t>
            </a:r>
            <a:r>
              <a:rPr lang="en-US" sz="3200" u="sng" dirty="0" smtClean="0"/>
              <a:t> </a:t>
            </a:r>
            <a:r>
              <a:rPr lang="en-US" sz="3200" b="1" u="sng" dirty="0" smtClean="0"/>
              <a:t>that eats plants or other producers</a:t>
            </a:r>
          </a:p>
          <a:p>
            <a:endParaRPr lang="en-CA" sz="3200" dirty="0"/>
          </a:p>
        </p:txBody>
      </p:sp>
      <p:pic>
        <p:nvPicPr>
          <p:cNvPr id="51202" name="Picture 2" descr="http://upload.wikimedia.org/wikipedia/commons/c/cb/White-tailed_deer_(Odocoileus_virginianus)_grazing_-_20050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4064000" cy="3048000"/>
          </a:xfrm>
          <a:prstGeom prst="rect">
            <a:avLst/>
          </a:prstGeom>
          <a:noFill/>
        </p:spPr>
      </p:pic>
      <p:pic>
        <p:nvPicPr>
          <p:cNvPr id="51206" name="Picture 6" descr="http://forkinmyeye.files.wordpress.com/2012/08/cow_female_black_white-w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90800"/>
            <a:ext cx="4222063" cy="281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Carnivore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00200"/>
            <a:ext cx="7543800" cy="1143000"/>
          </a:xfrm>
        </p:spPr>
        <p:txBody>
          <a:bodyPr/>
          <a:lstStyle/>
          <a:p>
            <a:r>
              <a:rPr lang="en-US" sz="3200" b="1" u="sng" dirty="0" smtClean="0"/>
              <a:t>Organisms</a:t>
            </a:r>
            <a:r>
              <a:rPr lang="en-US" sz="3200" u="sng" dirty="0" smtClean="0"/>
              <a:t> </a:t>
            </a:r>
            <a:r>
              <a:rPr lang="en-US" sz="3200" b="1" u="sng" dirty="0" smtClean="0"/>
              <a:t>that eats other animals</a:t>
            </a:r>
          </a:p>
          <a:p>
            <a:endParaRPr lang="en-CA" sz="3200" dirty="0"/>
          </a:p>
        </p:txBody>
      </p:sp>
      <p:pic>
        <p:nvPicPr>
          <p:cNvPr id="50178" name="Picture 2" descr="http://t2.gstatic.com/images?q=tbn:ANd9GcTrOOUu_-xzmm_-NPevg-7SvMSS978GV5MebTSOA0XHUr54Dpbx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2847975" cy="1752600"/>
          </a:xfrm>
          <a:prstGeom prst="rect">
            <a:avLst/>
          </a:prstGeom>
          <a:noFill/>
        </p:spPr>
      </p:pic>
      <p:pic>
        <p:nvPicPr>
          <p:cNvPr id="50182" name="Picture 6" descr="http://larvalsubjects.files.wordpress.com/2012/06/shark-eating-seal-300x2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09617"/>
            <a:ext cx="3009900" cy="2548383"/>
          </a:xfrm>
          <a:prstGeom prst="rect">
            <a:avLst/>
          </a:prstGeom>
          <a:noFill/>
        </p:spPr>
      </p:pic>
      <p:pic>
        <p:nvPicPr>
          <p:cNvPr id="50186" name="Picture 10" descr="http://1.bp.blogspot.com/-k-rD4IaRkME/T_nQ00xFtOI/AAAAAAAAD_E/bgn3hmXA2XI/s320/T-rex_Wallpapers+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667000"/>
            <a:ext cx="3505200" cy="2628901"/>
          </a:xfrm>
          <a:prstGeom prst="rect">
            <a:avLst/>
          </a:prstGeom>
          <a:noFill/>
        </p:spPr>
      </p:pic>
      <p:pic>
        <p:nvPicPr>
          <p:cNvPr id="50188" name="Picture 12" descr="http://homepage.usask.ca/~jcs714/Images/Crocodile-Adventu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300" y="4800600"/>
            <a:ext cx="3086100" cy="2057400"/>
          </a:xfrm>
          <a:prstGeom prst="rect">
            <a:avLst/>
          </a:prstGeom>
          <a:noFill/>
        </p:spPr>
      </p:pic>
      <p:pic>
        <p:nvPicPr>
          <p:cNvPr id="50190" name="Picture 14" descr="http://ecologyahs.wikispaces.com/file/view/8505.jpg/287434248/325x314/85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6227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Omnivore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389437"/>
          </a:xfrm>
        </p:spPr>
        <p:txBody>
          <a:bodyPr/>
          <a:lstStyle/>
          <a:p>
            <a:r>
              <a:rPr lang="en-US" sz="3600" b="1" u="sng" dirty="0" smtClean="0"/>
              <a:t>Organisms</a:t>
            </a:r>
            <a:r>
              <a:rPr lang="en-US" sz="3600" u="sng" dirty="0" smtClean="0"/>
              <a:t> </a:t>
            </a:r>
            <a:r>
              <a:rPr lang="en-US" sz="3600" b="1" u="sng" dirty="0" smtClean="0"/>
              <a:t>that eat both plants and animals</a:t>
            </a:r>
          </a:p>
          <a:p>
            <a:endParaRPr lang="en-CA" sz="3600" dirty="0"/>
          </a:p>
        </p:txBody>
      </p:sp>
      <p:pic>
        <p:nvPicPr>
          <p:cNvPr id="49154" name="Picture 2" descr="http://t2.gstatic.com/images?q=tbn:ANd9GcQp3IABIHp10WJ8Bdksxj3jOhPLEzM6uxlPpvQAFlPA7bcECSn9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38600"/>
            <a:ext cx="3673929" cy="20574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048000"/>
            <a:ext cx="459105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405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105400" y="1143000"/>
            <a:ext cx="3886200" cy="419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905000" y="685800"/>
            <a:ext cx="502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30% Reflected by Clouds or Earth’s Surface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0" y="2590800"/>
            <a:ext cx="18288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19% Absorbed by Atmosphere and Clouds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5410200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0.023% absorbed by plants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5257800" y="5334000"/>
            <a:ext cx="3886200" cy="1524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Scavenger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437"/>
          </a:xfrm>
        </p:spPr>
        <p:txBody>
          <a:bodyPr/>
          <a:lstStyle/>
          <a:p>
            <a:r>
              <a:rPr lang="en-US" sz="3200" b="1" u="sng" dirty="0" smtClean="0"/>
              <a:t>Organism that feeds on the remains of another organism</a:t>
            </a:r>
          </a:p>
          <a:p>
            <a:endParaRPr lang="en-CA" sz="3200" dirty="0"/>
          </a:p>
        </p:txBody>
      </p:sp>
      <p:pic>
        <p:nvPicPr>
          <p:cNvPr id="152582" name="Picture 6" descr="378089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048000"/>
            <a:ext cx="518160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AutoShape 2" descr="data:image/jpeg;base64,/9j/4AAQSkZJRgABAQAAAQABAAD/2wCEAAkGBxQTEhUUExMVFhQXGBoaGBgVGRoXHRgdGBoYGBcaGBgaHCogGholHBocITEhJikrLi8uGh8zODMtNygtLisBCgoKDg0OGhAQGywkHyQsLCwsLCwsLCwsLCwsLCwsLCwsLCwsLCwsLCwsLCwsLCwsLCwsLCwsLCwsLDcsLDcsLP/AABEIAMkA+wMBIgACEQEDEQH/xAAbAAACAwEBAQAAAAAAAAAAAAAEBQIDBgEAB//EAEMQAAECBAMFBQUGBAUDBQAAAAECEQADITEEEkEFIlFhcRMygZGhBkKxwfAUI1KC0eEVYnLxM5KissIWU3MHNJOz0v/EABcBAQEBAQAAAAAAAAAAAAAAAAABAgP/xAAgEQEBAQEAAgMAAwEAAAAAAAAAARECEiEDMUFRYXET/9oADAMBAAIRAxEAPwD7MDEogI68cxIR2IvC/G7RIV2clImTeClZEp/qUxPgAfCAZPHXjD7Rxm1pM1M5SJMzDJ/xJchyrL7x3wFFQFacLRsMHi0TUJmS1BSFgFKgaEGFEziEgsTWLEzAdYgZSQSoisUrIVoQdIYC4jMQFAghwQxB1BgfZ88rQ5uCR5QS8Ap2J7PScMnLLFAFJrXdUorY8QHMMsLhkS05ZaEoTwSABW5prFkeeGq7Ho5Hog7HnjkegOvHoi8V4jEJQnMosBF1F0cijDYxEx8i0qa7EFoueIOvHHjkegPPHnjkceCuvHHjzxx4o68ceOExwxBGbMCQ5hVtTZ0sBU0AJKQSptQKmlnpAO0NpE4pUokhKEgpAuokO/yHMGFntD7RFQRLlghBUgK4kZg4fS3jGfL8anNNAoIGbRyCOYJBHUEEQ3k4xGUb2kZrYyM0skv35gryWqsGpwq1AFCAUmxibVuNKDFc3EpTRRahPgL/ABgAJP4oBxOPCZmW628gdHjVufbEmtElT1hNtDAFKzNlJdR7w4tA+GmqEwJBISoE2oCCNeb6wwCl6K9YbsPp7A7TKlZVS1ppqkgPwe0WbO2PIw5V2SMuZRU1WBVU5Ro5gcBQNCx1rHsqvxH/ADQgu2zjFypZUiWZhB7oLFtWfhwjMbB9o8VOmqaSkSgQClSmmB/eDOkgaihhtPwImZgpAUeKjm8ibQJIwIlAZRlbwhesWQ+2ClXZZlghS1KUUn3XNBe7NDF4T4PELKXEEdrM5ekNQxeOPC5U6by9IpnbQWlSUkd6gLBn0B5w0OI48L0zpnKOnEL5ekNB7x54XHETCxDeTvAm0JU+ahSO07MGjoTVupNPCLoyv/qL7QYUpMtCc+IQQUzUADsykvRdzqGFK8RGHxHtJicUtCZs4lyEjMQhNWbMwCR1MfQUeweHfeStY4FRH+1odYfY0lCVITh5QStOVQaihzr68hwjXlIKPYP2em4REwzlJzzCKJqEgOzlqkv4RqXjM7CwM/DAo7ZUyUD92hYBKE/hK3dQ4cGhv9omfhEZtB7xx4AOKWGoK8oGw21+0JShiQAbGxKk/FJiaYbvHHhZhtoKmJzJFHIsfdJSfURJWJmcAOrw0MXjhMKvtszij1iC9oTA1EEksAHhq4bvCvbm1FykK7KSudMAfKmgA/mV00DkxNG0HLUPOJdsS+QAvcAVs1fL0hKjG7dxxmzcFPlpbtJIWoPZKmI6sTCfaMmdoHD5cg1zUBH5iPjD+VsvsUMyy26gkEnIl8o5C/n0gLY+JUrEspKkpQStKizKeiRWv4nHIRi327b6jR7K2EUpSJhoC+VJOhGXMTcsA/EvD8UoLQqO0TxHlHP4gfoRuVyuq5m3sKlSEHEys6yyU0Jc2du74tGV2nNKMXMBU7kEEcCAzdLQwx+yiuSqXLSUltzdDBQqksOcK9oYZZWZihUUYVsA58xTpGOvcb4yVocH/iyia0WQa3YDi1nh9LngukKSCGdzWodr0o3nGS2ZtA7gQl1JzOGoBlLrPIU821gfaGNmyUqX2CikHNMVMUEqKbqWEsTbQswDNRoc7Ilm1t3TopPn+8SzJ/EjzhMnDOh062YfRi7D4DVbAcASSevARZ1WfGD5uHdzmLG2UkaEFj4+kAT/AL6QyZqETAd1R0UhVHBFizEcCam8FYzEmWjNQ2SkB7qISgDhUgQow+yZqEJBZRAqRVzdRNbkknxjVtTB+z5QSSrOlBWXUhKwpBVqpLpdL8KceMMDPR+JHn+0IBg5gqUn/LeIGQv8H+n94z5X+FyH4xSPxJ+vCFf2wTFqTRgSOrUihGDmGyfgPiYTz0mVNIUDUvZgDUkPY2NrWjPVrXPMazAYxJQxUl0kpNT7pbhwi2Zi02dNqmv6QkwckFVFbqt4JudAQ5FnY/mi+dgJoclLOf5fARryqeMNftiP5fX9I4cajiPWEDEf2EWSUlSSoGg5eoieVPGHKcakcT5RCdtVCfdUaEsBwvCsJPE+UMMLhaOSXNuQhOqWRZ/FEUOU/p1rSIr2ol6CnWFMpiuYoKoVsK03QElvzAxbl/mMTypkE4nGhZQWG6oKFdQCPm/hA+FIlklLBw1tMylD/cY6kbpJzBizFwTzAOkWYRKVXJ8aw8quTFUmZlDBRZyfMk26mBl7clBYlmYjObJcPBG1MGSqWhCVqSp8wAIoA9Ve6H84S7a2NJWgiTLRLxEqsspASc6aspqKBtXjD/T0cGZms59YjiFqABZ2LtrrbnFewpU2dKQqYhMtZFUq4gt+8MP4WQO8n8qXhlNgKVtZAd8wL6oV52gPaO3lIkrXhlJWoJcbw0qTzIAJaLMTNILA0FyeegAjuLwcgBS1pdQZjlSbsAS4pvGLzYWM4v22mTpcozUoUlbhWWmVQNzyIKSfGHOzsWVJIYsQlQB0ChQPxBB9Iqx+Gw6UKCZIU62sBUsHpq5MPRiEJzkAZEqSGZw2VJan9Ub6sqQGFnh84k51YdSkfOLVTZY3kABtXNOI5cIuOIl6s/1wjEadHtAv8KfX9YBxuN7S6Uvq1H/eEQkrzBRmrLaAJZuBDCC5SglWZSlBOthQPcivqItSZDLYctMnOtCAVLYkquwFhw4kQ1m4mQsKM6WKjKXSFggios7cq3jPr2kgzVhJJDqASgFTsmWQwT1UOoMKtujELkJJQtOUpUpKc1U17RLgeIPKJN+j01uP2+mQgFAlqlgd0K7IpAoMqSKjpbnGPxH/AKlS0TMxlrKSO6CCx4OWYjpV+VTcFgAmhmKmJSEhGZJdIJpnPvEOztZoyntn7NkffS0kZ2CpeXKBpmBtcO3ja25duUxp9k+26MXMzLCkKQdxAUGS7jMabymJrYcNTp/4ofxr83jA7B2bhQUq7JUqaQNxSlMSz7tSC92d+UapT/gI8/nE63fSZDL+KF++v68Y7/FD/wBxfl+8LhJmEsmWfKKZ2HmDqNP1akT2ZDU7TV/3FeUDYsJnUWrMAFMDQbxD3H08BplqiRn5FMqpZ92tquDxp5kQuk/p3ZspUs5/dTRLE0zMOJB40GojQSseFAATiFcFJDeBaEcpZWqYgBi4BzMAXAO6D1bwiM+QpAUVEAJDqqKDjE53Do5xc6cAcplqVoFpYeJANIUbJwGLRKmCYuWVGY6VILMC+gDXq1Ytw+ImBAbeQoAhw4Y1DG4jPY1OLTPeRNWiWS5CmUkWcAEOxI8yYv8ApP6bSXPLALVnWwdTUfUgaRHauMMtDBQC1ApQ51Y1oLC/hGaw8vFS1qmKmCa9MoRlyhyWAfePU+cdXg1T1y1JUVqzuommVKULLNZIf94Z7K0OzVylDIjIezAB+7PClSqpi3FrSje3UpFzamsLzs1aVZpSilWqmBz/AJTYDTUm9KReJE1ROcuh+6lBtVwVOa1FW05mFlqbE8VjgJoSSA4fwpFBxeZS0AFgRvmlwCclKs9zR3jO7d9nsRNmq7OYUJAZLlsoTUBiL1Z+QgnZOy8YWldogFJ35rlQZgBSm+wFOdTCc6tabZ09KKISSos6lqKiW4k2HIUiiXhpaJi5q1lRKicoDAPpV/OC58rKjKk+JuTxP6QHNwhYEMH/AGidUju1dpy0pMwslIYVoxJYV6kQu2V7UJxSFqlUUhhvWci3NOj+MD7bRKKVIzFRNQiWCouksCyXoFBi9HoYlsbZxTL+8l5ZkwiyWL5e6ctND4RqfR6exGLmLSlOQJWohBY1llnNLUFQX/DzhJL2+iSoypswEA5XUCAqtcrhyASz8njUyVlQBSh2cWcFtX4wtxWy0TFqlrkuVcSxYpcMPyqryMSLoqSElai9CQeQVrBP2BFWcE682AFPAeUVYSWUAITIWwYApZYo4JJpUMHi+ThJoG8FE9Phyixm0n27sWapGSQQHQoFybkggvx70F4T2ezS0GdLCpuROcjVQSAbGDsRh1s7KcVFgacH4284AO1Ajd3zqCCC4VvCvQiLi7TfBYdCwVJC8osSzK13XS5gr+GSxxL8n9GpF+z8WlYJSpw9mYj58/GLJ+KytQnMrKGFRQl6kOKacYrAUYGUne7p1ZLGj+UcmbVlIplUfAG/N4ZKAIrUc4HOBkl9xPNuUBnZ82QsFBKkbzpKAA6XCsqgDVjTwBhnO2nIWhUtZWpJGU7oqGaGCsHKSCTLSzV3X+TwPiZOGS+ZMsNUjWtt0VgrJmccOoCRkmSlZM3bIJIKEsCFAg0AoatD7CbXU2aaxc0yhks1mq/GsWY6VIT2ahhwUKqVgABIIpS71foDWLcRgUJKQmW6SWYksC1r7r6OGcEUzPGfa2wDj9ppUuU2bIkkrRRl0YA+bs1YjtLbzI+6Qy3FVhxcO7F7A1i7a+GloXKGQJQoso1ccMt3L6NHcfshAQVBSlNXKMrkatSvSKiH8UQe8gtrX+0KBjRNmOlGQS1q1JeWUoKCpzQuXYcOUPv+nU/9wt0ECz9nGWmYUMpBYE6vx4ZWLO8S/Sy5SfaO3EhClCrKIYhnIAcg8i9bUjI7V9qZqkKl0yKvd6c36aRu5uxZeRS1ACWhJ3ZiWysSCzF9CGYuY+fYjZk2YSSMidAOGlBaE6nP43OfIy9kfabOkiatTpUAAVZgpLcw4q9Byh+jafaCyaqskkhIzU/0ivMxidn+z5YhZr/L8zqYNkYOfKOZNcrWara8zGe+tvprnj03sjazKCEqRnIfL7zDXi0UYiWZ+8leRTspSK/EsemsfOtu+0M5U5E5SSrJQBaWy2C0AjQgg9TDL2pxoEuRMSdQsKQ4NBQO/E+kay3GPHG+TtNQF6jXMdNa2eOfbswdyeYXT4GM5IxP2yQVSywVQmu6q5BAt5xHA4GfLI+8dA93KW+NIltTIZ7RnTS6ZamzAbylZspDuwArpeLsEtSEMmasUFTVzdRqLn+1ooVOXmSasAoG+uVvhHpcxIBB1JPmSSB5xUxfi5y2P3s1alAgJlgAitSOfMwPiVy0oQFoKmzOVKVmS7Z8xJfg4tyi2Xisp3Q7iI7TV20olL5gwWGqU5gFeQeJeveLi/Z6Eyc2Wyi9CdAEu+ppHNoTFLCcqykpWFOK0YpN6WJgVM+1X8I5iMUEpKiaAPS/hxi6mCUTlS5ZS+cJLp0OW7dRbyinA4wrLlRzMHdrqFfAMB5wDPnz0qG4ACyghZKJhS1VEGgqzAt4a3BQUAoOk6OGI+vKFntZ/BoJ6vxK8KfAxxeKWPfU3j+sCbNkywFPMTJBUpRKySklgSUqJ3Xux1doKk7SwKQFKnpmNwB9EXNeMVHgoqNHJ8THk4VQowDc/wBoKnbd0lJCEHlU9WoPCAPtnJPlBWsmyMwUnMUFQ70sZVMP5i41PMQHg9mplKG/MWzBJWtyKOSSwc9XMIZ/tXmLpUpIa2QK04kv5QBhvaJaZmXtyoKqxQygAzb4V4VhbIk5reTpiEtmmZXs6gH84kicm70awqNagtX9oyY9oJoyAELQQ/aKNXKiQCzU09OtE7ay5iFSzMXVw4qcpDNRL/Ol4nnz/J4dNNtTaIEsZCQVUsUqAq5AUKHQONXrGR2T7OlU2dOKky0rZIzKUsrCalSiXclVKn3RBOJwwUz4lAKmqASa0sSGPWsWYaQBJUJWIzZCXdLNqRlIep63hp9J/wDUUrDZ5c1S/u0slIQTmBNcoUzhh0oYr2evFSsarcCsPMBAUgkMU1TnCyybkO2oDxidpY+TNX98N7ugqfMC7Nu0oeMbXbWMmz5AOHC0quSkqBzJYpTRJSxq5ppGoWD/AGwAMoKylcwKR2fFNa5a3Icc3HJs7hPaTEIxS5M7IpXZhUuUg72YmiSos6iK8LQ/x+KTJShUxSphzCgS4STQqd3oCbCKcOUHErmSpYExgJkxQNAl2ynjpS7DhGLZ9rP4OcDtpK05g5Sw0trV7HQjRoS7T9scjy0Swo2razMw/WJbSxrulOusJkSQVaEjX5RzvyV15+OfojDmZMSDMUSkVSnQOSqupYmjxXPSIMqzWgebIPjGL1rUgeWkQUmSIpCDrFyFtAsQlylS82Q7qu+mjK0uQWPODNobUw00ET5WUFwUmWlaSCX0fefXjWIBfGAdpMwpG53YzeZVOw9jycMtU7CzSpKixkTmUkpDUzgbq3chVRVrVjTfaZJILJCCN4McwPUChHCMVhMRlLp8jY9Yv257ST5QSqQhIT7zpzjTRnB52rHXnry9Md/HY2M+Xh1AhBSlRsSVhubM1L+EDYXZuHTLA+0ZrspKwoGpYAnUBhUxmsB7QzZyFoUlKJmU1CRXMCyk8By0iCEdhIQgLcigKgUitVEvoCTrFtxic2tSrAYdiRObU0Cm8r+EJCTKnLLgMU7oUklSF5glZAoDmSoEVanGFk3aZ0D2AIBDtqz2JieExyXClJHByHp8Y53rm+nWfH19tHJwYmElLAFiK1rdhyPxEM1YbsENKQkzlPlXMJUEkC4Au3hGPmYkoU8tbhiQkukuWtyZ46jbUpRzSZszQETKEEPQNQP8oc9TGbxR6Jc2YhK5rKmAMpTuXDuXGjufGK0oLtSvCvhFasdMsSclmo1a2MXHFS0JKJUxK+zUcw7PLkUSo0OocEPyjp6Z9vTsGTLIuSaBQ3SdHJNh00hXtDGycYpEhEspXLWCFggBh3xQ7ySHbX1gpeLLEhq3ct66UgXASpM0hY3SCwKCKNQniQ/x5w2T2slOMPhxK76MyGGUBRHj+gHOAJ2NSkkETAeGRSm1uAxhvtaVIloQQQFmqCotmapDmjsOULxiSWYyzT8QHpAJMShUtYZlUO6AVVDhi1hHJMtIJUlJSQfw5XdzZhQqe3CFOAnrmKSpS1nKk0zZQebXNIvmY2QTvzFKe4BZzTKHYU8NYXi4To0GJmLSVZwQBlyBIDE6vd4CxM+fICVoQS5Ar3S9q6H9YYYbAKypSn7pLvU5X5ZiX84Pwc0y3RMKFO5o9ODEJBOnGOfh72t+XrISy50xRJmpYsQAWUz95wkuaxXh5EuXk7RQyBW8AWKnJNCKkcuAh4hC51VSChKSXILZn0SA7dSDCSfsCepeeXMyy690qNCeJudP0tGpyl6NewmzpSEypKJbzULKVEpCghSlMB7rHKWZ+to0o2vlCUAIWPeUsZqg8/MfKE0vZEkBDzc4YOVIUkHjvE68RENtJRJknKpLZWAFVUsO8X6xnq9JJBW3nngCSAmYFOGseSk8OnrFuyMOuVKV2igVqLlgUswAZjW7+cIPZHanboUFOFS1N4aF/Twh7isUCKRy66uZXSczfQacu5gLZGPSrM1WUQfCKdrYzs5alHQHx4RivZjaakTFBRosk+Oo6w453lb1lfURjAaRBU4HWEgxOotEk4nUmM40b9poLcYgJkBibHe2DxdQeJ0C4mc4iibiwBeKVYgFBIi4z+gSplQ+waAtGjtXnGUnzd6Lk+0HYJcDMrQOw4ViyW303bkG7S9nlrIUiaQ1gsn0UKegihOzsWn3goBiQplAtVjS0K8T7az0pcJleIV8M0K5/tzilJopCS7bqR83jvOe/wBxwt5anFrU6lKSHJKsqS4dyWDC0WysDOmEZUKqHtSvOM97Pe0OJXOQntHzKD5gCGBBOlHAIpH0WftUiiQAI4fJz41157v4XDY0xIJOUq/qrGex2z1ZUhyl17yjSlyaGvSHs/Hmrny+qwJOmImslQsQetqc6xnn1Wrbft7CBYrSoZgS8F4fDsJkwJQAaElg5qxP4mJtrHCRUlqdHHKKE4qUTvBJr00YaGsd71I4zm36WklQIJSUj3QjKOjirQbsrZr515mNwObAOeAYWhLsqYtcwpmJTkHdUkkjxr/ZocgqSJisr0KTUJCqPQm/GJLL6Wyws2zNmByCAU5QoLJUlyrKAkcS9y2kMjgzoiaBwCyB5ZYHkj7xH3ZULtvKBUCFAl6OGcHlDY7WninZf6o37ZZGVsiVh1SysLWhyFFRykD8t/2hzLmYcrSjDSEggEjMWaosVG9fSDcTiUqACpMsH+QEPXmSPTQRCUoe6mnAUp1aNeSZPt2ZhVKBdaKGoADjgxevgYn/AAxCQkFRCncKUWci19KiOTcS5oMoa1/UxWBT+308Z1R03By8Oh1S0knUjM8UjbiVDKk5f6UEEeOV4ElE5nLNRiPmD3Ysm4gMASfAU/0i9Occfl+L/p78rGuepPxbjJgWgBYmEEUGZSQfyu3O0KpuKQZSpfYKIFipWYvVuNPIQaqYB8NRcUqz/COJSPeFrAAl/ERv8ifpP7OSxIQlLEKIOYlhUl+Rd6avDZawzhQPSKvs5UQEpKnszk+A/aJzNjKCSVJKQ9ySmtG+EYvGtTpk/a7F5mlA8z9dfhGZkJIqA/pWNdtCVh0KLjMvUgvXQElx6Rk9pzVA6AHgG9dY78c+meuvYpXtHMG6kAczyuYO2Xi+0WFqJJSHAPdBs7fibXnGcwUhUyahLEuQKXIN41SdhzJJUlCkkK40NCRQfOL3zzmRJ1TX+IHhEDjCeQ84EmbNngDKM9HJCSGPAUrFQlTHyq3euZPpljh/zbvSeKnqJNfrpBex5xUFA8oWzNmkjMM3XKQD0e8c2WuYiaUK7pS4VYU59DGrz6SX2d4nChjGXxE9K5jHVNB8PGNWlfFcs0NMxrSukZTZmy1z1gJRmJqovlypfKKsWJOrWEPi9e6vd30BxmGJSCS2U73TiPrWAcLs8rUWJSgHvEPranvND7F4XLNShajlJ0L0djVqkfQja9qiXJTKkKm5QaCWUsT/ADBVw99Y7dd2fTnIy+wtlzJczNKSspFioMQ4a5YMa1jUSsMvMntAvKSx7Op8VMQONjF0nH5QJuRIrmKZiMzDQEJAb9zD3Ce07uoS02oZWp8B8Y45v21tn0+f7bK5KgHLGz0L6gw02Ds8TznXOCUoagoSe89i4HCLfafGfbTLz5kgOoUGlHJqwvc+UVbLndkShCzlUz0vpT9aCHj+tXr0v2xPysAFbyXDjXWhtpCo4UsKgDV+Ov1yg7GIXMzTMyWTupSblj3vjAs8OpswGnQmviYxZda5vpGVLATMQXUGdk3VcHL5Q09m9sImSlyTKmAAtmSSgmgAckgaegeA9n4ZpoLuAwZdyN4v08eEafD4iWlMzNLCye444WBJqKxviRjugsRsMqZYnpCQmoVlVSlSzWOtYTz9myFKJM2W545wba7sbbBbWlrTkyJlpIZQTlv4/GFWKkTQtQRMSEvQG7c2LPG7P7Z56Q7LKXoRZlPctzEQDtyLX66MKcIhnVV1PWhNPSJquWYc2r0aJR4FuLngD5D948VqBd+DOePIfrrEZpa76fRFPpo6EjgSNaZW6HhziexyWurqzU1dzc2ew87xUVXIHR9da0r0ic0Aaimr+TNSPFbBmHjr1/aCqe1FHKXLipr9coIIFH0BuoJYVNCaGsVISHoAPBtKxYo9Pj8IYaqlYqWaJUM+uVVOgZvN/COTsaFBjb+Ykt0D36uY6ZCCahJpqB6GISsIhsqNbjdv108IuJr5ztQrE1QWQN4l+RLg/XOOTJyxu0UOIsY+gTthypg3g45n9bQuX7GYfTtB0UDXqRT9o6eWssdKkKCs6RlZlBQBCeVWYGNJsafLWMs5G+C6QFJc8KqBJVwrDb/puQCKTG/AZqsp0qOHSCJWxkJSMqSkAv3aOeFa8NIzasSWpKsqqqJuKo01FUk86dIvwYyllJXl/rzt4ECniYjJkNdR6ADlxDtE0ouxubU9Ig5OMuYXVLWGsagHrlJERRszDllB61ZSlD0cHSL14cUdQNAaacqhnEU/ZtW6/VoCnGJky81JZASWdnDCrE1hHsLCKCVKQFkqATuEhgzte+vjD3EbMQUEGUVPTMCQQ/ACh6QFNwWWqAtBF6kB+bK8YKz+1JcoJSEgAJUSoDM9Wdyro1LeMSxeKUEhCAnMTcpdhZs9Otf7n7UwKloLFRIuFAAHixJuXv5xVhMMoISBmVSyiHDWDgEHrFFeFXOCiokqlkVSsgs4oz1vb9oazUlLTJS7AsEki9aizjjAkmS9Cggk6LzinBmPwhgnBJSctfBRDflKyxhuCEvaJMozFITn7QBk6jioD3idW14xOT2SlJ7OWUqW5ZRUFc+94ilPkvmYeWMwPaADeBclLBrjWLkYuYkt2qlBqEEjk4Cixifbfj1OdE4nBqTlKgpEtXBzbS5bU6woxGXOwKnLlJs43bkjhyEPdkYmikqK5rizgF6mzMOr8IUqlzC6i2Ue7mqK+p8OkXfeYxJTuVg1JmSwSSlQ3VJNSKtUtxHmINxiVJIKkrCSCVKIFDQd1Lm2rQmCQUoUJu8Mqe6shIehuXZqgB4foxKlpA7ULmAOBLzJKuWWYmlOJhzM0t+gpkJUHo3H6sYj9meuQnnd/GAcfKWVFYBFA6RlzO5dwDfzhjhsSrIneApZSgD4ul4YOqm2FAfpz5RYVAAMsF3pTlwNC/Fov9nzIzKM4AlIGQHUl3oaGjece24qUpeeSnKWJUgFxyYaf2iYm+wUyYUqSoLDiu6QW4Oz1i+btGYoHMtRTwKi3GggNKHaldb+MTSSHqG6HxiKmTW3B9X4fPjePZgSw46gN6fOIKU1y/h43FvHhHULIoQOTF6dfq8BYQ8STLcfP6/WBJs8m27x0r8hFSsQRR3i4hqmSP7GIFIA3iL6+doWieQR0f64RJOKUC/7xcDNMwA5mZrEONOEWImpVUryq6E/CEWYmpQM2lBX4R7tVhgBTk1+X1wi4yfkoyuFJL3Z3H9QUHilZSf3pCZOIX9f3iHbKH03yhgcOmxsPQWB84q7ZLkVfl6FreUKlYhWtG+vGOKmEAwxTbDz0gVNeDP6v6RAzQeJHSBMDtUykkBLkioUl6Xq5tbTWB8RtArVmZKX/CG9BeHjQ4TjVMAFNe7fpFG0cdOYZcquLU9YVmaRqWu9j5RYcQX1+v2h4mrU9qoHMlPFsxPytHBgQr8P5QaUr4RyXO0cij0LDm4s8SExJJLV48jxannFw1bL2R3XoOLkAvwPFni+dglqIBK8ujsbcCC+torRtCjGoHA+tP1iacWAQQT4cb/KGGqF7OmgMAohwxNH/Ucotl7OWo7zFg7ltLvWvSsW/a8zkEli9dHYPbh84l9uNH1hiaHXs+wyk6a2+EWYbZcpx2pWDxSKDweL0Yomh9P01jy5qmcNzBd21rxhi6pn7NlB8i1PzHXl8IijCZiAaA3ozdOMGywTYHq9PN20jkyV+KnB39CImGvJ2Yk9yZb8Tp15PFa9jLJ4881/WJZWqFDlX9W0i8E/iHjl/wD1FCYzuYHHXkdXi0zEtSdLTyJq3Fg7QOhaT7xf+n41EVhdSQUcxRNHsA5L/tExRwmAd3KoXBAIfmSegjycQK2ra3yPxhehdXY8634dI6pL6kOaAk04CkMDGbMowYHwrw6+cRSgq0c6UIfizwDMmEXv+lG1Ya1iqXMmJLpVfkFP5c4eKaNyb2U7vUjUcqmnLnEglNg3Ign0DQJPCiB3iSQ7BKQODDKK15xeUrdISnlZz+bQUHrF8amiEYUrSVJlukagFrtV6+UGS9jKZRCkML7xIZtC1NYiiViyEpSlQSku2dNy2be0HKLcdhZxlFCUIl2JaY9BxJFYZTSwHQngWr8mpFshJWpKaZiW83aAsRgFii1WL3ABbQ2pyaLcVigEHdloUG3pa1hnu9xW0Wmm2D2RMmEgkIyliSQatoAa6QwxHsylMsntKgEupmLVYCjV5xjBiA79pMBYd0kg1NSXca34wx2Z263VLVMShXvHNltdm3jVrwkZtUqlpYAu5OhD2BtQ+vGOTsOU0WCHqHDEjQ1rXjDCdg5TpSFKVNFcxSQPKpHnAmIl5QgKlsp6MbtoBZraxOpYvPUv0oMsadXiqdJIBKaUettLj6tBSpTqCQH0ITWvHQNBasaoqUkyZcxkkH7sBqs57MpZXGJrWESJRc5mBINnL8LikSLvY04N58aO0FrTq7sbV0BoQDbWvCIh8rCocXbL+lmhpgS2hd9S/o3rHVE1Boq1Xc69IME5wAyQGbupc8SoM/i8UrFSzEtchIHgG+ni6YgtRTUaPzppUWjgxLgaMAGJ4DjQRZ2YcEk0cMxSeFHo0eym9ac6jV6aNDR6YsipDnS1Ism5g4NDXhxbjFSkHgX4CvlyqY6iTRsoarWFaPSAtRiCLu72b5RbMxbFjmHO/rYxQiSpwUoUoWsb9Gjq5Sw7uOIbhyvFQcnbCwWISwZnAT8D9PHp2MmBZSoZCDUFx6Ewqk4gKzBPu0NKO2hZiG1EXAtXMS3l6j0h6XDE7RUpOVRSQC4yjLXR7uYlMnVOYMdQb+ogCUtQU6XBu4f6tEl4xZLla3/8ih6CggFqSwqCTyNK/wAqQ946smtQBUM7eLGv1rFyMCVEbxFqEXHAkGnWJiWc4TlJd60ajM4PH5RNFUqYWsVXclhXjX4VMXguqqTyIALX1glMkNUJUp3qTS70B5mtYlhkF+4mxZnPHw4Q1LEQmoqklv3qxYnRzFknBpN2TVwAkUNXYk6xFaKtmuK+6El9A7nWselqA3SQouwoXrepLvY34xfKGHicKlSWCiCzG1ajj5XrBBJQB2cty+oAIFiQ27X5wnGLANDvMWAIccmsbaxGVtQ6AkqLMDUce6qwbjF1nBuPx01SFsDugvlcMRSpHV7wk/iCw+YqYpoQXApRy9C+lIJUsguVrFTQbznQJOanjEDNUsF1skaKINWq4JKib05+dlhgGYJigy1Ao7pLlme7hyQ3JvKPTZQDpCswCWGV9R5+JvBHZpKqsWdwAE01qHYc/ChjiyDRKUilD3z4k1ZusNXFEvDuBvyEONwLWhJ00Jd3iOISZZJzupVD2cxTC/FWVrXe8FJTUsE7xJFcgdnaoYaRDKoFNzyS4pwowvyhuGA8PhlEKCVqGZnOdWYNzGr8Ggiepa8odSm0I7Q0epDUpVxHZ5UCyUhwHFARzryszxbMnLB/xGBqSSQahtGBD1JPGM2mJJ3ioKLskEBTpN2YCg18YgpOUnWlDmLilamutnrE5qKOc5oOZcEWI5iBZat4AKbWgc8GB93hbWJrQiWEnUvqUl34Ua8RMtquydSSAx5cTrpHJkqp4hTO1zbUs97cI6E81FvxHhzCS2tRpxpEEpqRo6mYuEhvExLs20ALNTUCrv4U6xYmelQykJsN4E/5iXqT5RXMlBKi6hlcMdCH8IglLKHBY0FgHfi9bUBobtFbgqbQcNw8N7eL+kEIQh6Alug9Mxp4RyZKAG7bRi3yqawVUUup8yn1OtRr6VjypRIBr+cAM+t6xNSE+69K1vxakcMs0c9X9dICOIJWGzni+Y9WP0YHwuGGYFZzJZu81xerg9D6QRkGXi1Gfh8Xi0LyvmAY2oST5X8Yu1MDT5QzZUgJD0Apz0p1itnKgmp5D9IMVLAYgiz5pZzNfvBVUnziAzb28X48eZpT94auKpUk6KCVChF+jg+N48qUVEqKqmtgL8tIsnIZt5JJS7penJ3aBUyw1TXwhp6GIUHIzAte5b8xiWVNwA7UIAc+NKQj2P3vr8UNE2/Mr5xM9qI7MPcOLWe1fXrECshgAmp09TaK5/c8D/ygfZvcV1H/ANioYfg3tqg5Ugc6+Uc7Qg0NbkgKF9Bp1HSBdR9cYI1V/V/xMEWykMKLBJIpe766N9PF2FwwLp7TIGvmI/cxRjLSf/GP+MWSrI6n5xLVWzJYRuhYUBZmLgM4c1BgabldgAAzl2LHl5RLD2P9R/3GK5fdT0/WLNRYiUFKBJYs9gbVtUDz4RxLJVR97qp3pStCz+ZjuB7i/D4iKjf83/FcSW24mL1B2Ch3XDK6A0D1NOsCgvZwCbuQ70oxtW3KIosPrWB8TZf9Ua/QwCCSUoSVKFmyiwF/D4xZMlqzfeSygEC4Bryaphv7FWn/AJfnHPavvD+lPxES33i2eifPLAIZZuxpU8AlTlqfVosTiykFISgg72ZVSABZBLBMKZlj1R84Yq/xJf17qIWZNPtQpwygoAn525mn1WLsLMSpJS6cxIGYkgIFXYZQD4GAMb3j+b4CGuF/9tL/APGf+MVPwNicKEjcUgj+okGvNjavGsDhJSCG9Hfg/GraxZLsv8vxVDjDXV1T8EwWk6kKoFZqgspuVSE+VeUESpasmfNTkA2gVVzTmYEl93/5P9qobbO/wvBXxMZC8KZRG9qD0NCfL6EeulklhSjHTUjiesVyO8vqn4x6V353Q/KNQdkrST3L6s1H4xYtRBAYKFQzubWHC+tItX3kf0j/AGiPYzXr/wAhD9XHpMwBjWlCLAcACC78v0rfi5+ZO6gJd6ZAxszEXvxhfjbJ8PiqCF/4aOh+UT6MWzsIsJO4STRglnOjP4mkCpmAADKfj6sXh1hv8EfWkZ7RP9KP9ojfi11zl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8132" name="AutoShape 4" descr="data:image/jpeg;base64,/9j/4AAQSkZJRgABAQAAAQABAAD/2wCEAAkGBxQTEhUUExMVFhQXGBoaGBgVGRoXHRgdGBoYGBcaGBgaHCogGholHBocITEhJikrLi8uGh8zODMtNygtLisBCgoKDg0OGhAQGywkHyQsLCwsLCwsLCwsLCwsLCwsLCwsLCwsLCwsLCwsLCwsLCwsLCwsLCwsLCwsLDcsLDcsLP/AABEIAMkA+wMBIgACEQEDEQH/xAAbAAACAwEBAQAAAAAAAAAAAAAEBQIDBgEAB//EAEMQAAECBAMFBQUGBAUDBQAAAAECEQADITEEEkEFIlFhcRMygZGhBkKxwfAUI1KC0eEVYnLxM5KissIWU3MHNJOz0v/EABcBAQEBAQAAAAAAAAAAAAAAAAABAgP/xAAgEQEBAQEAAgMAAwEAAAAAAAAAARECEiEDMUFRYXET/9oADAMBAAIRAxEAPwD7MDEogI68cxIR2IvC/G7RIV2clImTeClZEp/qUxPgAfCAZPHXjD7Rxm1pM1M5SJMzDJ/xJchyrL7x3wFFQFacLRsMHi0TUJmS1BSFgFKgaEGFEziEgsTWLEzAdYgZSQSoisUrIVoQdIYC4jMQFAghwQxB1BgfZ88rQ5uCR5QS8Ap2J7PScMnLLFAFJrXdUorY8QHMMsLhkS05ZaEoTwSABW5prFkeeGq7Ho5Hog7HnjkegOvHoi8V4jEJQnMosBF1F0cijDYxEx8i0qa7EFoueIOvHHjkegPPHnjkceCuvHHjzxx4o68ceOExwxBGbMCQ5hVtTZ0sBU0AJKQSptQKmlnpAO0NpE4pUokhKEgpAuokO/yHMGFntD7RFQRLlghBUgK4kZg4fS3jGfL8anNNAoIGbRyCOYJBHUEEQ3k4xGUb2kZrYyM0skv35gryWqsGpwq1AFCAUmxibVuNKDFc3EpTRRahPgL/ABgAJP4oBxOPCZmW628gdHjVufbEmtElT1hNtDAFKzNlJdR7w4tA+GmqEwJBISoE2oCCNeb6wwCl6K9YbsPp7A7TKlZVS1ppqkgPwe0WbO2PIw5V2SMuZRU1WBVU5Ro5gcBQNCx1rHsqvxH/ADQgu2zjFypZUiWZhB7oLFtWfhwjMbB9o8VOmqaSkSgQClSmmB/eDOkgaihhtPwImZgpAUeKjm8ibQJIwIlAZRlbwhesWQ+2ClXZZlghS1KUUn3XNBe7NDF4T4PELKXEEdrM5ekNQxeOPC5U6by9IpnbQWlSUkd6gLBn0B5w0OI48L0zpnKOnEL5ekNB7x54XHETCxDeTvAm0JU+ahSO07MGjoTVupNPCLoyv/qL7QYUpMtCc+IQQUzUADsykvRdzqGFK8RGHxHtJicUtCZs4lyEjMQhNWbMwCR1MfQUeweHfeStY4FRH+1odYfY0lCVITh5QStOVQaihzr68hwjXlIKPYP2em4REwzlJzzCKJqEgOzlqkv4RqXjM7CwM/DAo7ZUyUD92hYBKE/hK3dQ4cGhv9omfhEZtB7xx4AOKWGoK8oGw21+0JShiQAbGxKk/FJiaYbvHHhZhtoKmJzJFHIsfdJSfURJWJmcAOrw0MXjhMKvtszij1iC9oTA1EEksAHhq4bvCvbm1FykK7KSudMAfKmgA/mV00DkxNG0HLUPOJdsS+QAvcAVs1fL0hKjG7dxxmzcFPlpbtJIWoPZKmI6sTCfaMmdoHD5cg1zUBH5iPjD+VsvsUMyy26gkEnIl8o5C/n0gLY+JUrEspKkpQStKizKeiRWv4nHIRi327b6jR7K2EUpSJhoC+VJOhGXMTcsA/EvD8UoLQqO0TxHlHP4gfoRuVyuq5m3sKlSEHEys6yyU0Jc2du74tGV2nNKMXMBU7kEEcCAzdLQwx+yiuSqXLSUltzdDBQqksOcK9oYZZWZihUUYVsA58xTpGOvcb4yVocH/iyia0WQa3YDi1nh9LngukKSCGdzWodr0o3nGS2ZtA7gQl1JzOGoBlLrPIU821gfaGNmyUqX2CikHNMVMUEqKbqWEsTbQswDNRoc7Ilm1t3TopPn+8SzJ/EjzhMnDOh062YfRi7D4DVbAcASSevARZ1WfGD5uHdzmLG2UkaEFj4+kAT/AL6QyZqETAd1R0UhVHBFizEcCam8FYzEmWjNQ2SkB7qISgDhUgQow+yZqEJBZRAqRVzdRNbkknxjVtTB+z5QSSrOlBWXUhKwpBVqpLpdL8KceMMDPR+JHn+0IBg5gqUn/LeIGQv8H+n94z5X+FyH4xSPxJ+vCFf2wTFqTRgSOrUihGDmGyfgPiYTz0mVNIUDUvZgDUkPY2NrWjPVrXPMazAYxJQxUl0kpNT7pbhwi2Zi02dNqmv6QkwckFVFbqt4JudAQ5FnY/mi+dgJoclLOf5fARryqeMNftiP5fX9I4cajiPWEDEf2EWSUlSSoGg5eoieVPGHKcakcT5RCdtVCfdUaEsBwvCsJPE+UMMLhaOSXNuQhOqWRZ/FEUOU/p1rSIr2ol6CnWFMpiuYoKoVsK03QElvzAxbl/mMTypkE4nGhZQWG6oKFdQCPm/hA+FIlklLBw1tMylD/cY6kbpJzBizFwTzAOkWYRKVXJ8aw8quTFUmZlDBRZyfMk26mBl7clBYlmYjObJcPBG1MGSqWhCVqSp8wAIoA9Ve6H84S7a2NJWgiTLRLxEqsspASc6aspqKBtXjD/T0cGZms59YjiFqABZ2LtrrbnFewpU2dKQqYhMtZFUq4gt+8MP4WQO8n8qXhlNgKVtZAd8wL6oV52gPaO3lIkrXhlJWoJcbw0qTzIAJaLMTNILA0FyeegAjuLwcgBS1pdQZjlSbsAS4pvGLzYWM4v22mTpcozUoUlbhWWmVQNzyIKSfGHOzsWVJIYsQlQB0ChQPxBB9Iqx+Gw6UKCZIU62sBUsHpq5MPRiEJzkAZEqSGZw2VJan9Ub6sqQGFnh84k51YdSkfOLVTZY3kABtXNOI5cIuOIl6s/1wjEadHtAv8KfX9YBxuN7S6Uvq1H/eEQkrzBRmrLaAJZuBDCC5SglWZSlBOthQPcivqItSZDLYctMnOtCAVLYkquwFhw4kQ1m4mQsKM6WKjKXSFggios7cq3jPr2kgzVhJJDqASgFTsmWQwT1UOoMKtujELkJJQtOUpUpKc1U17RLgeIPKJN+j01uP2+mQgFAlqlgd0K7IpAoMqSKjpbnGPxH/AKlS0TMxlrKSO6CCx4OWYjpV+VTcFgAmhmKmJSEhGZJdIJpnPvEOztZoyntn7NkffS0kZ2CpeXKBpmBtcO3ja25duUxp9k+26MXMzLCkKQdxAUGS7jMabymJrYcNTp/4ofxr83jA7B2bhQUq7JUqaQNxSlMSz7tSC92d+UapT/gI8/nE63fSZDL+KF++v68Y7/FD/wBxfl+8LhJmEsmWfKKZ2HmDqNP1akT2ZDU7TV/3FeUDYsJnUWrMAFMDQbxD3H08BplqiRn5FMqpZ92tquDxp5kQuk/p3ZspUs5/dTRLE0zMOJB40GojQSseFAATiFcFJDeBaEcpZWqYgBi4BzMAXAO6D1bwiM+QpAUVEAJDqqKDjE53Do5xc6cAcplqVoFpYeJANIUbJwGLRKmCYuWVGY6VILMC+gDXq1Ytw+ImBAbeQoAhw4Y1DG4jPY1OLTPeRNWiWS5CmUkWcAEOxI8yYv8ApP6bSXPLALVnWwdTUfUgaRHauMMtDBQC1ApQ51Y1oLC/hGaw8vFS1qmKmCa9MoRlyhyWAfePU+cdXg1T1y1JUVqzuommVKULLNZIf94Z7K0OzVylDIjIezAB+7PClSqpi3FrSje3UpFzamsLzs1aVZpSilWqmBz/AJTYDTUm9KReJE1ROcuh+6lBtVwVOa1FW05mFlqbE8VjgJoSSA4fwpFBxeZS0AFgRvmlwCclKs9zR3jO7d9nsRNmq7OYUJAZLlsoTUBiL1Z+QgnZOy8YWldogFJ35rlQZgBSm+wFOdTCc6tabZ09KKISSos6lqKiW4k2HIUiiXhpaJi5q1lRKicoDAPpV/OC58rKjKk+JuTxP6QHNwhYEMH/AGidUju1dpy0pMwslIYVoxJYV6kQu2V7UJxSFqlUUhhvWci3NOj+MD7bRKKVIzFRNQiWCouksCyXoFBi9HoYlsbZxTL+8l5ZkwiyWL5e6ctND4RqfR6exGLmLSlOQJWohBY1llnNLUFQX/DzhJL2+iSoypswEA5XUCAqtcrhyASz8njUyVlQBSh2cWcFtX4wtxWy0TFqlrkuVcSxYpcMPyqryMSLoqSElai9CQeQVrBP2BFWcE682AFPAeUVYSWUAITIWwYApZYo4JJpUMHi+ThJoG8FE9Phyixm0n27sWapGSQQHQoFybkggvx70F4T2ezS0GdLCpuROcjVQSAbGDsRh1s7KcVFgacH4284AO1Ajd3zqCCC4VvCvQiLi7TfBYdCwVJC8osSzK13XS5gr+GSxxL8n9GpF+z8WlYJSpw9mYj58/GLJ+KytQnMrKGFRQl6kOKacYrAUYGUne7p1ZLGj+UcmbVlIplUfAG/N4ZKAIrUc4HOBkl9xPNuUBnZ82QsFBKkbzpKAA6XCsqgDVjTwBhnO2nIWhUtZWpJGU7oqGaGCsHKSCTLSzV3X+TwPiZOGS+ZMsNUjWtt0VgrJmccOoCRkmSlZM3bIJIKEsCFAg0AoatD7CbXU2aaxc0yhks1mq/GsWY6VIT2ahhwUKqVgABIIpS71foDWLcRgUJKQmW6SWYksC1r7r6OGcEUzPGfa2wDj9ppUuU2bIkkrRRl0YA+bs1YjtLbzI+6Qy3FVhxcO7F7A1i7a+GloXKGQJQoso1ccMt3L6NHcfshAQVBSlNXKMrkatSvSKiH8UQe8gtrX+0KBjRNmOlGQS1q1JeWUoKCpzQuXYcOUPv+nU/9wt0ECz9nGWmYUMpBYE6vx4ZWLO8S/Sy5SfaO3EhClCrKIYhnIAcg8i9bUjI7V9qZqkKl0yKvd6c36aRu5uxZeRS1ACWhJ3ZiWysSCzF9CGYuY+fYjZk2YSSMidAOGlBaE6nP43OfIy9kfabOkiatTpUAAVZgpLcw4q9Byh+jafaCyaqskkhIzU/0ivMxidn+z5YhZr/L8zqYNkYOfKOZNcrWara8zGe+tvprnj03sjazKCEqRnIfL7zDXi0UYiWZ+8leRTspSK/EsemsfOtu+0M5U5E5SSrJQBaWy2C0AjQgg9TDL2pxoEuRMSdQsKQ4NBQO/E+kay3GPHG+TtNQF6jXMdNa2eOfbswdyeYXT4GM5IxP2yQVSywVQmu6q5BAt5xHA4GfLI+8dA93KW+NIltTIZ7RnTS6ZamzAbylZspDuwArpeLsEtSEMmasUFTVzdRqLn+1ooVOXmSasAoG+uVvhHpcxIBB1JPmSSB5xUxfi5y2P3s1alAgJlgAitSOfMwPiVy0oQFoKmzOVKVmS7Z8xJfg4tyi2Xisp3Q7iI7TV20olL5gwWGqU5gFeQeJeveLi/Z6Eyc2Wyi9CdAEu+ppHNoTFLCcqykpWFOK0YpN6WJgVM+1X8I5iMUEpKiaAPS/hxi6mCUTlS5ZS+cJLp0OW7dRbyinA4wrLlRzMHdrqFfAMB5wDPnz0qG4ACyghZKJhS1VEGgqzAt4a3BQUAoOk6OGI+vKFntZ/BoJ6vxK8KfAxxeKWPfU3j+sCbNkywFPMTJBUpRKySklgSUqJ3Xux1doKk7SwKQFKnpmNwB9EXNeMVHgoqNHJ8THk4VQowDc/wBoKnbd0lJCEHlU9WoPCAPtnJPlBWsmyMwUnMUFQ70sZVMP5i41PMQHg9mplKG/MWzBJWtyKOSSwc9XMIZ/tXmLpUpIa2QK04kv5QBhvaJaZmXtyoKqxQygAzb4V4VhbIk5reTpiEtmmZXs6gH84kicm70awqNagtX9oyY9oJoyAELQQ/aKNXKiQCzU09OtE7ay5iFSzMXVw4qcpDNRL/Ol4nnz/J4dNNtTaIEsZCQVUsUqAq5AUKHQONXrGR2T7OlU2dOKky0rZIzKUsrCalSiXclVKn3RBOJwwUz4lAKmqASa0sSGPWsWYaQBJUJWIzZCXdLNqRlIep63hp9J/wDUUrDZ5c1S/u0slIQTmBNcoUzhh0oYr2evFSsarcCsPMBAUgkMU1TnCyybkO2oDxidpY+TNX98N7ugqfMC7Nu0oeMbXbWMmz5AOHC0quSkqBzJYpTRJSxq5ppGoWD/AGwAMoKylcwKR2fFNa5a3Icc3HJs7hPaTEIxS5M7IpXZhUuUg72YmiSos6iK8LQ/x+KTJShUxSphzCgS4STQqd3oCbCKcOUHErmSpYExgJkxQNAl2ynjpS7DhGLZ9rP4OcDtpK05g5Sw0trV7HQjRoS7T9scjy0Swo2razMw/WJbSxrulOusJkSQVaEjX5RzvyV15+OfojDmZMSDMUSkVSnQOSqupYmjxXPSIMqzWgebIPjGL1rUgeWkQUmSIpCDrFyFtAsQlylS82Q7qu+mjK0uQWPODNobUw00ET5WUFwUmWlaSCX0fefXjWIBfGAdpMwpG53YzeZVOw9jycMtU7CzSpKixkTmUkpDUzgbq3chVRVrVjTfaZJILJCCN4McwPUChHCMVhMRlLp8jY9Yv257ST5QSqQhIT7zpzjTRnB52rHXnry9Md/HY2M+Xh1AhBSlRsSVhubM1L+EDYXZuHTLA+0ZrspKwoGpYAnUBhUxmsB7QzZyFoUlKJmU1CRXMCyk8By0iCEdhIQgLcigKgUitVEvoCTrFtxic2tSrAYdiRObU0Cm8r+EJCTKnLLgMU7oUklSF5glZAoDmSoEVanGFk3aZ0D2AIBDtqz2JieExyXClJHByHp8Y53rm+nWfH19tHJwYmElLAFiK1rdhyPxEM1YbsENKQkzlPlXMJUEkC4Au3hGPmYkoU8tbhiQkukuWtyZ46jbUpRzSZszQETKEEPQNQP8oc9TGbxR6Jc2YhK5rKmAMpTuXDuXGjufGK0oLtSvCvhFasdMsSclmo1a2MXHFS0JKJUxK+zUcw7PLkUSo0OocEPyjp6Z9vTsGTLIuSaBQ3SdHJNh00hXtDGycYpEhEspXLWCFggBh3xQ7ySHbX1gpeLLEhq3ct66UgXASpM0hY3SCwKCKNQniQ/x5w2T2slOMPhxK76MyGGUBRHj+gHOAJ2NSkkETAeGRSm1uAxhvtaVIloQQQFmqCotmapDmjsOULxiSWYyzT8QHpAJMShUtYZlUO6AVVDhi1hHJMtIJUlJSQfw5XdzZhQqe3CFOAnrmKSpS1nKk0zZQebXNIvmY2QTvzFKe4BZzTKHYU8NYXi4To0GJmLSVZwQBlyBIDE6vd4CxM+fICVoQS5Ar3S9q6H9YYYbAKypSn7pLvU5X5ZiX84Pwc0y3RMKFO5o9ODEJBOnGOfh72t+XrISy50xRJmpYsQAWUz95wkuaxXh5EuXk7RQyBW8AWKnJNCKkcuAh4hC51VSChKSXILZn0SA7dSDCSfsCepeeXMyy690qNCeJudP0tGpyl6NewmzpSEypKJbzULKVEpCghSlMB7rHKWZ+to0o2vlCUAIWPeUsZqg8/MfKE0vZEkBDzc4YOVIUkHjvE68RENtJRJknKpLZWAFVUsO8X6xnq9JJBW3nngCSAmYFOGseSk8OnrFuyMOuVKV2igVqLlgUswAZjW7+cIPZHanboUFOFS1N4aF/Twh7isUCKRy66uZXSczfQacu5gLZGPSrM1WUQfCKdrYzs5alHQHx4RivZjaakTFBRosk+Oo6w453lb1lfURjAaRBU4HWEgxOotEk4nUmM40b9poLcYgJkBibHe2DxdQeJ0C4mc4iibiwBeKVYgFBIi4z+gSplQ+waAtGjtXnGUnzd6Lk+0HYJcDMrQOw4ViyW303bkG7S9nlrIUiaQ1gsn0UKegihOzsWn3goBiQplAtVjS0K8T7az0pcJleIV8M0K5/tzilJopCS7bqR83jvOe/wBxwt5anFrU6lKSHJKsqS4dyWDC0WysDOmEZUKqHtSvOM97Pe0OJXOQntHzKD5gCGBBOlHAIpH0WftUiiQAI4fJz41157v4XDY0xIJOUq/qrGex2z1ZUhyl17yjSlyaGvSHs/Hmrny+qwJOmImslQsQetqc6xnn1Wrbft7CBYrSoZgS8F4fDsJkwJQAaElg5qxP4mJtrHCRUlqdHHKKE4qUTvBJr00YaGsd71I4zm36WklQIJSUj3QjKOjirQbsrZr515mNwObAOeAYWhLsqYtcwpmJTkHdUkkjxr/ZocgqSJisr0KTUJCqPQm/GJLL6Wyws2zNmByCAU5QoLJUlyrKAkcS9y2kMjgzoiaBwCyB5ZYHkj7xH3ZULtvKBUCFAl6OGcHlDY7WninZf6o37ZZGVsiVh1SysLWhyFFRykD8t/2hzLmYcrSjDSEggEjMWaosVG9fSDcTiUqACpMsH+QEPXmSPTQRCUoe6mnAUp1aNeSZPt2ZhVKBdaKGoADjgxevgYn/AAxCQkFRCncKUWci19KiOTcS5oMoa1/UxWBT+308Z1R03By8Oh1S0knUjM8UjbiVDKk5f6UEEeOV4ElE5nLNRiPmD3Ysm4gMASfAU/0i9Occfl+L/p78rGuepPxbjJgWgBYmEEUGZSQfyu3O0KpuKQZSpfYKIFipWYvVuNPIQaqYB8NRcUqz/COJSPeFrAAl/ERv8ifpP7OSxIQlLEKIOYlhUl+Rd6avDZawzhQPSKvs5UQEpKnszk+A/aJzNjKCSVJKQ9ySmtG+EYvGtTpk/a7F5mlA8z9dfhGZkJIqA/pWNdtCVh0KLjMvUgvXQElx6Rk9pzVA6AHgG9dY78c+meuvYpXtHMG6kAczyuYO2Xi+0WFqJJSHAPdBs7fibXnGcwUhUyahLEuQKXIN41SdhzJJUlCkkK40NCRQfOL3zzmRJ1TX+IHhEDjCeQ84EmbNngDKM9HJCSGPAUrFQlTHyq3euZPpljh/zbvSeKnqJNfrpBex5xUFA8oWzNmkjMM3XKQD0e8c2WuYiaUK7pS4VYU59DGrz6SX2d4nChjGXxE9K5jHVNB8PGNWlfFcs0NMxrSukZTZmy1z1gJRmJqovlypfKKsWJOrWEPi9e6vd30BxmGJSCS2U73TiPrWAcLs8rUWJSgHvEPranvND7F4XLNShajlJ0L0djVqkfQja9qiXJTKkKm5QaCWUsT/ADBVw99Y7dd2fTnIy+wtlzJczNKSspFioMQ4a5YMa1jUSsMvMntAvKSx7Op8VMQONjF0nH5QJuRIrmKZiMzDQEJAb9zD3Ce07uoS02oZWp8B8Y45v21tn0+f7bK5KgHLGz0L6gw02Ds8TznXOCUoagoSe89i4HCLfafGfbTLz5kgOoUGlHJqwvc+UVbLndkShCzlUz0vpT9aCHj+tXr0v2xPysAFbyXDjXWhtpCo4UsKgDV+Ov1yg7GIXMzTMyWTupSblj3vjAs8OpswGnQmviYxZda5vpGVLATMQXUGdk3VcHL5Q09m9sImSlyTKmAAtmSSgmgAckgaegeA9n4ZpoLuAwZdyN4v08eEafD4iWlMzNLCye444WBJqKxviRjugsRsMqZYnpCQmoVlVSlSzWOtYTz9myFKJM2W545wba7sbbBbWlrTkyJlpIZQTlv4/GFWKkTQtQRMSEvQG7c2LPG7P7Z56Q7LKXoRZlPctzEQDtyLX66MKcIhnVV1PWhNPSJquWYc2r0aJR4FuLngD5D948VqBd+DOePIfrrEZpa76fRFPpo6EjgSNaZW6HhziexyWurqzU1dzc2ew87xUVXIHR9da0r0ic0Aaimr+TNSPFbBmHjr1/aCqe1FHKXLipr9coIIFH0BuoJYVNCaGsVISHoAPBtKxYo9Pj8IYaqlYqWaJUM+uVVOgZvN/COTsaFBjb+Ykt0D36uY6ZCCahJpqB6GISsIhsqNbjdv108IuJr5ztQrE1QWQN4l+RLg/XOOTJyxu0UOIsY+gTthypg3g45n9bQuX7GYfTtB0UDXqRT9o6eWssdKkKCs6RlZlBQBCeVWYGNJsafLWMs5G+C6QFJc8KqBJVwrDb/puQCKTG/AZqsp0qOHSCJWxkJSMqSkAv3aOeFa8NIzasSWpKsqqqJuKo01FUk86dIvwYyllJXl/rzt4ECniYjJkNdR6ADlxDtE0ouxubU9Ig5OMuYXVLWGsagHrlJERRszDllB61ZSlD0cHSL14cUdQNAaacqhnEU/ZtW6/VoCnGJky81JZASWdnDCrE1hHsLCKCVKQFkqATuEhgzte+vjD3EbMQUEGUVPTMCQQ/ACh6QFNwWWqAtBF6kB+bK8YKz+1JcoJSEgAJUSoDM9Wdyro1LeMSxeKUEhCAnMTcpdhZs9Otf7n7UwKloLFRIuFAAHixJuXv5xVhMMoISBmVSyiHDWDgEHrFFeFXOCiokqlkVSsgs4oz1vb9oazUlLTJS7AsEki9aizjjAkmS9Cggk6LzinBmPwhgnBJSctfBRDflKyxhuCEvaJMozFITn7QBk6jioD3idW14xOT2SlJ7OWUqW5ZRUFc+94ilPkvmYeWMwPaADeBclLBrjWLkYuYkt2qlBqEEjk4Cixifbfj1OdE4nBqTlKgpEtXBzbS5bU6woxGXOwKnLlJs43bkjhyEPdkYmikqK5rizgF6mzMOr8IUqlzC6i2Ue7mqK+p8OkXfeYxJTuVg1JmSwSSlQ3VJNSKtUtxHmINxiVJIKkrCSCVKIFDQd1Lm2rQmCQUoUJu8Mqe6shIehuXZqgB4foxKlpA7ULmAOBLzJKuWWYmlOJhzM0t+gpkJUHo3H6sYj9meuQnnd/GAcfKWVFYBFA6RlzO5dwDfzhjhsSrIneApZSgD4ul4YOqm2FAfpz5RYVAAMsF3pTlwNC/Fov9nzIzKM4AlIGQHUl3oaGjece24qUpeeSnKWJUgFxyYaf2iYm+wUyYUqSoLDiu6QW4Oz1i+btGYoHMtRTwKi3GggNKHaldb+MTSSHqG6HxiKmTW3B9X4fPjePZgSw46gN6fOIKU1y/h43FvHhHULIoQOTF6dfq8BYQ8STLcfP6/WBJs8m27x0r8hFSsQRR3i4hqmSP7GIFIA3iL6+doWieQR0f64RJOKUC/7xcDNMwA5mZrEONOEWImpVUryq6E/CEWYmpQM2lBX4R7tVhgBTk1+X1wi4yfkoyuFJL3Z3H9QUHilZSf3pCZOIX9f3iHbKH03yhgcOmxsPQWB84q7ZLkVfl6FreUKlYhWtG+vGOKmEAwxTbDz0gVNeDP6v6RAzQeJHSBMDtUykkBLkioUl6Xq5tbTWB8RtArVmZKX/CG9BeHjQ4TjVMAFNe7fpFG0cdOYZcquLU9YVmaRqWu9j5RYcQX1+v2h4mrU9qoHMlPFsxPytHBgQr8P5QaUr4RyXO0cij0LDm4s8SExJJLV48jxannFw1bL2R3XoOLkAvwPFni+dglqIBK8ujsbcCC+torRtCjGoHA+tP1iacWAQQT4cb/KGGqF7OmgMAohwxNH/Ucotl7OWo7zFg7ltLvWvSsW/a8zkEli9dHYPbh84l9uNH1hiaHXs+wyk6a2+EWYbZcpx2pWDxSKDweL0Yomh9P01jy5qmcNzBd21rxhi6pn7NlB8i1PzHXl8IijCZiAaA3ozdOMGywTYHq9PN20jkyV+KnB39CImGvJ2Yk9yZb8Tp15PFa9jLJ4881/WJZWqFDlX9W0i8E/iHjl/wD1FCYzuYHHXkdXi0zEtSdLTyJq3Fg7QOhaT7xf+n41EVhdSQUcxRNHsA5L/tExRwmAd3KoXBAIfmSegjycQK2ra3yPxhehdXY8634dI6pL6kOaAk04CkMDGbMowYHwrw6+cRSgq0c6UIfizwDMmEXv+lG1Ya1iqXMmJLpVfkFP5c4eKaNyb2U7vUjUcqmnLnEglNg3Ign0DQJPCiB3iSQ7BKQODDKK15xeUrdISnlZz+bQUHrF8amiEYUrSVJlukagFrtV6+UGS9jKZRCkML7xIZtC1NYiiViyEpSlQSku2dNy2be0HKLcdhZxlFCUIl2JaY9BxJFYZTSwHQngWr8mpFshJWpKaZiW83aAsRgFii1WL3ABbQ2pyaLcVigEHdloUG3pa1hnu9xW0Wmm2D2RMmEgkIyliSQatoAa6QwxHsylMsntKgEupmLVYCjV5xjBiA79pMBYd0kg1NSXca34wx2Z263VLVMShXvHNltdm3jVrwkZtUqlpYAu5OhD2BtQ+vGOTsOU0WCHqHDEjQ1rXjDCdg5TpSFKVNFcxSQPKpHnAmIl5QgKlsp6MbtoBZraxOpYvPUv0oMsadXiqdJIBKaUettLj6tBSpTqCQH0ITWvHQNBasaoqUkyZcxkkH7sBqs57MpZXGJrWESJRc5mBINnL8LikSLvY04N58aO0FrTq7sbV0BoQDbWvCIh8rCocXbL+lmhpgS2hd9S/o3rHVE1Boq1Xc69IME5wAyQGbupc8SoM/i8UrFSzEtchIHgG+ni6YgtRTUaPzppUWjgxLgaMAGJ4DjQRZ2YcEk0cMxSeFHo0eym9ac6jV6aNDR6YsipDnS1Ism5g4NDXhxbjFSkHgX4CvlyqY6iTRsoarWFaPSAtRiCLu72b5RbMxbFjmHO/rYxQiSpwUoUoWsb9Gjq5Sw7uOIbhyvFQcnbCwWISwZnAT8D9PHp2MmBZSoZCDUFx6Ewqk4gKzBPu0NKO2hZiG1EXAtXMS3l6j0h6XDE7RUpOVRSQC4yjLXR7uYlMnVOYMdQb+ogCUtQU6XBu4f6tEl4xZLla3/8ih6CggFqSwqCTyNK/wAqQ946smtQBUM7eLGv1rFyMCVEbxFqEXHAkGnWJiWc4TlJd60ajM4PH5RNFUqYWsVXclhXjX4VMXguqqTyIALX1glMkNUJUp3qTS70B5mtYlhkF+4mxZnPHw4Q1LEQmoqklv3qxYnRzFknBpN2TVwAkUNXYk6xFaKtmuK+6El9A7nWselqA3SQouwoXrepLvY34xfKGHicKlSWCiCzG1ajj5XrBBJQB2cty+oAIFiQ27X5wnGLANDvMWAIccmsbaxGVtQ6AkqLMDUce6qwbjF1nBuPx01SFsDugvlcMRSpHV7wk/iCw+YqYpoQXApRy9C+lIJUsguVrFTQbznQJOanjEDNUsF1skaKINWq4JKib05+dlhgGYJigy1Ao7pLlme7hyQ3JvKPTZQDpCswCWGV9R5+JvBHZpKqsWdwAE01qHYc/ChjiyDRKUilD3z4k1ZusNXFEvDuBvyEONwLWhJ00Jd3iOISZZJzupVD2cxTC/FWVrXe8FJTUsE7xJFcgdnaoYaRDKoFNzyS4pwowvyhuGA8PhlEKCVqGZnOdWYNzGr8Ggiepa8odSm0I7Q0epDUpVxHZ5UCyUhwHFARzryszxbMnLB/xGBqSSQahtGBD1JPGM2mJJ3ioKLskEBTpN2YCg18YgpOUnWlDmLilamutnrE5qKOc5oOZcEWI5iBZat4AKbWgc8GB93hbWJrQiWEnUvqUl34Ua8RMtquydSSAx5cTrpHJkqp4hTO1zbUs97cI6E81FvxHhzCS2tRpxpEEpqRo6mYuEhvExLs20ALNTUCrv4U6xYmelQykJsN4E/5iXqT5RXMlBKi6hlcMdCH8IglLKHBY0FgHfi9bUBobtFbgqbQcNw8N7eL+kEIQh6Alug9Mxp4RyZKAG7bRi3yqawVUUup8yn1OtRr6VjypRIBr+cAM+t6xNSE+69K1vxakcMs0c9X9dICOIJWGzni+Y9WP0YHwuGGYFZzJZu81xerg9D6QRkGXi1Gfh8Xi0LyvmAY2oST5X8Yu1MDT5QzZUgJD0Apz0p1itnKgmp5D9IMVLAYgiz5pZzNfvBVUnziAzb28X48eZpT94auKpUk6KCVChF+jg+N48qUVEqKqmtgL8tIsnIZt5JJS7penJ3aBUyw1TXwhp6GIUHIzAte5b8xiWVNwA7UIAc+NKQj2P3vr8UNE2/Mr5xM9qI7MPcOLWe1fXrECshgAmp09TaK5/c8D/ygfZvcV1H/ANioYfg3tqg5Ugc6+Uc7Qg0NbkgKF9Bp1HSBdR9cYI1V/V/xMEWykMKLBJIpe766N9PF2FwwLp7TIGvmI/cxRjLSf/GP+MWSrI6n5xLVWzJYRuhYUBZmLgM4c1BgabldgAAzl2LHl5RLD2P9R/3GK5fdT0/WLNRYiUFKBJYs9gbVtUDz4RxLJVR97qp3pStCz+ZjuB7i/D4iKjf83/FcSW24mL1B2Ch3XDK6A0D1NOsCgvZwCbuQ70oxtW3KIosPrWB8TZf9Ua/QwCCSUoSVKFmyiwF/D4xZMlqzfeSygEC4Bryaphv7FWn/AJfnHPavvD+lPxES33i2eifPLAIZZuxpU8AlTlqfVosTiykFISgg72ZVSABZBLBMKZlj1R84Yq/xJf17qIWZNPtQpwygoAn525mn1WLsLMSpJS6cxIGYkgIFXYZQD4GAMb3j+b4CGuF/9tL/APGf+MVPwNicKEjcUgj+okGvNjavGsDhJSCG9Hfg/GraxZLsv8vxVDjDXV1T8EwWk6kKoFZqgspuVSE+VeUESpasmfNTkA2gVVzTmYEl93/5P9qobbO/wvBXxMZC8KZRG9qD0NCfL6EeulklhSjHTUjiesVyO8vqn4x6V353Q/KNQdkrST3L6s1H4xYtRBAYKFQzubWHC+tItX3kf0j/AGiPYzXr/wAhD9XHpMwBjWlCLAcACC78v0rfi5+ZO6gJd6ZAxszEXvxhfjbJ8PiqCF/4aOh+UT6MWzsIsJO4STRglnOjP4mkCpmAADKfj6sXh1hv8EfWkZ7RP9KP9ojfi11zl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8134" name="AutoShape 6" descr="data:image/jpeg;base64,/9j/4AAQSkZJRgABAQAAAQABAAD/2wCEAAkGBxQTEhUUExMVFhQXGBoaGBgVGRoXHRgdGBoYGBcaGBgaHCogGholHBocITEhJikrLi8uGh8zODMtNygtLisBCgoKDg0OGhAQGywkHyQsLCwsLCwsLCwsLCwsLCwsLCwsLCwsLCwsLCwsLCwsLCwsLCwsLCwsLCwsLDcsLDcsLP/AABEIAMkA+wMBIgACEQEDEQH/xAAbAAACAwEBAQAAAAAAAAAAAAAEBQIDBgEAB//EAEMQAAECBAMFBQUGBAUDBQAAAAECEQADITEEEkEFIlFhcRMygZGhBkKxwfAUI1KC0eEVYnLxM5KissIWU3MHNJOz0v/EABcBAQEBAQAAAAAAAAAAAAAAAAABAgP/xAAgEQEBAQEAAgMAAwEAAAAAAAAAARECEiEDMUFRYXET/9oADAMBAAIRAxEAPwD7MDEogI68cxIR2IvC/G7RIV2clImTeClZEp/qUxPgAfCAZPHXjD7Rxm1pM1M5SJMzDJ/xJchyrL7x3wFFQFacLRsMHi0TUJmS1BSFgFKgaEGFEziEgsTWLEzAdYgZSQSoisUrIVoQdIYC4jMQFAghwQxB1BgfZ88rQ5uCR5QS8Ap2J7PScMnLLFAFJrXdUorY8QHMMsLhkS05ZaEoTwSABW5prFkeeGq7Ho5Hog7HnjkegOvHoi8V4jEJQnMosBF1F0cijDYxEx8i0qa7EFoueIOvHHjkegPPHnjkceCuvHHjzxx4o68ceOExwxBGbMCQ5hVtTZ0sBU0AJKQSptQKmlnpAO0NpE4pUokhKEgpAuokO/yHMGFntD7RFQRLlghBUgK4kZg4fS3jGfL8anNNAoIGbRyCOYJBHUEEQ3k4xGUb2kZrYyM0skv35gryWqsGpwq1AFCAUmxibVuNKDFc3EpTRRahPgL/ABgAJP4oBxOPCZmW628gdHjVufbEmtElT1hNtDAFKzNlJdR7w4tA+GmqEwJBISoE2oCCNeb6wwCl6K9YbsPp7A7TKlZVS1ppqkgPwe0WbO2PIw5V2SMuZRU1WBVU5Ro5gcBQNCx1rHsqvxH/ADQgu2zjFypZUiWZhB7oLFtWfhwjMbB9o8VOmqaSkSgQClSmmB/eDOkgaihhtPwImZgpAUeKjm8ibQJIwIlAZRlbwhesWQ+2ClXZZlghS1KUUn3XNBe7NDF4T4PELKXEEdrM5ekNQxeOPC5U6by9IpnbQWlSUkd6gLBn0B5w0OI48L0zpnKOnEL5ekNB7x54XHETCxDeTvAm0JU+ahSO07MGjoTVupNPCLoyv/qL7QYUpMtCc+IQQUzUADsykvRdzqGFK8RGHxHtJicUtCZs4lyEjMQhNWbMwCR1MfQUeweHfeStY4FRH+1odYfY0lCVITh5QStOVQaihzr68hwjXlIKPYP2em4REwzlJzzCKJqEgOzlqkv4RqXjM7CwM/DAo7ZUyUD92hYBKE/hK3dQ4cGhv9omfhEZtB7xx4AOKWGoK8oGw21+0JShiQAbGxKk/FJiaYbvHHhZhtoKmJzJFHIsfdJSfURJWJmcAOrw0MXjhMKvtszij1iC9oTA1EEksAHhq4bvCvbm1FykK7KSudMAfKmgA/mV00DkxNG0HLUPOJdsS+QAvcAVs1fL0hKjG7dxxmzcFPlpbtJIWoPZKmI6sTCfaMmdoHD5cg1zUBH5iPjD+VsvsUMyy26gkEnIl8o5C/n0gLY+JUrEspKkpQStKizKeiRWv4nHIRi327b6jR7K2EUpSJhoC+VJOhGXMTcsA/EvD8UoLQqO0TxHlHP4gfoRuVyuq5m3sKlSEHEys6yyU0Jc2du74tGV2nNKMXMBU7kEEcCAzdLQwx+yiuSqXLSUltzdDBQqksOcK9oYZZWZihUUYVsA58xTpGOvcb4yVocH/iyia0WQa3YDi1nh9LngukKSCGdzWodr0o3nGS2ZtA7gQl1JzOGoBlLrPIU821gfaGNmyUqX2CikHNMVMUEqKbqWEsTbQswDNRoc7Ilm1t3TopPn+8SzJ/EjzhMnDOh062YfRi7D4DVbAcASSevARZ1WfGD5uHdzmLG2UkaEFj4+kAT/AL6QyZqETAd1R0UhVHBFizEcCam8FYzEmWjNQ2SkB7qISgDhUgQow+yZqEJBZRAqRVzdRNbkknxjVtTB+z5QSSrOlBWXUhKwpBVqpLpdL8KceMMDPR+JHn+0IBg5gqUn/LeIGQv8H+n94z5X+FyH4xSPxJ+vCFf2wTFqTRgSOrUihGDmGyfgPiYTz0mVNIUDUvZgDUkPY2NrWjPVrXPMazAYxJQxUl0kpNT7pbhwi2Zi02dNqmv6QkwckFVFbqt4JudAQ5FnY/mi+dgJoclLOf5fARryqeMNftiP5fX9I4cajiPWEDEf2EWSUlSSoGg5eoieVPGHKcakcT5RCdtVCfdUaEsBwvCsJPE+UMMLhaOSXNuQhOqWRZ/FEUOU/p1rSIr2ol6CnWFMpiuYoKoVsK03QElvzAxbl/mMTypkE4nGhZQWG6oKFdQCPm/hA+FIlklLBw1tMylD/cY6kbpJzBizFwTzAOkWYRKVXJ8aw8quTFUmZlDBRZyfMk26mBl7clBYlmYjObJcPBG1MGSqWhCVqSp8wAIoA9Ve6H84S7a2NJWgiTLRLxEqsspASc6aspqKBtXjD/T0cGZms59YjiFqABZ2LtrrbnFewpU2dKQqYhMtZFUq4gt+8MP4WQO8n8qXhlNgKVtZAd8wL6oV52gPaO3lIkrXhlJWoJcbw0qTzIAJaLMTNILA0FyeegAjuLwcgBS1pdQZjlSbsAS4pvGLzYWM4v22mTpcozUoUlbhWWmVQNzyIKSfGHOzsWVJIYsQlQB0ChQPxBB9Iqx+Gw6UKCZIU62sBUsHpq5MPRiEJzkAZEqSGZw2VJan9Ub6sqQGFnh84k51YdSkfOLVTZY3kABtXNOI5cIuOIl6s/1wjEadHtAv8KfX9YBxuN7S6Uvq1H/eEQkrzBRmrLaAJZuBDCC5SglWZSlBOthQPcivqItSZDLYctMnOtCAVLYkquwFhw4kQ1m4mQsKM6WKjKXSFggios7cq3jPr2kgzVhJJDqASgFTsmWQwT1UOoMKtujELkJJQtOUpUpKc1U17RLgeIPKJN+j01uP2+mQgFAlqlgd0K7IpAoMqSKjpbnGPxH/AKlS0TMxlrKSO6CCx4OWYjpV+VTcFgAmhmKmJSEhGZJdIJpnPvEOztZoyntn7NkffS0kZ2CpeXKBpmBtcO3ja25duUxp9k+26MXMzLCkKQdxAUGS7jMabymJrYcNTp/4ofxr83jA7B2bhQUq7JUqaQNxSlMSz7tSC92d+UapT/gI8/nE63fSZDL+KF++v68Y7/FD/wBxfl+8LhJmEsmWfKKZ2HmDqNP1akT2ZDU7TV/3FeUDYsJnUWrMAFMDQbxD3H08BplqiRn5FMqpZ92tquDxp5kQuk/p3ZspUs5/dTRLE0zMOJB40GojQSseFAATiFcFJDeBaEcpZWqYgBi4BzMAXAO6D1bwiM+QpAUVEAJDqqKDjE53Do5xc6cAcplqVoFpYeJANIUbJwGLRKmCYuWVGY6VILMC+gDXq1Ytw+ImBAbeQoAhw4Y1DG4jPY1OLTPeRNWiWS5CmUkWcAEOxI8yYv8ApP6bSXPLALVnWwdTUfUgaRHauMMtDBQC1ApQ51Y1oLC/hGaw8vFS1qmKmCa9MoRlyhyWAfePU+cdXg1T1y1JUVqzuommVKULLNZIf94Z7K0OzVylDIjIezAB+7PClSqpi3FrSje3UpFzamsLzs1aVZpSilWqmBz/AJTYDTUm9KReJE1ROcuh+6lBtVwVOa1FW05mFlqbE8VjgJoSSA4fwpFBxeZS0AFgRvmlwCclKs9zR3jO7d9nsRNmq7OYUJAZLlsoTUBiL1Z+QgnZOy8YWldogFJ35rlQZgBSm+wFOdTCc6tabZ09KKISSos6lqKiW4k2HIUiiXhpaJi5q1lRKicoDAPpV/OC58rKjKk+JuTxP6QHNwhYEMH/AGidUju1dpy0pMwslIYVoxJYV6kQu2V7UJxSFqlUUhhvWci3NOj+MD7bRKKVIzFRNQiWCouksCyXoFBi9HoYlsbZxTL+8l5ZkwiyWL5e6ctND4RqfR6exGLmLSlOQJWohBY1llnNLUFQX/DzhJL2+iSoypswEA5XUCAqtcrhyASz8njUyVlQBSh2cWcFtX4wtxWy0TFqlrkuVcSxYpcMPyqryMSLoqSElai9CQeQVrBP2BFWcE682AFPAeUVYSWUAITIWwYApZYo4JJpUMHi+ThJoG8FE9Phyixm0n27sWapGSQQHQoFybkggvx70F4T2ezS0GdLCpuROcjVQSAbGDsRh1s7KcVFgacH4284AO1Ajd3zqCCC4VvCvQiLi7TfBYdCwVJC8osSzK13XS5gr+GSxxL8n9GpF+z8WlYJSpw9mYj58/GLJ+KytQnMrKGFRQl6kOKacYrAUYGUne7p1ZLGj+UcmbVlIplUfAG/N4ZKAIrUc4HOBkl9xPNuUBnZ82QsFBKkbzpKAA6XCsqgDVjTwBhnO2nIWhUtZWpJGU7oqGaGCsHKSCTLSzV3X+TwPiZOGS+ZMsNUjWtt0VgrJmccOoCRkmSlZM3bIJIKEsCFAg0AoatD7CbXU2aaxc0yhks1mq/GsWY6VIT2ahhwUKqVgABIIpS71foDWLcRgUJKQmW6SWYksC1r7r6OGcEUzPGfa2wDj9ppUuU2bIkkrRRl0YA+bs1YjtLbzI+6Qy3FVhxcO7F7A1i7a+GloXKGQJQoso1ccMt3L6NHcfshAQVBSlNXKMrkatSvSKiH8UQe8gtrX+0KBjRNmOlGQS1q1JeWUoKCpzQuXYcOUPv+nU/9wt0ECz9nGWmYUMpBYE6vx4ZWLO8S/Sy5SfaO3EhClCrKIYhnIAcg8i9bUjI7V9qZqkKl0yKvd6c36aRu5uxZeRS1ACWhJ3ZiWysSCzF9CGYuY+fYjZk2YSSMidAOGlBaE6nP43OfIy9kfabOkiatTpUAAVZgpLcw4q9Byh+jafaCyaqskkhIzU/0ivMxidn+z5YhZr/L8zqYNkYOfKOZNcrWara8zGe+tvprnj03sjazKCEqRnIfL7zDXi0UYiWZ+8leRTspSK/EsemsfOtu+0M5U5E5SSrJQBaWy2C0AjQgg9TDL2pxoEuRMSdQsKQ4NBQO/E+kay3GPHG+TtNQF6jXMdNa2eOfbswdyeYXT4GM5IxP2yQVSywVQmu6q5BAt5xHA4GfLI+8dA93KW+NIltTIZ7RnTS6ZamzAbylZspDuwArpeLsEtSEMmasUFTVzdRqLn+1ooVOXmSasAoG+uVvhHpcxIBB1JPmSSB5xUxfi5y2P3s1alAgJlgAitSOfMwPiVy0oQFoKmzOVKVmS7Z8xJfg4tyi2Xisp3Q7iI7TV20olL5gwWGqU5gFeQeJeveLi/Z6Eyc2Wyi9CdAEu+ppHNoTFLCcqykpWFOK0YpN6WJgVM+1X8I5iMUEpKiaAPS/hxi6mCUTlS5ZS+cJLp0OW7dRbyinA4wrLlRzMHdrqFfAMB5wDPnz0qG4ACyghZKJhS1VEGgqzAt4a3BQUAoOk6OGI+vKFntZ/BoJ6vxK8KfAxxeKWPfU3j+sCbNkywFPMTJBUpRKySklgSUqJ3Xux1doKk7SwKQFKnpmNwB9EXNeMVHgoqNHJ8THk4VQowDc/wBoKnbd0lJCEHlU9WoPCAPtnJPlBWsmyMwUnMUFQ70sZVMP5i41PMQHg9mplKG/MWzBJWtyKOSSwc9XMIZ/tXmLpUpIa2QK04kv5QBhvaJaZmXtyoKqxQygAzb4V4VhbIk5reTpiEtmmZXs6gH84kicm70awqNagtX9oyY9oJoyAELQQ/aKNXKiQCzU09OtE7ay5iFSzMXVw4qcpDNRL/Ol4nnz/J4dNNtTaIEsZCQVUsUqAq5AUKHQONXrGR2T7OlU2dOKky0rZIzKUsrCalSiXclVKn3RBOJwwUz4lAKmqASa0sSGPWsWYaQBJUJWIzZCXdLNqRlIep63hp9J/wDUUrDZ5c1S/u0slIQTmBNcoUzhh0oYr2evFSsarcCsPMBAUgkMU1TnCyybkO2oDxidpY+TNX98N7ugqfMC7Nu0oeMbXbWMmz5AOHC0quSkqBzJYpTRJSxq5ppGoWD/AGwAMoKylcwKR2fFNa5a3Icc3HJs7hPaTEIxS5M7IpXZhUuUg72YmiSos6iK8LQ/x+KTJShUxSphzCgS4STQqd3oCbCKcOUHErmSpYExgJkxQNAl2ynjpS7DhGLZ9rP4OcDtpK05g5Sw0trV7HQjRoS7T9scjy0Swo2razMw/WJbSxrulOusJkSQVaEjX5RzvyV15+OfojDmZMSDMUSkVSnQOSqupYmjxXPSIMqzWgebIPjGL1rUgeWkQUmSIpCDrFyFtAsQlylS82Q7qu+mjK0uQWPODNobUw00ET5WUFwUmWlaSCX0fefXjWIBfGAdpMwpG53YzeZVOw9jycMtU7CzSpKixkTmUkpDUzgbq3chVRVrVjTfaZJILJCCN4McwPUChHCMVhMRlLp8jY9Yv257ST5QSqQhIT7zpzjTRnB52rHXnry9Md/HY2M+Xh1AhBSlRsSVhubM1L+EDYXZuHTLA+0ZrspKwoGpYAnUBhUxmsB7QzZyFoUlKJmU1CRXMCyk8By0iCEdhIQgLcigKgUitVEvoCTrFtxic2tSrAYdiRObU0Cm8r+EJCTKnLLgMU7oUklSF5glZAoDmSoEVanGFk3aZ0D2AIBDtqz2JieExyXClJHByHp8Y53rm+nWfH19tHJwYmElLAFiK1rdhyPxEM1YbsENKQkzlPlXMJUEkC4Au3hGPmYkoU8tbhiQkukuWtyZ46jbUpRzSZszQETKEEPQNQP8oc9TGbxR6Jc2YhK5rKmAMpTuXDuXGjufGK0oLtSvCvhFasdMsSclmo1a2MXHFS0JKJUxK+zUcw7PLkUSo0OocEPyjp6Z9vTsGTLIuSaBQ3SdHJNh00hXtDGycYpEhEspXLWCFggBh3xQ7ySHbX1gpeLLEhq3ct66UgXASpM0hY3SCwKCKNQniQ/x5w2T2slOMPhxK76MyGGUBRHj+gHOAJ2NSkkETAeGRSm1uAxhvtaVIloQQQFmqCotmapDmjsOULxiSWYyzT8QHpAJMShUtYZlUO6AVVDhi1hHJMtIJUlJSQfw5XdzZhQqe3CFOAnrmKSpS1nKk0zZQebXNIvmY2QTvzFKe4BZzTKHYU8NYXi4To0GJmLSVZwQBlyBIDE6vd4CxM+fICVoQS5Ar3S9q6H9YYYbAKypSn7pLvU5X5ZiX84Pwc0y3RMKFO5o9ODEJBOnGOfh72t+XrISy50xRJmpYsQAWUz95wkuaxXh5EuXk7RQyBW8AWKnJNCKkcuAh4hC51VSChKSXILZn0SA7dSDCSfsCepeeXMyy690qNCeJudP0tGpyl6NewmzpSEypKJbzULKVEpCghSlMB7rHKWZ+to0o2vlCUAIWPeUsZqg8/MfKE0vZEkBDzc4YOVIUkHjvE68RENtJRJknKpLZWAFVUsO8X6xnq9JJBW3nngCSAmYFOGseSk8OnrFuyMOuVKV2igVqLlgUswAZjW7+cIPZHanboUFOFS1N4aF/Twh7isUCKRy66uZXSczfQacu5gLZGPSrM1WUQfCKdrYzs5alHQHx4RivZjaakTFBRosk+Oo6w453lb1lfURjAaRBU4HWEgxOotEk4nUmM40b9poLcYgJkBibHe2DxdQeJ0C4mc4iibiwBeKVYgFBIi4z+gSplQ+waAtGjtXnGUnzd6Lk+0HYJcDMrQOw4ViyW303bkG7S9nlrIUiaQ1gsn0UKegihOzsWn3goBiQplAtVjS0K8T7az0pcJleIV8M0K5/tzilJopCS7bqR83jvOe/wBxwt5anFrU6lKSHJKsqS4dyWDC0WysDOmEZUKqHtSvOM97Pe0OJXOQntHzKD5gCGBBOlHAIpH0WftUiiQAI4fJz41157v4XDY0xIJOUq/qrGex2z1ZUhyl17yjSlyaGvSHs/Hmrny+qwJOmImslQsQetqc6xnn1Wrbft7CBYrSoZgS8F4fDsJkwJQAaElg5qxP4mJtrHCRUlqdHHKKE4qUTvBJr00YaGsd71I4zm36WklQIJSUj3QjKOjirQbsrZr515mNwObAOeAYWhLsqYtcwpmJTkHdUkkjxr/ZocgqSJisr0KTUJCqPQm/GJLL6Wyws2zNmByCAU5QoLJUlyrKAkcS9y2kMjgzoiaBwCyB5ZYHkj7xH3ZULtvKBUCFAl6OGcHlDY7WninZf6o37ZZGVsiVh1SysLWhyFFRykD8t/2hzLmYcrSjDSEggEjMWaosVG9fSDcTiUqACpMsH+QEPXmSPTQRCUoe6mnAUp1aNeSZPt2ZhVKBdaKGoADjgxevgYn/AAxCQkFRCncKUWci19KiOTcS5oMoa1/UxWBT+308Z1R03By8Oh1S0knUjM8UjbiVDKk5f6UEEeOV4ElE5nLNRiPmD3Ysm4gMASfAU/0i9Occfl+L/p78rGuepPxbjJgWgBYmEEUGZSQfyu3O0KpuKQZSpfYKIFipWYvVuNPIQaqYB8NRcUqz/COJSPeFrAAl/ERv8ifpP7OSxIQlLEKIOYlhUl+Rd6avDZawzhQPSKvs5UQEpKnszk+A/aJzNjKCSVJKQ9ySmtG+EYvGtTpk/a7F5mlA8z9dfhGZkJIqA/pWNdtCVh0KLjMvUgvXQElx6Rk9pzVA6AHgG9dY78c+meuvYpXtHMG6kAczyuYO2Xi+0WFqJJSHAPdBs7fibXnGcwUhUyahLEuQKXIN41SdhzJJUlCkkK40NCRQfOL3zzmRJ1TX+IHhEDjCeQ84EmbNngDKM9HJCSGPAUrFQlTHyq3euZPpljh/zbvSeKnqJNfrpBex5xUFA8oWzNmkjMM3XKQD0e8c2WuYiaUK7pS4VYU59DGrz6SX2d4nChjGXxE9K5jHVNB8PGNWlfFcs0NMxrSukZTZmy1z1gJRmJqovlypfKKsWJOrWEPi9e6vd30BxmGJSCS2U73TiPrWAcLs8rUWJSgHvEPranvND7F4XLNShajlJ0L0djVqkfQja9qiXJTKkKm5QaCWUsT/ADBVw99Y7dd2fTnIy+wtlzJczNKSspFioMQ4a5YMa1jUSsMvMntAvKSx7Op8VMQONjF0nH5QJuRIrmKZiMzDQEJAb9zD3Ce07uoS02oZWp8B8Y45v21tn0+f7bK5KgHLGz0L6gw02Ds8TznXOCUoagoSe89i4HCLfafGfbTLz5kgOoUGlHJqwvc+UVbLndkShCzlUz0vpT9aCHj+tXr0v2xPysAFbyXDjXWhtpCo4UsKgDV+Ov1yg7GIXMzTMyWTupSblj3vjAs8OpswGnQmviYxZda5vpGVLATMQXUGdk3VcHL5Q09m9sImSlyTKmAAtmSSgmgAckgaegeA9n4ZpoLuAwZdyN4v08eEafD4iWlMzNLCye444WBJqKxviRjugsRsMqZYnpCQmoVlVSlSzWOtYTz9myFKJM2W545wba7sbbBbWlrTkyJlpIZQTlv4/GFWKkTQtQRMSEvQG7c2LPG7P7Z56Q7LKXoRZlPctzEQDtyLX66MKcIhnVV1PWhNPSJquWYc2r0aJR4FuLngD5D948VqBd+DOePIfrrEZpa76fRFPpo6EjgSNaZW6HhziexyWurqzU1dzc2ew87xUVXIHR9da0r0ic0Aaimr+TNSPFbBmHjr1/aCqe1FHKXLipr9coIIFH0BuoJYVNCaGsVISHoAPBtKxYo9Pj8IYaqlYqWaJUM+uVVOgZvN/COTsaFBjb+Ykt0D36uY6ZCCahJpqB6GISsIhsqNbjdv108IuJr5ztQrE1QWQN4l+RLg/XOOTJyxu0UOIsY+gTthypg3g45n9bQuX7GYfTtB0UDXqRT9o6eWssdKkKCs6RlZlBQBCeVWYGNJsafLWMs5G+C6QFJc8KqBJVwrDb/puQCKTG/AZqsp0qOHSCJWxkJSMqSkAv3aOeFa8NIzasSWpKsqqqJuKo01FUk86dIvwYyllJXl/rzt4ECniYjJkNdR6ADlxDtE0ouxubU9Ig5OMuYXVLWGsagHrlJERRszDllB61ZSlD0cHSL14cUdQNAaacqhnEU/ZtW6/VoCnGJky81JZASWdnDCrE1hHsLCKCVKQFkqATuEhgzte+vjD3EbMQUEGUVPTMCQQ/ACh6QFNwWWqAtBF6kB+bK8YKz+1JcoJSEgAJUSoDM9Wdyro1LeMSxeKUEhCAnMTcpdhZs9Otf7n7UwKloLFRIuFAAHixJuXv5xVhMMoISBmVSyiHDWDgEHrFFeFXOCiokqlkVSsgs4oz1vb9oazUlLTJS7AsEki9aizjjAkmS9Cggk6LzinBmPwhgnBJSctfBRDflKyxhuCEvaJMozFITn7QBk6jioD3idW14xOT2SlJ7OWUqW5ZRUFc+94ilPkvmYeWMwPaADeBclLBrjWLkYuYkt2qlBqEEjk4Cixifbfj1OdE4nBqTlKgpEtXBzbS5bU6woxGXOwKnLlJs43bkjhyEPdkYmikqK5rizgF6mzMOr8IUqlzC6i2Ue7mqK+p8OkXfeYxJTuVg1JmSwSSlQ3VJNSKtUtxHmINxiVJIKkrCSCVKIFDQd1Lm2rQmCQUoUJu8Mqe6shIehuXZqgB4foxKlpA7ULmAOBLzJKuWWYmlOJhzM0t+gpkJUHo3H6sYj9meuQnnd/GAcfKWVFYBFA6RlzO5dwDfzhjhsSrIneApZSgD4ul4YOqm2FAfpz5RYVAAMsF3pTlwNC/Fov9nzIzKM4AlIGQHUl3oaGjece24qUpeeSnKWJUgFxyYaf2iYm+wUyYUqSoLDiu6QW4Oz1i+btGYoHMtRTwKi3GggNKHaldb+MTSSHqG6HxiKmTW3B9X4fPjePZgSw46gN6fOIKU1y/h43FvHhHULIoQOTF6dfq8BYQ8STLcfP6/WBJs8m27x0r8hFSsQRR3i4hqmSP7GIFIA3iL6+doWieQR0f64RJOKUC/7xcDNMwA5mZrEONOEWImpVUryq6E/CEWYmpQM2lBX4R7tVhgBTk1+X1wi4yfkoyuFJL3Z3H9QUHilZSf3pCZOIX9f3iHbKH03yhgcOmxsPQWB84q7ZLkVfl6FreUKlYhWtG+vGOKmEAwxTbDz0gVNeDP6v6RAzQeJHSBMDtUykkBLkioUl6Xq5tbTWB8RtArVmZKX/CG9BeHjQ4TjVMAFNe7fpFG0cdOYZcquLU9YVmaRqWu9j5RYcQX1+v2h4mrU9qoHMlPFsxPytHBgQr8P5QaUr4RyXO0cij0LDm4s8SExJJLV48jxannFw1bL2R3XoOLkAvwPFni+dglqIBK8ujsbcCC+torRtCjGoHA+tP1iacWAQQT4cb/KGGqF7OmgMAohwxNH/Ucotl7OWo7zFg7ltLvWvSsW/a8zkEli9dHYPbh84l9uNH1hiaHXs+wyk6a2+EWYbZcpx2pWDxSKDweL0Yomh9P01jy5qmcNzBd21rxhi6pn7NlB8i1PzHXl8IijCZiAaA3ozdOMGywTYHq9PN20jkyV+KnB39CImGvJ2Yk9yZb8Tp15PFa9jLJ4881/WJZWqFDlX9W0i8E/iHjl/wD1FCYzuYHHXkdXi0zEtSdLTyJq3Fg7QOhaT7xf+n41EVhdSQUcxRNHsA5L/tExRwmAd3KoXBAIfmSegjycQK2ra3yPxhehdXY8634dI6pL6kOaAk04CkMDGbMowYHwrw6+cRSgq0c6UIfizwDMmEXv+lG1Ya1iqXMmJLpVfkFP5c4eKaNyb2U7vUjUcqmnLnEglNg3Ign0DQJPCiB3iSQ7BKQODDKK15xeUrdISnlZz+bQUHrF8amiEYUrSVJlukagFrtV6+UGS9jKZRCkML7xIZtC1NYiiViyEpSlQSku2dNy2be0HKLcdhZxlFCUIl2JaY9BxJFYZTSwHQngWr8mpFshJWpKaZiW83aAsRgFii1WL3ABbQ2pyaLcVigEHdloUG3pa1hnu9xW0Wmm2D2RMmEgkIyliSQatoAa6QwxHsylMsntKgEupmLVYCjV5xjBiA79pMBYd0kg1NSXca34wx2Z263VLVMShXvHNltdm3jVrwkZtUqlpYAu5OhD2BtQ+vGOTsOU0WCHqHDEjQ1rXjDCdg5TpSFKVNFcxSQPKpHnAmIl5QgKlsp6MbtoBZraxOpYvPUv0oMsadXiqdJIBKaUettLj6tBSpTqCQH0ITWvHQNBasaoqUkyZcxkkH7sBqs57MpZXGJrWESJRc5mBINnL8LikSLvY04N58aO0FrTq7sbV0BoQDbWvCIh8rCocXbL+lmhpgS2hd9S/o3rHVE1Boq1Xc69IME5wAyQGbupc8SoM/i8UrFSzEtchIHgG+ni6YgtRTUaPzppUWjgxLgaMAGJ4DjQRZ2YcEk0cMxSeFHo0eym9ac6jV6aNDR6YsipDnS1Ism5g4NDXhxbjFSkHgX4CvlyqY6iTRsoarWFaPSAtRiCLu72b5RbMxbFjmHO/rYxQiSpwUoUoWsb9Gjq5Sw7uOIbhyvFQcnbCwWISwZnAT8D9PHp2MmBZSoZCDUFx6Ewqk4gKzBPu0NKO2hZiG1EXAtXMS3l6j0h6XDE7RUpOVRSQC4yjLXR7uYlMnVOYMdQb+ogCUtQU6XBu4f6tEl4xZLla3/8ih6CggFqSwqCTyNK/wAqQ946smtQBUM7eLGv1rFyMCVEbxFqEXHAkGnWJiWc4TlJd60ajM4PH5RNFUqYWsVXclhXjX4VMXguqqTyIALX1glMkNUJUp3qTS70B5mtYlhkF+4mxZnPHw4Q1LEQmoqklv3qxYnRzFknBpN2TVwAkUNXYk6xFaKtmuK+6El9A7nWselqA3SQouwoXrepLvY34xfKGHicKlSWCiCzG1ajj5XrBBJQB2cty+oAIFiQ27X5wnGLANDvMWAIccmsbaxGVtQ6AkqLMDUce6qwbjF1nBuPx01SFsDugvlcMRSpHV7wk/iCw+YqYpoQXApRy9C+lIJUsguVrFTQbznQJOanjEDNUsF1skaKINWq4JKib05+dlhgGYJigy1Ao7pLlme7hyQ3JvKPTZQDpCswCWGV9R5+JvBHZpKqsWdwAE01qHYc/ChjiyDRKUilD3z4k1ZusNXFEvDuBvyEONwLWhJ00Jd3iOISZZJzupVD2cxTC/FWVrXe8FJTUsE7xJFcgdnaoYaRDKoFNzyS4pwowvyhuGA8PhlEKCVqGZnOdWYNzGr8Ggiepa8odSm0I7Q0epDUpVxHZ5UCyUhwHFARzryszxbMnLB/xGBqSSQahtGBD1JPGM2mJJ3ioKLskEBTpN2YCg18YgpOUnWlDmLilamutnrE5qKOc5oOZcEWI5iBZat4AKbWgc8GB93hbWJrQiWEnUvqUl34Ua8RMtquydSSAx5cTrpHJkqp4hTO1zbUs97cI6E81FvxHhzCS2tRpxpEEpqRo6mYuEhvExLs20ALNTUCrv4U6xYmelQykJsN4E/5iXqT5RXMlBKi6hlcMdCH8IglLKHBY0FgHfi9bUBobtFbgqbQcNw8N7eL+kEIQh6Alug9Mxp4RyZKAG7bRi3yqawVUUup8yn1OtRr6VjypRIBr+cAM+t6xNSE+69K1vxakcMs0c9X9dICOIJWGzni+Y9WP0YHwuGGYFZzJZu81xerg9D6QRkGXi1Gfh8Xi0LyvmAY2oST5X8Yu1MDT5QzZUgJD0Apz0p1itnKgmp5D9IMVLAYgiz5pZzNfvBVUnziAzb28X48eZpT94auKpUk6KCVChF+jg+N48qUVEqKqmtgL8tIsnIZt5JJS7penJ3aBUyw1TXwhp6GIUHIzAte5b8xiWVNwA7UIAc+NKQj2P3vr8UNE2/Mr5xM9qI7MPcOLWe1fXrECshgAmp09TaK5/c8D/ygfZvcV1H/ANioYfg3tqg5Ugc6+Uc7Qg0NbkgKF9Bp1HSBdR9cYI1V/V/xMEWykMKLBJIpe766N9PF2FwwLp7TIGvmI/cxRjLSf/GP+MWSrI6n5xLVWzJYRuhYUBZmLgM4c1BgabldgAAzl2LHl5RLD2P9R/3GK5fdT0/WLNRYiUFKBJYs9gbVtUDz4RxLJVR97qp3pStCz+ZjuB7i/D4iKjf83/FcSW24mL1B2Ch3XDK6A0D1NOsCgvZwCbuQ70oxtW3KIosPrWB8TZf9Ua/QwCCSUoSVKFmyiwF/D4xZMlqzfeSygEC4Bryaphv7FWn/AJfnHPavvD+lPxES33i2eifPLAIZZuxpU8AlTlqfVosTiykFISgg72ZVSABZBLBMKZlj1R84Yq/xJf17qIWZNPtQpwygoAn525mn1WLsLMSpJS6cxIGYkgIFXYZQD4GAMb3j+b4CGuF/9tL/APGf+MVPwNicKEjcUgj+okGvNjavGsDhJSCG9Hfg/GraxZLsv8vxVDjDXV1T8EwWk6kKoFZqgspuVSE+VeUESpasmfNTkA2gVVzTmYEl93/5P9qobbO/wvBXxMZC8KZRG9qD0NCfL6EeulklhSjHTUjiesVyO8vqn4x6V353Q/KNQdkrST3L6s1H4xYtRBAYKFQzubWHC+tItX3kf0j/AGiPYzXr/wAhD9XHpMwBjWlCLAcACC78v0rfi5+ZO6gJd6ZAxszEXvxhfjbJ8PiqCF/4aOh+UT6MWzsIsJO4STRglnOjP4mkCpmAADKfj6sXh1hv8EfWkZ7RP9KP9ojfi11zl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Food Chains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A sequence of organisms each feeding on the next, showing how energy is transferred from one organism to another.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pine cone    	   red squirrel    	weasel    	goshawk</a:t>
            </a:r>
          </a:p>
          <a:p>
            <a:pPr eaLnBrk="1" hangingPunct="1"/>
            <a:r>
              <a:rPr lang="en-US" b="1" u="sng" dirty="0" smtClean="0"/>
              <a:t>The arrow points to the consumer</a:t>
            </a:r>
          </a:p>
          <a:p>
            <a:pPr eaLnBrk="1" hangingPunct="1"/>
            <a:r>
              <a:rPr lang="en-US" b="1" u="sng" dirty="0" smtClean="0"/>
              <a:t>Food chains do not exist in nature.  They simply show feeding relationships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2286000" y="28194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CA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4724400" y="28194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CA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6553200" y="28194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CA"/>
          </a:p>
        </p:txBody>
      </p:sp>
      <p:sp>
        <p:nvSpPr>
          <p:cNvPr id="50178" name="AutoShape 2" descr="data:image/jpeg;base64,/9j/4AAQSkZJRgABAQAAAQABAAD/2wCEAAkGBhQSERUUExEUFRMVGBYaGBYXGRwfFhocGBUdGh0YFxsYHCYeGBojIBkYHy8gIycsLCwsGB4xNTIqNSYrLCkBCQoKDgwOGg8PGjQkHyIvLCwtLCwsLC0sLC8sKSwpLC4sLS8pLC8sLCosNCwsLCwpLC8sLDQsLCwsLCwsLCwsLP/AABEIAKwBJQMBIgACEQEDEQH/xAAcAAEAAgMBAQEAAAAAAAAAAAAABQYDBAcCAQj/xABLEAACAQIEBAMFAwcICAYDAAABAhEAAwQSITEFBkFREyJhBzJxgZEUI0IkUmKhwdHwFRYzc4KSsbJDU3KTs9LT4QgXRFSi8TQ1Y//EABsBAQADAQEBAQAAAAAAAAAAAAABAgMEBQYH/8QALhEAAgIBAwMDAgUFAQAAAAAAAAECEQMSITEEQVETYXEi8BQygcHhM5GhsdEF/9oADAMBAAIRAxEAPwDuNKUoD4Wr6TXwivDgQQ23f+OtZSnoty48+Pn/AKSj0/T416mtQYvQSJI67TXq1dBaSdhoP8T/AB2rjxdf085uMZq39/dF3Brk2aA14ifh2/fS9eVFLMwVVBJYmAABJJJ0AA613Rk5b9jM90qIXiV+4M1nDqE6NedkZh3CKjEA/pZT6Vks8WZXW3ft+EzmEZWzWmMTlDQpV/RlE9C2sXBJ0pSgFKUoCMxHM2FtsUfEW1ZTBBYSDpp+sV4tc14RjC4m0SNIDSdprj3Nd+OI4o66XdBB1GVQdToB10nao57rIBkU/dhjEndpJnvIga+lccuoalVGPqO6O7PzJhhE37YnaTE/DvWMc14T/wB1a/vCuL2MYfHW3Bgat197r07R9PnG3MQdZG0g+vSP2fWpeeWlOiZTa4O+pzLhiCRiLZA3OYaViPOGDBj7XZn/AGhXEuHcXe0pgkE9N5Enfo3eDXp2Lozlcu+0g/IdPh9Kzl1Ul2K+pKuDuuB47YvMVtXkdgJIUyQJifrW9XJPZG35diMzMW8L3YGUDOux+ddbrrxTc42zWLtClKVoWFKi7nM+FVirYmyGBIKlxII3BHyNe35iww3xFoaT7w270BI0qL/nRhf/AHNr++K+DmnCH/1Vn++KAlaVHJzHhjtiLRnsw+FeP504Scv2qzPbOJoCUpXxWBAIMg7GvtAKUpQClKUApSlAK+E19pUP2B5zjuK08SIgAmN/h6Ct01q37bHUgD0Bn9leT/6kMkumkl/jxZrje5q19BivlaOA4euKa493zWkdraWvwHIcrPcH4yWDABpACggSSa+U6LpJ9Vk0wdVvfg2lLSjbu4i7eutbtOLapl8S5lBILAMEQNpnykMWYEAMoCsSSvpuAFiM+Jv3EDKxRvDysVMjNltgwGAMAgGIMiRW/g8DbtLltW0trJOVFAEncwOtZ6/QYqkcrYrW4jgVvWmttswiRup3DL2ZTDA9CAa2aVJBF8K4sWy27yNaxGUEq0ZWIAzG2ykqwBO0yARIE1KVEc0ELY8T8Vp7bp3zBwIH+0CyfByOtS9AKV8Br7QHGOasCgxuIbKCWuk7nfLvoek/4Vq4RVZttf8Av/2r3zhiYxuJDHKpcxJPmMAaQP4g1E4bGRcWDIyg6A7zBA030P0+E+Jk1amzjbalZaDYR1C5QrmIaBIA11P7KjOLcmvdcuHGQ65QDI12EaGYGvqdDWbC4ksFOaSIjsBO2vYyPl13qRtYhlJGvXUGPd0nXTpsaiGd/lZ2wqWzKscEWMNPlgEdYWJ1+UfMetTeK4rbtL94AbuQG2lxVGhEAyVBJ2gGZ+lTWKxVtiudEuaKTMdemuo+sb1Dc930vrYuzmuJnUoBrlnckSBuYBrrjj9yssdcG/7JMaLmJuSsXFskE6eZTdBBkdtte1dWri3sRx04y9byZAtgkjWJ8VRoCAfmd67TXZhTUaZEVSFKUrUscq4pgLdy/eYCLguOvofOdwdNzv00qMurBDajWNuoI201mdz2+sol/wDKr2g0vXJB2P3h2/jvWhx+5aRUh8oJnL+KNNgJMGP2VHeiaIvEXYeCSIJ31GvY/t+FYrTgl/PlEEkt2joIrZxeJtXVBF61qfdbyuPUl9O+x2IrDa4nbt5la+gaMsQXEgRuoKkdNCav2K9zYvgILUFYeMrA6EnbTaD8NKwcQY6OJMRmfYDtHbXt6VGWH8xdSIJ8o18uuY5Z0X8O3c1K41wbe4CxoInXpAnfTfpvGgNEGds4V/QWv6tP8orarU4T/QWv6tP8grbqpIpSlAKUpQClKUApWnxPiqWFUvmJdsqqilnZspaFVQSfKrH4Ka2DfWJLAD10+s7UB6ZvrXwiATuf40r3XjxRmyyMxBMTrA0JjtqNfWqaLdv9PYk8eDoJAJ6mobEPcwl12S0bti6cxVSodHiDlzEKVaASCQQSxGaYE8w2r6RVMeOMZNpBuyATm5QfvLF60n55ytB/TFpnKj9Lbecuk7D824QDTE2mP5qMHc/BEliflWXjWFY2ptiWtkOEGzx7yf2gSB2bKelfLfD7V60GRmyXFkMGIMMNCOx1ro0utXYre9HnBcz2Lkg3Bbcb27sJcA75WOoPcSP11q4nmsFow1sX1E53Dwg/RRspFxu4BAEakGAfWAwCX7WW6g8W0SlyAIzLHmAIgBgVcejisvBbQt3LtltXXzIx3a25Mf3SGTToqnrVnjateCNXBoHxsY6B0FuyjBsobMWKmVLtAACnUKJlgpJ0g5eP8y3sPdFu1gbt+VDZlnKJJEGEOun6xW/we+wL2LjFntRDHd7bTkc9zoUP6SE9RUnV46cU/rjqX6r4exaMlyce41x/GW8ULiWrmFe6AfCBzByNM2QiCToNtY+NdI5YxGLe1OLt20bSAs5o/TXUKfQH5Ct9eF2xeN7IDdIC5zqQo/Cs+6NSdN5rarq6nrIZYRhGCVd+/wAfHzf6GkppqqPz57Q8ey8Qv+YeR5Gk6TqNRGxB171q8NvgIAwBAzAADbYkT0M76joOtS/O9hP5QvMxH9IQAV0MqJBPr8tqhbeHtoT4ZIzZTH4YUe+Dv3+WtfM5K32OJ8kx9rjQCCu53E5gZ0AjoPnNTrYw3bgbKFZsuijoDlLDaBsNYmq5axXg5hoekgnXQgyN/kRVh4Dw1L6NeN0rlEWxpuq5pcNIK7CPjrXJolL6Ym8X5NbGWHt3GBQZgSu4kxGq6ldiDp31rQ4jgnbQHIpiRAzbaaAgCsw8J1Nw3WDsGJDkEHURGgmfSa07vEnKKELHN5cqiSevz6HvSGSSl9PHua6qW5b/AGX4RVxNxly/0WXTf3lP0+dT2P4nxS3cfJhLV21mbJDANlnSfPvEdKrvstcnF3ZSD4QIY6GPEAykT6dex9a6hX0XS5lFW4qV+f4ZCkuaOT8c50xdrEJcNhsPcyw6MSUuKG0JEDaWGYGfXSr9yvzMMZazi29thuGByf2HiGH6/Ss55bw5vG89pXumPM/miNgoOigegqTArv6nqcGTHGMIU13/AG72vllpSi1sjjmOxBGKvBZgXLswNffJP7aguYMMc/iaZXYwvUEAA/HYfOau2J5fXx7xa8gLO5gyfecnURp2+VRt3gKF7j+IGFt7YAjZIUuwA296SfSvL1qyEmUbG8Oe3BZSJ/V6GtQ4ctsJO3wrrT8uIoZzeBIkn4ATGpkaT8a0cXywDZzPcGbRyABI1lgDudCRHeo9VeSdJQlBWAOka+vU1JNjFKZdcx2iQCOxj5/rq4L7PrBg+M521C7j5TANbCcmWUBi5cAJ9P3dKv60KKaJF+4YIs2x+gn+UVs1iwqQiiZhVEnfQVlqSBSlKAUpSgFKUoCL5j4P9psG1nVAdyyBxsdRJBVgYZWBBBUGoo8jKbgLXc6K5cIyAk576XmztMNLJ2ET1iakeaeH3MRY8C3lAusFus0lRa1ZwVDKzBwPDIBBi4TOlQ/D+FY4NbR7mVUFq295PDz3EtrigH84YgtmwpIMwS8dSQJe3ypYNixZuoLosW1RWaQdFVSYB65RWunIWCF+1fFgC5ZnIQWgExLROp0G9SnEbt9cvgWrVzfN4l1rcbRGWzczdd4iBvOkUuN4j9ptKcLhRhyG8VhfdmXUZcs2Uk+95YIMasvUCxUpSgFROC+4vtZ/0d3Nctdg0zct/U+IP9p+i1LUq8ZUmvJDVkVivucQlz8F6LVz0b/RP8yTbPctb7V944pQLiFBmzJYDdrTR4i+sABwOptgda3Mfg1u22ttMMCJG47EdiDBB7gVh4PjGuW/PHioSlwDbOu5A7MIcejCtVLZT8bP3X3t/Yo12MHF0MJiLYzNakwuue20Z0EbmAGXuyL0JqSs3g6hlIKsAQRsQRII9K1OE4NrSG2YyKxFruLe6qe2WSg9FWtfh33F5rB9xs1yz6CfPb/sscw/ReB7lGlJOK3rj3X8c/38BbO/JLUpSuc0OB87+XH4kCfNcJY6QNBprJHT6n5R2F4Lduo2IRGNq2ILDYEiY3nYidIA3rc5/wAZbXH4kEEsHJ230Gg6z17Vm4RzPdsYdkVAVuTlzT+NcrSOoIjWa8+UbbbMXHVuVyzbK6yYAgj4GBH1ms2Cx9xUAS4ywQYBIBU79YOxFYkHvFp01/skfsI/XWO5cCpljXZep0nr8NviKpTKRuyRxvEAxBcksWk5csyWyiO2vQ/LpWbhuMFrfVf0Yzb7oTqpkA6HbTWoWxaLC4SCsBLkDcFWGY/Inp2rbwoiFYyT8e8wBt2FZSxJRo01NbnSvZaJxd85gfuwI2OtyZI+f666fXKvZbenH39gDaJGkEjxEIPzBrqteh06rGi0HaFKUroLlH4rZueI2QW4LN7+05juAuv1qLwtnEIXBS24cycrZegWMpEbAdetXW5y6pcsLjAkk9I1M9qjuIYa3auRdxDIpyKG+7AlvEPmLqQPc9NfjXNol4NtSKzizdCLbNm6V91mzoPLO4AbUwI1IrczuWBLhU7TLHSNwekevX4Vvn7G1vxDjn90NGe0HhkLL5QmpKgkDqNazphMIwn7bpEyWsxE98nQ79jT05DWiMteWArtEQIMAARsvy+NZlvawbzEmTBy/ONPjW8eH4RmH5aCzFQPNYklh5QPJuREfKtrBcuK1sE3G82uoX90VHpyJ1ogueef73DzaW3ZS4rWw0sTvqI0Pw+tQfCPbFiLpbNh7KhQNi+5n19K0vbNb/KbS5wPDsAmVMe8wBJUEfhIiK5Hd446ZltOVVomNCYG07ga10Lwc7O7Yz2q3kW6RYtfdgwCWk6gQdfWvHL/ALVsRiHYGxaAAnQtO4A3PrXDcbxK5cdHvSJUGRuQJAMbDQRsNANK+Ynj7gfduyeikg/MzJoronk/STc53Q1tPDtZnzSJOkbTrVe5h9q+Iw97wxYst5VMkt1nTQ1zLlvme/ZHiXG8QKJAZvvYO8EgzprBO/UU4lxJsSqXWBTOp8szpnMGdJBiajdEI/Q/KPGmxeDtX3VVZw0qswIdl0nXpStH2atPDMOfR/8AivSrokkOZcdcsWhfQMy2mDXLarLPbgqwUb5lzBxG+SOtVi5zLjMMGGICs1hc7k+RLpvx4dpWVGjIfHSYE+FaJPnNWnmLjJw1oXAgYZgGZmK27YIJz3GVHKoIAnKQMwJgSRjuc02Q2QPL5lWIfKSbqWmCPlyuVa4oIUmDoY1gCCu+0JlYjwbRHiBV++C+U2VuKWLqFDuGOQTDZW18uth4RxO5estc8JV1fw1zklspIGYlBkkjpMA/Ks/CeIi9h7N6Mvi27b5ZmM6BonSYmJisrY+2Li2zcUXHBKoSMzBYkqNzEiY2kd6AhcbxXHrbdkwFouFYqPtEyQNBHhCdekj4ipbhGIuvZRr9kWbpHmthw4U9swAB/jetylAKUpQCou9bNrEq6glLwyPA2dQSjmNgRmQn+r7VKUq8Zab9yGrFYcRhFcqWGqMGUyQQYInT0JBHUE1mpVU2uCRSlKgHOuMex9b+LvYj7UV8ZsxTwwY0Gk5tdu3WK0sd7LrAuJabiQR21S0QoLajVUNyTqp2HeupVX+I8s+NijdZjkFuyFQMRNy1ee6pcAahWKMIO4MiKq4pgql72MK3/rCCQQT4Q1nf8fzrFa9jNohl+2ZmU6kW1lfKIDDPvlI7aZasdrl3GIbWXEscqWczteuNldSfGPhsCt4XBAGYrk3AHXUwXLOOth8txc1yQxOIukybeHUXczW5LA2bkLAAF3QjUVVYorsVUUjUteyQBYOLnQqD4Q2YQQfPr8TWuPYwoYMMY0hcutsHoRp59NzU5c4BjTki+RFx2cjEXJeSCtwBrZW2FAI8AAoc25yidnDcCxKXMO3jM2Vrpv5r90qQ3u5UiCVAUAEhR5vKxOYR6UPA0Iwcoch/YbjP4/iShWPDCxLht8xnUfrq20pWkYqKpEpJcClKVJIqPxWCJuh/DVwAhWWIIZfEE6AzpcI+tSFKAgU5ctiYwqCRBHitH9Gbe0ROQlZ3OnYU/m7bjXCoTLHMbrl5YEFsxGbMZPmmdjuBU9SgIROBqMsYdZV/EB8V82eACxMSxOUTMyRJk1KYK0VtqpiQNY1H161npQHEPbPeK8SQ+fJ9mTPl6g3buh9D/Gtcox2CDZrqI6Ws8HrlDHQ6RGmwP11rrPtsuAY5AAGZrFsZTmGme7r+b3HcVzSxwg+Ksq8sC2SGYMZACrlB06kmR0PScm6dlWzFguH2jnMlrcNlY+VtBuRJA1ESZA9agh+2rjjML5WWMuZnGjkIOmWZCyAdiI1iRUDiOEWwzKt8ZwJAb3T5M2jDSTsJikZFVI2LGOtDDBMilz4hdifMCNLYUdtR9WqVsYdkt2s8gsmZQdwrOxUfQz86qFm2SQACSSAB1JJ0A9a6TzFwt8P4Fq7IuLYtyDGkSANN6u2aHavZt/8ArMP8H/4r0r57NI/kzDx2f/ivSpQJziXC0vpkuZsv6Luh2IibbKYIJETFaa8qYYNmFrUEMBnfIpFxbkombKkvbRjlAkjWZMy9KkEbd5awz27dt8NauJZULbFxFfKoAEAuCdlX4wK1rfJWBW6l1cFh1uW5yMttRlJIOYBQBm0EHcdIk1N15u3AoLEwACSewAkmgPVK8WbyuoZWDKRIIMgjuCN6904ApSlAKUpQClKUApSlAKUpQClKUApSlAKUpQClKUBSsJzEVV7t3EXGxKeKWwUIoXKTAgWzcCKIbxZOYaiQQtbFjnW4zCLFtkDIGdbjFGz3xZDWj4fnUEySY91gJgE22lAUuz7QybSsbK52VSFDyGOe8rhGyw4TwlllkHxBrBBPq9zxeTPnwq+UbrcJAP5OSzFrawiriZLdPCfpqLlSgKfe52uixcveBaCWxamb0ybioxyFUKuAGaIMtAAEmKtyNIB7/wAda9UoDlftO4L4+OSLak+HahmnWHuSp1giDMRVZucsKcouMVKhxFtiqkaaaHXSTtrqDvXZeIcupeui6zNmC5QNI3JnUSDqah+I4BLDsclts3hA3LyB0tA+L5iBBglVXcCWBJ0NcsoZJS2dIzcW2cR45w50VAhFxMuit1g9hBnYQdfXvH8D4FhrzZrwdFgeVCAJkCdQTG+mm9d1t8SshZfhqtlDSyWkhsrIAyqwzAN4ltgDsC2py65Wx2HWZ4YNC40tJAKe9mbYLoSG7CtFjaVWRoa4Zw/lPgFqzi7VzEea3bOYgdSoYqNP0gtS/PHFFxGID2xlXIFUdgprrdvHYctbH8nLld1QMUtZZZVadd1hhBHvANG2sa/snw9/7w3ry5ixypkCiXJhfJoBMD0FTod3ZeKae7Jf2XiOFYb4P/xXpU1wDgy4TDpYRmZbcgFozasW1gAde1K1LEhSlKAV4vW8ylTsQR9RFe6UBxTlDiGKs30t2rotrcYqBdzeCzLoRoDDTAkQZIE12ewWyjOFDRqFJKz6EgEj5VAcy8opfwvhW1CPbJe0ezEkkE9mJMnvB6U5J5jOJslbmmIsnJdU6GRoGj1gz6g+lev1uSPVw9eCqnT8+z/X/DNZvUrRY6UpXkGQpSlAaHHeKjDYe7fKlhbUtlBgmOknaqLb9tNsqzfZLkLH411kxpp8T8qtXPqTw3FAmAbTazH6ztXBgvg2lAUuWkgjY6aSfTWsMs3F7HRhxqd2dOxHtrtoROEu5SqsGzrHmB023kEVif252wJ+x3en417T2rntzDG5YtjRWBYwTpB6T6b/ANo1Frh3Voe2hH52c/urFZ77m34PJV6WdXue3G0Lav8AY7pzMVjOs6CZ2r5/552oJ+yXdI/GvUx2rm7gm2oGYAMSI03AEa1gXBuMxzaMD1M9x0A3qfX9yfwWR9jp9/252lj8jumRPvr+6tnhPtjW+ZGBvBJgvnUgGNu/zG1cWxdu+F2QqdDqJrY4Zh8QpCpcZUnZTAPwnvUvK9N2YS6bIvpSd/B27/zTQF5w1wKv4iRlaBrEdu+2lXTC3w6K42ZQ31E1+WLmOxQZrd13CiTk0kg7LMSQTA3r9P8ABZ+zWZ38K3P9wVpicn+ZnPpkvzG7SlK3ApSlAVfinPtuxde01m6ShAkZYMrMiWmPjUViPa/h1MeBePwyfTVqieaLYONvAruwMA6nyL5o7Dafh3rn2Pt5HYbwx1+BrinmknSN/TVHTx7a8OZ/JcRp/V6//Ovdj20YZtfs98CY/AZPyb+IrkvhkiF3O0fr/fW5guCNcuMLdlsqwxJ6TvBiCWJ/gVHryZSUUnR1K97XrKgk4XEaRoMkwevv7V8wntiw9wkDD3xHXyR9c8VVuWuCXD4l27bYKpIS0QJIVY23ifqVHQ1o814NLeGe3aTIH8MmFyrroAT1aBquhG9XWSdckqCrc7JwDji4u14qKyjMVhomRvsTWzdwcvmFx1JABjLGhJHvKfzjVU9kl5m4eM+4uXB8hEVdK6YO4pszkqZq/ZG/19z6W/8Ap0+yN/r7n0t/9OtqlWINX7I3+vufS3/06zYezkUKCTHU7n4xpWSlAKUpQClKUApSlAKirPLdpMU2KXMLjrlYAwh7sQNyYG+mk761K0q8Zyjel87Mm6FKrHOXM1/BBXSwly0dC5Y+VuzADY9DPp2mK5V5/fE3ct58NZUbKc2dz2Us2Uf49h1HVDocs8XrL8v32LKDasvlKUriKEDz1bDcOxQKswNppVfePoK43y14b4rwb9lrYugBSX82ZfdEbQRI06xXaecLWbA4hZIm22oEn5DrXJbXK4fKWu3Dl6PaYCZkGY0I7iK5OoSezO3pZuG8eSX4jyFqPDcxrppNV7G8k4kGc0j6f9q6FwviIdMrMrXF0MHU9mg69qz4h5B715u8We1DM5JJo5Tc5bxAUCAdSfKwJ/UaxrwO/Gttv1/tq+Yq6omdxOv9nQn6Vjs4hWAICiJk6SAHZQR8YkD0qFOTOj6UU6xy7dOsADvv/hNb54C9tS5dRlEnYbb/AAirBxTiYRSJ92AAO+4H+Un0nvXOecucMymxaby6Z2n3iOmm4H64ntF8cJ5HRz5upjijdHi/xTxr9sNHhoS7nMCYUFo23MfWK/SvBmnD2TETbt6dvINK/J/COHkW84dVa4SAWDwFUEsSQpA16n81q/V/BD+TWYMjwrevfyDWvUxRUXSPn82R5HqlyzdrxduhQWYhVAkkmAAOpJ2FejXK+ek4jdJFywwsDZbRzp8XK6k/EADoBXpdJ034ielySXv+y7mcI6mdRw+IW4iuplWAKnuDqDr3rJXPeDcFxuLspc/lMrbIgLaUgrGhU5ckEbRVg5e5OGFum6cReuuVKnOREEg7amdB1q2bp8WO08m67JP/AHSDil3Krx3EMMZicxQIWtjUD8KDruZZ9j+aT1quWeEPduM62EKkuczzJJ0iCehnWKtXEbYHErpJBO4HUEoomT6DpWQXYaIO3Y/u9On7K8V02aRtq0QZ4FqZtWkGvujXVRoI2/dWTA4B7SqiFgsnuCdRuQYIEx8qnbtgtp06esf/AFS5h4QGCdo2JgmSYOkkz+qqum+C6guSPfHLYRc0wGAA1JJ10AGrkDzD6fHnfELVy5dbMWKpl3IJJjUqABp/zb710vFWCZBClYYMpIOYdyJy6EHQ7wNREVScHcZvHuvaLJnXIAVkwBIMySNRsN6SnUCmX6XsdI9kqRw8aETcuHzb6x06Vc6rfIVhVwvlIg3HOjZgJjQEgTVkrrxO4JmLduxSlK0IFKUoBSlKAUpSgFKUoBSlKAxYrCrcRkdQyMCCp2INVrD+zvDeCbVxA8M5S4NLgVjIBYe9EkayPSrVStsefJjVQk13JUmuCjfzUx2D1wWK8S2P9De/wE+X6ZauHDblxrSG8oW6VBdV2BPT5Vs0q+bqJZl9aV+apv5Jcr5IXnTFi1gMTcIJC2mOmh26VxHD8xXsRbdsOLuZIlBcIzA9VymMw6r16dq7Tz84HDcUSJAtNIif1da45y/jvDBOZdfwhCs6TEEb15mdLk6umb4R95ex+MC3nKhbeTMbhSbmZWBCowALMfdgkjzT0qWuc34qyWGIwNyAxXxLa507gNGpgFdR326VtXOIG8lu0zsguXEGx1VTnYAj3TCnzbfOt/mvm5bF1VeD7j20UnMxIKhAI8q5l1af8NcUoT7G714naZA4rH3LlsXThriKQWAI0YKNYG5G2saVDfypcIIRlUaFu4JHY/Ax8ST0FXXBcY8zNddTcyA3CIyrJJCj81QNY7QTXP8AmrmsXyzqIspKqer+o/ZWEFcnFI7MmRxxqTfJXOO8Qvu4tq5fMToNzrP0/d6CM9jhSWUyvbW9iLvl11t2REk6HzXPXYfHfJwjEF0Z1shSBoztAYidpEBRI+ckz08i6yK5IzFvUQCSdZ9P8TXanWyPImpT+ps2OIYVNFs5XRVFsnqRbGo+DNnY9dV7V+meCIBhrIGwtWwPkgr8oN4Y86G4rZdwNj8217QAa/V3AjOGsf1Vv/IK1xxozk0b1KUrUzPKoBMACdT6/GvVKUBzTiNy4eKXQIC5gDI8xHhAwkajUnvtXrimNt21LM2UL+IgkHqQDMjSIOxkdSRVc524n4HEcRkeLjsqljssosBZ/FHXTeqVxXiVzFhVt+JeW3MhFkAEwB5ZjUHffQ9NOX06bbNYTaVFv5f51dmAa0GBJyQTou/mnQDp/AqxWuNt4iqElTJYFhoukEA6mIjQ9D1iqNwHhrKBNm6hOjllbWTIjSVAjeev0m8J46uQFbKVbKxkGfzTM6eYkTE6xtWdycqXBW3ZIceVVU3PCVgi5swthH0E+VmJJMCY8ogjXpVe4dxb7af6E5cragDTLt58u+0rv8KsIvsfI4O2YMFYqWJylW0GsabHQmtTB4HKoCXPIoIVAqgaGYcjRo82sA6mscqcVxv2NMsrSki/ezVGGChjJFx9YAnbtVrqs8gPmwzGAJu3NAZ7Dpt8Ks1d+H+nH4OdcClKVqSKUpQClKUApSlAKUpQClKUApSlAKUpQEBz8wHDcUTMC02wk/IVwe7xl3lQvlgAebT4gEQfjvX6C5q4S2Kwd+wjKr3bbKC05QT3jWPhXKV9j+Ks2ma7isNlRSzP95oqgsT7vQf4Vjkx6qZviyabRE8ANzNPiaqZUMoKgxHl6jp1+tbPEsVYa+PtdlDcRFCXFLeTzkyCdACZ0id+h0k+Fch3bucWcXZziCUdbqsA2zFLlsNlMNBiCQe1bR9lOOzMwxOG8wUah+g7ZY6msHilykdCyw4bI04O0qOLbh/Ekks+YtmET7gBWNIB2FVTjHBbU/eW2VB7qlj+zYeuu1X0eyTFgH77DQfww4XXqIXyn1HzmtY+xfFT/wDk2QOhGcH4FcpX51MMck7omeWMkk3wUPFY6ytgC3AVSAFzSdR666bn51XrvE5PTsP4/XXU8R7D8YZ+/wAG09WR5+qrrWhf/wDD1i22v4VD6G6R/wDJTW0YeUcs5dkznDYkxkTUN73oO8z09f21+t+CNOGsn/8Alb/yCuG2v/DzjVn8rw2oP+s7afhruvC8Kbdm1bJBKIikjaVUAx6aVolRm3aNqlKVYqKUpQGre4Xacy9m2x7sik/UionG4M2Tc+zWxbJFjP4SIHy53zFARlZgO86TAJgGwVgvYNWMnMDESrMugnfKRO5+tAQJ4pixmVMOzqqqVe6ArN927FSEIXMWW2swIzmR5dcjcSxozfkytBcTmgeQaMomSH3AmR3qX/k5e9z/AHtz/mp/Jy97n+9uf81ARFnimMLJOGUI1xVYycwXKpLwCYmW0Pu5IJ1kSHDsBbNsHwkkySco1JOpOmpNZ/5OXvc/3tz/AJqz2rQVQoEACB/B3oBasqohVCjsBA/VXulKAUpSgFKUoBSlKAUpSgFKUoBSlKAUpSgFKUoBWpxfA+PYu2s2XxbbpmiYzoVmOsTW3SgKnj+UL18Tdv286qiIEtkW8ouK7LcDOS+cog3AGXYyZ8fzIcBh4ttp8LV0dmYW1RTZuMbsvZOQtEzLSc3mzW+lAUu77O8yENfBcggOVbQHDNbCiXJyq5W4oJJHhrqWGavmH5Nut4rMyJmvXm8MqxW8v2pnU4iLkOMsBQIgGDmHlq60oClPyBcII+0qZSypzITnNp1OVszki3AK5JI90mSGL535EPhwLqm74lpxcdWYhbdpEyw7nOJUt5idWJ96HFupQClKUApSlAKUpQClKUApSlAKUpQClKUApSlAKUpQClK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0180" name="Picture 4" descr="http://www.cserc.org/main/games/buildafoodchain/foodch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084" y="4114800"/>
            <a:ext cx="4657916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Food Chains – Try It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8458200" cy="4389437"/>
          </a:xfrm>
        </p:spPr>
        <p:txBody>
          <a:bodyPr/>
          <a:lstStyle/>
          <a:p>
            <a:pPr eaLnBrk="1" hangingPunct="1">
              <a:defRPr/>
            </a:pPr>
            <a:r>
              <a:rPr lang="en-CA" sz="2800" dirty="0" smtClean="0"/>
              <a:t>Create a sample food chain using the following: grass, snakes, snails, birds.</a:t>
            </a:r>
          </a:p>
          <a:p>
            <a:pPr lvl="1" eaLnBrk="1" hangingPunct="1">
              <a:buFontTx/>
              <a:buNone/>
              <a:defRPr/>
            </a:pPr>
            <a:endParaRPr lang="en-CA" sz="2800" dirty="0" smtClean="0"/>
          </a:p>
          <a:p>
            <a:pPr lvl="1" eaLnBrk="1" hangingPunct="1">
              <a:buFontTx/>
              <a:buNone/>
              <a:defRPr/>
            </a:pPr>
            <a:endParaRPr lang="en-CA" sz="2800" dirty="0" smtClean="0"/>
          </a:p>
          <a:p>
            <a:pPr lvl="1" eaLnBrk="1" hangingPunct="1">
              <a:buFontTx/>
              <a:buNone/>
              <a:defRPr/>
            </a:pPr>
            <a:endParaRPr lang="en-CA" sz="2800" dirty="0" smtClean="0"/>
          </a:p>
          <a:p>
            <a:pPr eaLnBrk="1" hangingPunct="1">
              <a:defRPr/>
            </a:pPr>
            <a:endParaRPr lang="en-CA" sz="2800" dirty="0" smtClean="0"/>
          </a:p>
          <a:p>
            <a:pPr eaLnBrk="1" hangingPunct="1">
              <a:defRPr/>
            </a:pPr>
            <a:r>
              <a:rPr lang="en-CA" sz="2800" dirty="0" smtClean="0"/>
              <a:t>What happens when one link is broken in a food chain?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Trophic Level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5943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trophic level of an organism in an ecosystem depends on its feeding position along a food chain.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First trophic level – producers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Second trophic level – primary consumers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u="sng" dirty="0" smtClean="0"/>
              <a:t>Will eat producers only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Third trophic level – secondary consumers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u="sng" dirty="0" smtClean="0"/>
              <a:t>Can eat primary consumers and producers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Fourth trophic level – tertiary consumers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u="sng" dirty="0" smtClean="0"/>
              <a:t>Can eat secondary consumers, primary consumers, producers</a:t>
            </a: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501" y="0"/>
            <a:ext cx="360649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Food Webs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49363"/>
            <a:ext cx="8991600" cy="4389437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A much more accurate display of who eats who</a:t>
            </a:r>
          </a:p>
          <a:p>
            <a:pPr eaLnBrk="1" hangingPunct="1"/>
            <a:r>
              <a:rPr lang="en-US" dirty="0" smtClean="0"/>
              <a:t>A representation of the feeding relationships within a community.</a:t>
            </a:r>
          </a:p>
          <a:p>
            <a:pPr eaLnBrk="1" hangingPunct="1"/>
            <a:r>
              <a:rPr lang="en-US" dirty="0" smtClean="0"/>
              <a:t>Highly complex – consumers feed on many species</a:t>
            </a:r>
          </a:p>
          <a:p>
            <a:pPr eaLnBrk="1" hangingPunct="1"/>
            <a:r>
              <a:rPr lang="en-US" dirty="0" smtClean="0"/>
              <a:t>As in food chains, the arrow points from the thing being eaten to the thing eating it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597597"/>
            <a:ext cx="3810000" cy="318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Bill Nye – Food Webs</a:t>
            </a:r>
            <a:endParaRPr lang="en-CA" dirty="0" smtClean="0"/>
          </a:p>
        </p:txBody>
      </p:sp>
      <p:pic>
        <p:nvPicPr>
          <p:cNvPr id="10243" name="Picture 3" descr="video-icon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1916113"/>
            <a:ext cx="43926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5022891" cy="52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257800" y="914400"/>
            <a:ext cx="3657600" cy="5211763"/>
          </a:xfrm>
        </p:spPr>
        <p:txBody>
          <a:bodyPr/>
          <a:lstStyle/>
          <a:p>
            <a:pPr eaLnBrk="1" hangingPunct="1"/>
            <a:r>
              <a:rPr lang="en-US" dirty="0" smtClean="0"/>
              <a:t>E.g.  In this food web, the goshawk is eaten by the Great Horned Owl.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 - What two animals eat all the plants?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Food Webs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80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Are very useful when figuring out what may happen when a species is removed from or added to an ecosystem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If a species is removed the number of animals that would normally eat it would decrease, why?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u="sng" dirty="0" smtClean="0"/>
              <a:t>The introduction of a new species can also dramatically alter the food web as new feeding patterns are established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67818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6553200" y="1038285"/>
            <a:ext cx="2438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E.g. What would happen if the rusty crayfish was removed?</a:t>
            </a:r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What would happen if you removed the aquatic insect and the aquatic plant?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Ecological Pyramids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724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Ecological Pyramids display relationships between trophic levels in ecosystems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There are three types of ecological pyramids</a:t>
            </a:r>
          </a:p>
          <a:p>
            <a:pPr eaLnBrk="1" hangingPunct="1">
              <a:buFontTx/>
              <a:buNone/>
            </a:pPr>
            <a:r>
              <a:rPr lang="en-US" sz="3200" dirty="0" smtClean="0"/>
              <a:t>	1) </a:t>
            </a:r>
            <a:r>
              <a:rPr lang="en-US" sz="3200" b="1" u="sng" dirty="0" smtClean="0"/>
              <a:t>Energy</a:t>
            </a:r>
          </a:p>
          <a:p>
            <a:pPr eaLnBrk="1" hangingPunct="1">
              <a:buFontTx/>
              <a:buNone/>
            </a:pPr>
            <a:r>
              <a:rPr lang="en-US" sz="3200" dirty="0" smtClean="0"/>
              <a:t>	2) </a:t>
            </a:r>
            <a:r>
              <a:rPr lang="en-US" sz="3200" b="1" u="sng" dirty="0" smtClean="0"/>
              <a:t>Biomass</a:t>
            </a:r>
          </a:p>
          <a:p>
            <a:pPr eaLnBrk="1" hangingPunct="1">
              <a:buFontTx/>
              <a:buNone/>
            </a:pPr>
            <a:r>
              <a:rPr lang="en-US" sz="3200" dirty="0" smtClean="0"/>
              <a:t>	3) </a:t>
            </a:r>
            <a:r>
              <a:rPr lang="en-US" sz="3200" b="1" u="sng" dirty="0" smtClean="0"/>
              <a:t>Numbers</a:t>
            </a:r>
          </a:p>
          <a:p>
            <a:pPr eaLnBrk="1" hangingPunct="1">
              <a:buFontTx/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Photosynthesis</a:t>
            </a:r>
          </a:p>
        </p:txBody>
      </p:sp>
      <p:sp>
        <p:nvSpPr>
          <p:cNvPr id="1028" name="Rectangle 3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The process where the Sun’s energy is converted into chemical energy (Glucose/Sugar). </a:t>
            </a:r>
          </a:p>
          <a:p>
            <a:pPr eaLnBrk="1" hangingPunct="1"/>
            <a:r>
              <a:rPr lang="en-US" b="1" u="sng" dirty="0" smtClean="0"/>
              <a:t>Occurs in PLANTS!!</a:t>
            </a:r>
          </a:p>
          <a:p>
            <a:pPr eaLnBrk="1" hangingPunct="1"/>
            <a:r>
              <a:rPr lang="en-US" dirty="0" smtClean="0"/>
              <a:t>Producer – an organism that makes its own energy-rich food compounds using the Sun’s energy</a:t>
            </a:r>
          </a:p>
          <a:p>
            <a:pPr eaLnBrk="1" hangingPunct="1"/>
            <a:r>
              <a:rPr lang="en-US" dirty="0" smtClean="0"/>
              <a:t>On land, major producers are green plants – contain chlorophyll, which captures light energy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90538" y="6170612"/>
          <a:ext cx="8313737" cy="611188"/>
        </p:xfrm>
        <a:graphic>
          <a:graphicData uri="http://schemas.openxmlformats.org/presentationml/2006/ole">
            <p:oleObj spid="_x0000_s1028" name="Equation" r:id="rId4" imgW="3110834" imgH="228738" progId="Equation.3">
              <p:embed/>
            </p:oleObj>
          </a:graphicData>
        </a:graphic>
      </p:graphicFrame>
      <p:pic>
        <p:nvPicPr>
          <p:cNvPr id="6" name="Picture 5" descr="video image 2.pn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2800" y="4038600"/>
            <a:ext cx="1351280" cy="1447800"/>
          </a:xfrm>
          <a:prstGeom prst="rect">
            <a:avLst/>
          </a:prstGeom>
        </p:spPr>
      </p:pic>
      <p:pic>
        <p:nvPicPr>
          <p:cNvPr id="7" name="Picture 4" descr="http://www.ieslosremedios.org/~pablo/webpablo/web1eso/6diversity/photosynthesis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4343400"/>
            <a:ext cx="259080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05600" y="5562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Photosynthesis Intro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Energy Pyramid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5334000" y="1371600"/>
            <a:ext cx="35814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 Energy pyramid - Energy loss and transfer between trophic levels; the size of each layer represents the amount of energy available at that trophic level.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b="1" u="sng" dirty="0"/>
              <a:t>Only about 10% of the energy taken in by the individuals at one trophic level is passed on to individuals at the next level.</a:t>
            </a: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pic>
        <p:nvPicPr>
          <p:cNvPr id="39938" name="Picture 2" descr="http://endangeredspeciesbiomesprojects.wikispaces.com/file/view/Mountain+Gorilla+Energy+Pyramid.png/412023910/Mountain%20Gorilla%20Energy%20Pyram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5220219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Pyramid of Energy Flow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8500" y="1295400"/>
            <a:ext cx="77470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10% passed on to next level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Why??? Where did the energy go?  </a:t>
            </a:r>
          </a:p>
        </p:txBody>
      </p:sp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4419600"/>
            <a:ext cx="8745537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74" name="Text Box 6"/>
          <p:cNvSpPr txBox="1">
            <a:spLocks noChangeArrowheads="1"/>
          </p:cNvSpPr>
          <p:nvPr/>
        </p:nvSpPr>
        <p:spPr bwMode="auto">
          <a:xfrm>
            <a:off x="3238500" y="458311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21</a:t>
            </a:r>
          </a:p>
        </p:txBody>
      </p:sp>
      <p:sp>
        <p:nvSpPr>
          <p:cNvPr id="339975" name="Text Box 7"/>
          <p:cNvSpPr txBox="1">
            <a:spLocks noChangeArrowheads="1"/>
          </p:cNvSpPr>
          <p:nvPr/>
        </p:nvSpPr>
        <p:spPr bwMode="auto">
          <a:xfrm>
            <a:off x="3027363" y="5091113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383</a:t>
            </a:r>
          </a:p>
        </p:txBody>
      </p:sp>
      <p:sp>
        <p:nvSpPr>
          <p:cNvPr id="339976" name="Text Box 8"/>
          <p:cNvSpPr txBox="1">
            <a:spLocks noChangeArrowheads="1"/>
          </p:cNvSpPr>
          <p:nvPr/>
        </p:nvSpPr>
        <p:spPr bwMode="auto">
          <a:xfrm>
            <a:off x="2952750" y="5446713"/>
            <a:ext cx="627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3,368</a:t>
            </a:r>
          </a:p>
        </p:txBody>
      </p: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2903538" y="5802313"/>
            <a:ext cx="332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20,810 kilocalories/square meter/year</a:t>
            </a:r>
          </a:p>
        </p:txBody>
      </p:sp>
      <p:sp>
        <p:nvSpPr>
          <p:cNvPr id="339978" name="Text Box 10"/>
          <p:cNvSpPr txBox="1">
            <a:spLocks noChangeArrowheads="1"/>
          </p:cNvSpPr>
          <p:nvPr/>
        </p:nvSpPr>
        <p:spPr bwMode="auto">
          <a:xfrm>
            <a:off x="142875" y="4519613"/>
            <a:ext cx="1404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top carnivores</a:t>
            </a:r>
          </a:p>
        </p:txBody>
      </p:sp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142875" y="4868863"/>
            <a:ext cx="1081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carnivores</a:t>
            </a:r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142875" y="5218113"/>
            <a:ext cx="1090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herbivores</a:t>
            </a:r>
          </a:p>
        </p:txBody>
      </p:sp>
      <p:sp>
        <p:nvSpPr>
          <p:cNvPr id="339981" name="Text Box 13"/>
          <p:cNvSpPr txBox="1">
            <a:spLocks noChangeArrowheads="1"/>
          </p:cNvSpPr>
          <p:nvPr/>
        </p:nvSpPr>
        <p:spPr bwMode="auto">
          <a:xfrm>
            <a:off x="333375" y="5802313"/>
            <a:ext cx="1050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producers</a:t>
            </a:r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>
            <a:off x="1565275" y="4673600"/>
            <a:ext cx="154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>
            <a:off x="1260475" y="5029200"/>
            <a:ext cx="125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>
            <a:off x="1273175" y="5372100"/>
            <a:ext cx="774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2060575" y="5372100"/>
            <a:ext cx="3683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2530475" y="5029200"/>
            <a:ext cx="3683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39987" name="Text Box 19"/>
          <p:cNvSpPr txBox="1">
            <a:spLocks noChangeArrowheads="1"/>
          </p:cNvSpPr>
          <p:nvPr/>
        </p:nvSpPr>
        <p:spPr bwMode="auto">
          <a:xfrm>
            <a:off x="4940300" y="5033963"/>
            <a:ext cx="1336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decomposers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9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9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9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9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/>
      <p:bldP spid="339971" grpId="0" build="p"/>
      <p:bldP spid="339974" grpId="0"/>
      <p:bldP spid="339975" grpId="0"/>
      <p:bldP spid="339976" grpId="0"/>
      <p:bldP spid="339977" grpId="0"/>
      <p:bldP spid="339978" grpId="0"/>
      <p:bldP spid="339979" grpId="0"/>
      <p:bldP spid="339980" grpId="0"/>
      <p:bldP spid="339981" grpId="0"/>
      <p:bldP spid="339982" grpId="0" animBg="1"/>
      <p:bldP spid="339983" grpId="0" animBg="1"/>
      <p:bldP spid="339984" grpId="0" animBg="1"/>
      <p:bldP spid="339985" grpId="0" animBg="1"/>
      <p:bldP spid="339986" grpId="0" animBg="1"/>
      <p:bldP spid="33998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All becomes heat in the end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At each trophic level, the bulk of the energy received from the previous level is used by the organism who obtained it.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Less and less energy is available as we move up the pyramid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b="1" u="sng" dirty="0" smtClean="0"/>
              <a:t>This energy is released as heat energy and lost to the ecosystem</a:t>
            </a:r>
          </a:p>
        </p:txBody>
      </p:sp>
      <p:pic>
        <p:nvPicPr>
          <p:cNvPr id="37890" name="Picture 2" descr="http://www.quia.com/files/quia/users/rebekahking1/Activities/hawk_enery_pyra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5385" y="4343400"/>
            <a:ext cx="2736215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Biomass Pyramid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389437"/>
          </a:xfrm>
        </p:spPr>
        <p:txBody>
          <a:bodyPr/>
          <a:lstStyle/>
          <a:p>
            <a:r>
              <a:rPr lang="en-US" sz="2800" b="1" u="sng" dirty="0" smtClean="0"/>
              <a:t>Represents the mass (weight) of all the living organisms within that trophic level</a:t>
            </a:r>
          </a:p>
          <a:p>
            <a:endParaRPr lang="en-CA" sz="2800" dirty="0"/>
          </a:p>
        </p:txBody>
      </p:sp>
      <p:pic>
        <p:nvPicPr>
          <p:cNvPr id="25604" name="Picture 5" descr="energy pyramid, biomass pyra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438400"/>
            <a:ext cx="5181600" cy="412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" pitchFamily="34" charset="0"/>
              </a:rPr>
              <a:t>Example Biomass Pyramid</a:t>
            </a:r>
            <a:endParaRPr lang="en-US" dirty="0" smtClean="0"/>
          </a:p>
        </p:txBody>
      </p:sp>
      <p:pic>
        <p:nvPicPr>
          <p:cNvPr id="35842" name="Picture 2" descr="http://bio1903.nicerweb.com/Locked/media/ch54/SAVE/54_12BiomassPyram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8512628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Numbers Pyramid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1"/>
            <a:ext cx="8382000" cy="17526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Represents the number of organisms that make up each trophic level</a:t>
            </a:r>
          </a:p>
          <a:p>
            <a:pPr eaLnBrk="1" hangingPunct="1"/>
            <a:r>
              <a:rPr lang="en-US" dirty="0" smtClean="0"/>
              <a:t>In a forest ecosystem, the tiny plant-feeding insects in the second trophic level outnumber the trees in the first trophic level.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3794" name="Picture 2" descr="http://t3.gstatic.com/images?q=tbn:ANd9GcR9T3CrTYXvTQ19MnsMURC1q--saqAacQfuQm7575ybiOL7EsU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3733800"/>
            <a:ext cx="3996811" cy="2743200"/>
          </a:xfrm>
          <a:prstGeom prst="rect">
            <a:avLst/>
          </a:prstGeom>
          <a:noFill/>
        </p:spPr>
      </p:pic>
      <p:pic>
        <p:nvPicPr>
          <p:cNvPr id="33796" name="Picture 4" descr="http://t3.gstatic.com/images?q=tbn:ANd9GcRMa2Bi6aqDsOEkSuj6RBEboKPdvW0WFoVvGH0nWbCFIgoZVqR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038600"/>
            <a:ext cx="3352800" cy="1993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 descr="irrigation-photosynthe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524000"/>
            <a:ext cx="46482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/>
          <a:lstStyle/>
          <a:p>
            <a:pPr algn="ctr" eaLnBrk="1" hangingPunct="1"/>
            <a:r>
              <a:rPr lang="en-US" dirty="0" smtClean="0"/>
              <a:t>Photosynthesis</a:t>
            </a:r>
          </a:p>
        </p:txBody>
      </p:sp>
      <p:graphicFrame>
        <p:nvGraphicFramePr>
          <p:cNvPr id="3074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533400" y="6096000"/>
          <a:ext cx="8077200" cy="588963"/>
        </p:xfrm>
        <a:graphic>
          <a:graphicData uri="http://schemas.openxmlformats.org/presentationml/2006/ole">
            <p:oleObj spid="_x0000_s3076" name="Equation" r:id="rId5" imgW="3136188" imgH="228738" progId="Equation.3">
              <p:embed/>
            </p:oleObj>
          </a:graphicData>
        </a:graphic>
      </p:graphicFrame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6705600" y="26670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+ Sugar (Glucose)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Cellular Respiration</a:t>
            </a:r>
          </a:p>
        </p:txBody>
      </p:sp>
      <p:sp>
        <p:nvSpPr>
          <p:cNvPr id="4100" name="Rectangle 4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8458200" cy="4389437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The process where sugar is converted into carbon dioxide, water and energy.</a:t>
            </a:r>
          </a:p>
          <a:p>
            <a:pPr eaLnBrk="1" hangingPunct="1"/>
            <a:endParaRPr lang="en-US" sz="3200" b="1" u="sng" dirty="0" smtClean="0"/>
          </a:p>
          <a:p>
            <a:pPr eaLnBrk="1" hangingPunct="1"/>
            <a:r>
              <a:rPr lang="en-US" sz="3200" dirty="0" smtClean="0"/>
              <a:t>The organism uses this energy to do everything.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685800" y="5867400"/>
          <a:ext cx="7696200" cy="531813"/>
        </p:xfrm>
        <a:graphic>
          <a:graphicData uri="http://schemas.openxmlformats.org/presentationml/2006/ole">
            <p:oleObj spid="_x0000_s4100" name="Equation" r:id="rId4" imgW="3301541" imgH="228738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Photosynthesis and Cellular Respiration</a:t>
            </a:r>
          </a:p>
        </p:txBody>
      </p:sp>
      <p:graphicFrame>
        <p:nvGraphicFramePr>
          <p:cNvPr id="5122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381000" y="4724400"/>
          <a:ext cx="8001000" cy="554038"/>
        </p:xfrm>
        <a:graphic>
          <a:graphicData uri="http://schemas.openxmlformats.org/presentationml/2006/ole">
            <p:oleObj spid="_x0000_s5125" name="Equation" r:id="rId4" imgW="3301541" imgH="228738" progId="Equation.3">
              <p:embed/>
            </p:oleObj>
          </a:graphicData>
        </a:graphic>
      </p:graphicFrame>
      <p:graphicFrame>
        <p:nvGraphicFramePr>
          <p:cNvPr id="5123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" y="2286000"/>
          <a:ext cx="8153400" cy="593725"/>
        </p:xfrm>
        <a:graphic>
          <a:graphicData uri="http://schemas.openxmlformats.org/presentationml/2006/ole">
            <p:oleObj spid="_x0000_s5126" name="Equation" r:id="rId5" imgW="3136188" imgH="228738" progId="Equation.3">
              <p:embed/>
            </p:oleObj>
          </a:graphicData>
        </a:graphic>
      </p:graphicFrame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3124200" y="1752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Photosynthesis</a:t>
            </a: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3276600" y="5486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Cellular Respiration</a:t>
            </a:r>
          </a:p>
        </p:txBody>
      </p:sp>
      <p:sp>
        <p:nvSpPr>
          <p:cNvPr id="5127" name="Text Box 12"/>
          <p:cNvSpPr txBox="1">
            <a:spLocks noChangeArrowheads="1"/>
          </p:cNvSpPr>
          <p:nvPr/>
        </p:nvSpPr>
        <p:spPr bwMode="auto">
          <a:xfrm>
            <a:off x="1371600" y="34290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Notice Anything?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Photosynthesis and Cellular Respiration</a:t>
            </a:r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81000" y="4724400"/>
          <a:ext cx="8001000" cy="554038"/>
        </p:xfrm>
        <a:graphic>
          <a:graphicData uri="http://schemas.openxmlformats.org/presentationml/2006/ole">
            <p:oleObj spid="_x0000_s6149" name="Equation" r:id="rId4" imgW="3301541" imgH="228738" progId="Equation.3">
              <p:embed/>
            </p:oleObj>
          </a:graphicData>
        </a:graphic>
      </p:graphicFrame>
      <p:graphicFrame>
        <p:nvGraphicFramePr>
          <p:cNvPr id="6147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" y="2286000"/>
          <a:ext cx="8153400" cy="593725"/>
        </p:xfrm>
        <a:graphic>
          <a:graphicData uri="http://schemas.openxmlformats.org/presentationml/2006/ole">
            <p:oleObj spid="_x0000_s6150" name="Equation" r:id="rId5" imgW="3136188" imgH="228738" progId="Equation.3">
              <p:embed/>
            </p:oleObj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124200" y="1752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Photosynthesis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276600" y="5486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Cellular Respiration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H="1">
            <a:off x="1143000" y="2819400"/>
            <a:ext cx="51816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 flipV="1">
            <a:off x="1981200" y="2819400"/>
            <a:ext cx="2895600" cy="1905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 flipV="1">
            <a:off x="3581400" y="2819400"/>
            <a:ext cx="2819400" cy="19812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H="1">
            <a:off x="2362200" y="2819400"/>
            <a:ext cx="51816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0" y="6035675"/>
            <a:ext cx="91440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 b="1" u="sng"/>
              <a:t>What is created in one reaction is used up in the other reaction!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 animBg="1"/>
      <p:bldP spid="39947" grpId="0" animBg="1"/>
      <p:bldP spid="39948" grpId="0" animBg="1"/>
      <p:bldP spid="399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Photosynthesis and Cellular Respiration</a:t>
            </a:r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3429000"/>
          <a:ext cx="8001000" cy="554038"/>
        </p:xfrm>
        <a:graphic>
          <a:graphicData uri="http://schemas.openxmlformats.org/presentationml/2006/ole">
            <p:oleObj spid="_x0000_s7173" name="Equation" r:id="rId4" imgW="3301541" imgH="228738" progId="Equation.3">
              <p:embed/>
            </p:oleObj>
          </a:graphicData>
        </a:graphic>
      </p:graphicFrame>
      <p:graphicFrame>
        <p:nvGraphicFramePr>
          <p:cNvPr id="7171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" y="1676400"/>
          <a:ext cx="8153400" cy="593725"/>
        </p:xfrm>
        <a:graphic>
          <a:graphicData uri="http://schemas.openxmlformats.org/presentationml/2006/ole">
            <p:oleObj spid="_x0000_s7174" name="Equation" r:id="rId5" imgW="3136188" imgH="228738" progId="Equation.3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124200" y="12192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Photosynthesis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124200" y="3962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Cellular Respiration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H="1">
            <a:off x="914400" y="2209800"/>
            <a:ext cx="5410200" cy="1295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 flipV="1">
            <a:off x="2133600" y="2133600"/>
            <a:ext cx="2819400" cy="1371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 flipV="1">
            <a:off x="3581400" y="2133600"/>
            <a:ext cx="2895600" cy="1524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2438400" y="2286000"/>
            <a:ext cx="4953000" cy="1219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pic>
        <p:nvPicPr>
          <p:cNvPr id="7180" name="Picture 12" descr="foodcyc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379912"/>
            <a:ext cx="33528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sz="4600" dirty="0" smtClean="0">
                <a:solidFill>
                  <a:schemeClr val="tx1"/>
                </a:solidFill>
              </a:rPr>
              <a:t>To Photosynthesize or not to Photosynthesize that is the question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381000" y="2163763"/>
            <a:ext cx="8382000" cy="4389437"/>
          </a:xfrm>
        </p:spPr>
        <p:txBody>
          <a:bodyPr/>
          <a:lstStyle/>
          <a:p>
            <a:pPr eaLnBrk="1" hangingPunct="1"/>
            <a:r>
              <a:rPr lang="en-US" dirty="0" smtClean="0"/>
              <a:t>Many organisms cannot photosynthesize (done by plants) they are called consumers</a:t>
            </a:r>
          </a:p>
          <a:p>
            <a:pPr lvl="1" eaLnBrk="1" hangingPunct="1"/>
            <a:r>
              <a:rPr lang="en-US" dirty="0" smtClean="0"/>
              <a:t>Consumers – an organism that obtains its energy from consuming other organisms</a:t>
            </a:r>
          </a:p>
          <a:p>
            <a:pPr eaLnBrk="1" hangingPunct="1"/>
            <a:endParaRPr lang="en-US" b="1" u="sng" dirty="0" smtClean="0"/>
          </a:p>
          <a:p>
            <a:pPr eaLnBrk="1" hangingPunct="1"/>
            <a:r>
              <a:rPr lang="en-US" b="1" u="sng" dirty="0" smtClean="0"/>
              <a:t>To obtain usable energy from food, consumers undergo cellular respiration.</a:t>
            </a:r>
          </a:p>
          <a:p>
            <a:pPr eaLnBrk="1" hangingPunct="1"/>
            <a:endParaRPr lang="en-US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dirty="0" smtClean="0"/>
              <a:t>THEREFORE…..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ated_x0020_Class_x0020_Topic xmlns="a1c4832e-38d7-47d5-ac6a-07723ea7b2ba"/>
    <_dlc_DocId xmlns="34259960-a2c0-4469-9384-bbb4dac84319">UZ76ZFYV32WR-7294-1</_dlc_DocId>
    <_dlc_DocIdUrl xmlns="34259960-a2c0-4469-9384-bbb4dac84319">
      <Url>https://classnet.wcdsb.ca/ele/mt/gr6-7/Mr-Tavares-Grade-6-7-Class/_layouts/DocIdRedir.aspx?ID=UZ76ZFYV32WR-7294-1</Url>
      <Description>UZ76ZFYV32WR-7294-1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8A3D7AA426E459B6051B740299FE2" ma:contentTypeVersion="0" ma:contentTypeDescription="Create a new document." ma:contentTypeScope="" ma:versionID="3711d3bfb0361c5607ea070fa94d2333">
  <xsd:schema xmlns:xsd="http://www.w3.org/2001/XMLSchema" xmlns:xs="http://www.w3.org/2001/XMLSchema" xmlns:p="http://schemas.microsoft.com/office/2006/metadata/properties" xmlns:ns2="34259960-a2c0-4469-9384-bbb4dac84319" xmlns:ns3="a1c4832e-38d7-47d5-ac6a-07723ea7b2ba" targetNamespace="http://schemas.microsoft.com/office/2006/metadata/properties" ma:root="true" ma:fieldsID="7f59e0df44a1d49766682c949c2afaf7" ns2:_="" ns3:_="">
    <xsd:import namespace="34259960-a2c0-4469-9384-bbb4dac84319"/>
    <xsd:import namespace="a1c4832e-38d7-47d5-ac6a-07723ea7b2b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Related_x0020_Class_x0020_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59960-a2c0-4469-9384-bbb4dac8431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4832e-38d7-47d5-ac6a-07723ea7b2ba" elementFormDefault="qualified">
    <xsd:import namespace="http://schemas.microsoft.com/office/2006/documentManagement/types"/>
    <xsd:import namespace="http://schemas.microsoft.com/office/infopath/2007/PartnerControls"/>
    <xsd:element name="Related_x0020_Class_x0020_Topic" ma:index="11" nillable="true" ma:displayName="Related Class Topic" ma:list="{05cfa74f-cd61-4e52-aa76-380f877defa3}" ma:internalName="Related_x0020_Class_x0020_Topic" ma:showField="Title" ma:web="4da18f94-acad-4e42-80ed-689f9833e9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D71074B-9DF9-4006-B34F-3CCFD0FE09CF}">
  <ds:schemaRefs>
    <ds:schemaRef ds:uri="http://schemas.microsoft.com/office/2006/metadata/properties"/>
    <ds:schemaRef ds:uri="http://schemas.microsoft.com/office/infopath/2007/PartnerControls"/>
    <ds:schemaRef ds:uri="a1c4832e-38d7-47d5-ac6a-07723ea7b2ba"/>
    <ds:schemaRef ds:uri="34259960-a2c0-4469-9384-bbb4dac84319"/>
  </ds:schemaRefs>
</ds:datastoreItem>
</file>

<file path=customXml/itemProps2.xml><?xml version="1.0" encoding="utf-8"?>
<ds:datastoreItem xmlns:ds="http://schemas.openxmlformats.org/officeDocument/2006/customXml" ds:itemID="{DFAA7EEF-DE0F-45CC-8605-DCC72ACF21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37FAF0-6653-4347-99A0-A3ABD2933D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259960-a2c0-4469-9384-bbb4dac84319"/>
    <ds:schemaRef ds:uri="a1c4832e-38d7-47d5-ac6a-07723ea7b2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227FD6C-6151-4EE1-8936-1A771AFFBCC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970</Words>
  <Application>Microsoft Macintosh PowerPoint</Application>
  <PresentationFormat>On-screen Show (4:3)</PresentationFormat>
  <Paragraphs>171</Paragraphs>
  <Slides>35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Flow</vt:lpstr>
      <vt:lpstr>Equation</vt:lpstr>
      <vt:lpstr>Energy Flow In Ecosystems</vt:lpstr>
      <vt:lpstr>Slide 2</vt:lpstr>
      <vt:lpstr>Photosynthesis</vt:lpstr>
      <vt:lpstr>Photosynthesis</vt:lpstr>
      <vt:lpstr>Cellular Respiration</vt:lpstr>
      <vt:lpstr>Photosynthesis and Cellular Respiration</vt:lpstr>
      <vt:lpstr>Photosynthesis and Cellular Respiration</vt:lpstr>
      <vt:lpstr>Photosynthesis and Cellular Respiration</vt:lpstr>
      <vt:lpstr>To Photosynthesize or not to Photosynthesize that is the question</vt:lpstr>
      <vt:lpstr>Photosynthesis and Life</vt:lpstr>
      <vt:lpstr>Dinosaur Extinction</vt:lpstr>
      <vt:lpstr>End of Day 1</vt:lpstr>
      <vt:lpstr>Food Webs</vt:lpstr>
      <vt:lpstr>Ecological Niches</vt:lpstr>
      <vt:lpstr>Producers vs. Consumers</vt:lpstr>
      <vt:lpstr>Types of Consumers</vt:lpstr>
      <vt:lpstr>Herbivores</vt:lpstr>
      <vt:lpstr>Carnivore</vt:lpstr>
      <vt:lpstr>Omnivore</vt:lpstr>
      <vt:lpstr>Scavenger</vt:lpstr>
      <vt:lpstr>Food Chains</vt:lpstr>
      <vt:lpstr>Food Chains – Try It</vt:lpstr>
      <vt:lpstr>Trophic Level</vt:lpstr>
      <vt:lpstr>Food Webs</vt:lpstr>
      <vt:lpstr>Bill Nye – Food Webs</vt:lpstr>
      <vt:lpstr>Slide 26</vt:lpstr>
      <vt:lpstr>Food Webs</vt:lpstr>
      <vt:lpstr>Slide 28</vt:lpstr>
      <vt:lpstr>Ecological Pyramids</vt:lpstr>
      <vt:lpstr>Energy Pyramid</vt:lpstr>
      <vt:lpstr>Pyramid of Energy Flow</vt:lpstr>
      <vt:lpstr>All becomes heat in the end</vt:lpstr>
      <vt:lpstr>Biomass Pyramid</vt:lpstr>
      <vt:lpstr>Example Biomass Pyramid</vt:lpstr>
      <vt:lpstr>Numbers Pyramid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Flow in Ecosystems PowerPoint</dc:title>
  <dc:creator/>
  <cp:lastModifiedBy/>
  <cp:revision>1</cp:revision>
  <dcterms:created xsi:type="dcterms:W3CDTF">2013-11-19T01:27:26Z</dcterms:created>
  <dcterms:modified xsi:type="dcterms:W3CDTF">2020-10-25T14:23:43Z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0x010100C5F8A3D7AA426E459B6051B740299FE2</vt:lpwstr>
  </property>
  <property fmtid="{D5CDD505-2E9C-101B-9397-08002B2CF9AE}" pid="3" name="_dlc_DocIdItemGuid">
    <vt:lpwstr>2acc7b54-fb7f-4aed-a6c6-c26ba7c59d8d</vt:lpwstr>
  </property>
</Properties>
</file>