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6" d="100"/>
          <a:sy n="76" d="100"/>
        </p:scale>
        <p:origin x="-480"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ABDF5E8-F24E-4566-B065-B16E7947FD8E}"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835A32-8F60-4D2E-A0E5-7F25614FBDA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BDF5E8-F24E-4566-B065-B16E7947FD8E}"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835A32-8F60-4D2E-A0E5-7F25614FBDA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3368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BDF5E8-F24E-4566-B065-B16E7947FD8E}"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835A32-8F60-4D2E-A0E5-7F25614FBDA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BDF5E8-F24E-4566-B065-B16E7947FD8E}"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835A32-8F60-4D2E-A0E5-7F25614FBDA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BDF5E8-F24E-4566-B065-B16E7947FD8E}"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835A32-8F60-4D2E-A0E5-7F25614FBDA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ABDF5E8-F24E-4566-B065-B16E7947FD8E}"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835A32-8F60-4D2E-A0E5-7F25614FBDA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BDF5E8-F24E-4566-B065-B16E7947FD8E}"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835A32-8F60-4D2E-A0E5-7F25614FBDA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BDF5E8-F24E-4566-B065-B16E7947FD8E}"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835A32-8F60-4D2E-A0E5-7F25614FBDA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BDF5E8-F24E-4566-B065-B16E7947FD8E}"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835A32-8F60-4D2E-A0E5-7F25614FBDA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406400"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BDF5E8-F24E-4566-B065-B16E7947FD8E}"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835A32-8F60-4D2E-A0E5-7F25614FBDA1}" type="slidenum">
              <a:rPr lang="en-US" smtClean="0"/>
              <a:t>‹#›</a:t>
            </a:fld>
            <a:endParaRPr lang="en-US"/>
          </a:p>
        </p:txBody>
      </p:sp>
      <p:sp>
        <p:nvSpPr>
          <p:cNvPr id="9" name="Content Placeholder 8"/>
          <p:cNvSpPr>
            <a:spLocks noGrp="1"/>
          </p:cNvSpPr>
          <p:nvPr>
            <p:ph sz="quarter" idx="13"/>
          </p:nvPr>
        </p:nvSpPr>
        <p:spPr>
          <a:xfrm>
            <a:off x="406400" y="381000"/>
            <a:ext cx="103632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2ABDF5E8-F24E-4566-B065-B16E7947FD8E}" type="datetimeFigureOut">
              <a:rPr lang="en-US" smtClean="0"/>
              <a:t>1/21/2021</a:t>
            </a:fld>
            <a:endParaRPr lang="en-US"/>
          </a:p>
        </p:txBody>
      </p:sp>
      <p:sp>
        <p:nvSpPr>
          <p:cNvPr id="9" name="Slide Number Placeholder 8"/>
          <p:cNvSpPr>
            <a:spLocks noGrp="1"/>
          </p:cNvSpPr>
          <p:nvPr>
            <p:ph type="sldNum" sz="quarter" idx="11"/>
          </p:nvPr>
        </p:nvSpPr>
        <p:spPr/>
        <p:txBody>
          <a:bodyPr/>
          <a:lstStyle/>
          <a:p>
            <a:fld id="{EC835A32-8F60-4D2E-A0E5-7F25614FBDA1}"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EC835A32-8F60-4D2E-A0E5-7F25614FBDA1}" type="slidenum">
              <a:rPr lang="en-US" smtClean="0"/>
              <a:t>‹#›</a:t>
            </a:fld>
            <a:endParaRPr lang="en-US"/>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2ABDF5E8-F24E-4566-B065-B16E7947FD8E}" type="datetimeFigureOut">
              <a:rPr lang="en-US" smtClean="0"/>
              <a:t>1/21/2021</a:t>
            </a:fld>
            <a:endParaRPr lang="en-US"/>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b="1" dirty="0" smtClean="0">
                <a:latin typeface="Times New Roman" pitchFamily="18" charset="0"/>
                <a:cs typeface="Times New Roman" pitchFamily="18" charset="0"/>
              </a:rPr>
              <a:t>Cost benefit </a:t>
            </a:r>
            <a:r>
              <a:rPr lang="en-US" sz="4400" b="1" dirty="0" smtClean="0">
                <a:latin typeface="Times New Roman" pitchFamily="18" charset="0"/>
                <a:cs typeface="Times New Roman" pitchFamily="18" charset="0"/>
              </a:rPr>
              <a:t>analysis </a:t>
            </a:r>
            <a:r>
              <a:rPr lang="en-US" sz="4400" b="1" dirty="0" smtClean="0">
                <a:latin typeface="Times New Roman" pitchFamily="18" charset="0"/>
                <a:cs typeface="Times New Roman" pitchFamily="18" charset="0"/>
              </a:rPr>
              <a:t>in </a:t>
            </a:r>
            <a:r>
              <a:rPr lang="en-US" sz="4400" b="1" dirty="0" smtClean="0">
                <a:latin typeface="Times New Roman" pitchFamily="18" charset="0"/>
                <a:cs typeface="Times New Roman" pitchFamily="18" charset="0"/>
              </a:rPr>
              <a:t>Education</a:t>
            </a:r>
            <a:endParaRPr lang="en-US" sz="4400" b="1"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870141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atin typeface="Times New Roman" pitchFamily="18" charset="0"/>
                <a:cs typeface="Times New Roman" pitchFamily="18" charset="0"/>
              </a:rPr>
              <a:t>T</a:t>
            </a:r>
            <a:r>
              <a:rPr lang="en-US" sz="4000" b="1" dirty="0" smtClean="0">
                <a:latin typeface="Times New Roman" pitchFamily="18" charset="0"/>
                <a:cs typeface="Times New Roman" pitchFamily="18" charset="0"/>
              </a:rPr>
              <a:t>hree </a:t>
            </a:r>
            <a:r>
              <a:rPr lang="en-US" sz="4000" b="1" dirty="0">
                <a:latin typeface="Times New Roman" pitchFamily="18" charset="0"/>
                <a:cs typeface="Times New Roman" pitchFamily="18" charset="0"/>
              </a:rPr>
              <a:t>main strands</a:t>
            </a:r>
          </a:p>
        </p:txBody>
      </p:sp>
      <p:sp>
        <p:nvSpPr>
          <p:cNvPr id="3" name="Content Placeholder 2"/>
          <p:cNvSpPr>
            <a:spLocks noGrp="1"/>
          </p:cNvSpPr>
          <p:nvPr>
            <p:ph idx="1"/>
          </p:nvPr>
        </p:nvSpPr>
        <p:spPr/>
        <p:txBody>
          <a:bodyPr>
            <a:normAutofit/>
          </a:bodyPr>
          <a:lstStyle/>
          <a:p>
            <a:pPr algn="just"/>
            <a:r>
              <a:rPr lang="en-US" sz="2400" dirty="0" smtClean="0">
                <a:latin typeface="Times New Roman" pitchFamily="18" charset="0"/>
                <a:cs typeface="Times New Roman" pitchFamily="18" charset="0"/>
              </a:rPr>
              <a:t>There are three main strands in the theory on externalities due to education: 1. positive private returns (signaling) to education and negative social returns to education. 2. positive both private and social returns to education 3. positive social returns to education that do not apply directly to the production process (Lange, Topel, 2006). In the first case, private returns are positive due to the fact that education improves the possibilities in the job market for an individual, but it doesn’t increase the productivity of the society. </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572898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atin typeface="Times New Roman" pitchFamily="18" charset="0"/>
                <a:cs typeface="Times New Roman" pitchFamily="18" charset="0"/>
              </a:rPr>
              <a:t>Private and social return to education</a:t>
            </a:r>
          </a:p>
        </p:txBody>
      </p:sp>
      <p:sp>
        <p:nvSpPr>
          <p:cNvPr id="3" name="Content Placeholder 2"/>
          <p:cNvSpPr>
            <a:spLocks noGrp="1"/>
          </p:cNvSpPr>
          <p:nvPr>
            <p:ph idx="1"/>
          </p:nvPr>
        </p:nvSpPr>
        <p:spPr/>
        <p:txBody>
          <a:bodyPr>
            <a:normAutofit/>
          </a:bodyPr>
          <a:lstStyle/>
          <a:p>
            <a:pPr algn="just"/>
            <a:r>
              <a:rPr lang="en-US" sz="2400" dirty="0" smtClean="0">
                <a:latin typeface="Times New Roman" pitchFamily="18" charset="0"/>
                <a:cs typeface="Times New Roman" pitchFamily="18" charset="0"/>
              </a:rPr>
              <a:t>When an entrepreneur wants to hire some worker, he looks to personal attributes of the job applicant. Among the observable attributes of an applicant worker, there could be fixed characteristics and alterable characteristics. The level of education is a characteristic of individuals that can be modified by workers through investment in study. On the other hand, race and sex are difficult to be modified and so they can be considered fixed.</a:t>
            </a:r>
            <a:endParaRPr lang="en-US" sz="2400" dirty="0">
              <a:latin typeface="Times New Roman" pitchFamily="18" charset="0"/>
              <a:cs typeface="Times New Roman" pitchFamily="18" charset="0"/>
            </a:endParaRPr>
          </a:p>
        </p:txBody>
      </p:sp>
      <p:sp>
        <p:nvSpPr>
          <p:cNvPr id="4" name="Rectangle 3"/>
          <p:cNvSpPr/>
          <p:nvPr/>
        </p:nvSpPr>
        <p:spPr>
          <a:xfrm>
            <a:off x="3048000" y="2274838"/>
            <a:ext cx="6096000" cy="369332"/>
          </a:xfrm>
          <a:prstGeom prst="rect">
            <a:avLst/>
          </a:prstGeom>
        </p:spPr>
        <p:txBody>
          <a:bodyPr>
            <a:spAutoFit/>
          </a:bodyPr>
          <a:lstStyle/>
          <a:p>
            <a:endParaRPr lang="en-US" dirty="0"/>
          </a:p>
        </p:txBody>
      </p:sp>
    </p:spTree>
    <p:extLst>
      <p:ext uri="{BB962C8B-B14F-4D97-AF65-F5344CB8AC3E}">
        <p14:creationId xmlns:p14="http://schemas.microsoft.com/office/powerpoint/2010/main" val="26109334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atin typeface="Times New Roman" pitchFamily="18" charset="0"/>
                <a:cs typeface="Times New Roman" pitchFamily="18" charset="0"/>
              </a:rPr>
              <a:t>social rate of return to education</a:t>
            </a:r>
          </a:p>
        </p:txBody>
      </p:sp>
      <p:sp>
        <p:nvSpPr>
          <p:cNvPr id="3" name="Content Placeholder 2"/>
          <p:cNvSpPr>
            <a:spLocks noGrp="1"/>
          </p:cNvSpPr>
          <p:nvPr>
            <p:ph idx="1"/>
          </p:nvPr>
        </p:nvSpPr>
        <p:spPr/>
        <p:txBody>
          <a:bodyPr>
            <a:normAutofit/>
          </a:bodyPr>
          <a:lstStyle/>
          <a:p>
            <a:r>
              <a:rPr lang="en-US" sz="2400" dirty="0">
                <a:latin typeface="Times New Roman" pitchFamily="18" charset="0"/>
                <a:cs typeface="Times New Roman" pitchFamily="18" charset="0"/>
              </a:rPr>
              <a:t>The social rate of return to education is the macroeconomic counterpart of the private return to education, which is somewhere between 5 and 15%. In case of well- functioning markets and the absence of human capital externalities, private and social returns to education would be identical.</a:t>
            </a:r>
          </a:p>
        </p:txBody>
      </p:sp>
    </p:spTree>
    <p:extLst>
      <p:ext uri="{BB962C8B-B14F-4D97-AF65-F5344CB8AC3E}">
        <p14:creationId xmlns:p14="http://schemas.microsoft.com/office/powerpoint/2010/main" val="2958700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sz="4000" b="1" dirty="0">
                <a:latin typeface="Times New Roman" pitchFamily="18" charset="0"/>
                <a:cs typeface="Times New Roman" pitchFamily="18" charset="0"/>
              </a:rPr>
              <a:t>Private rates </a:t>
            </a:r>
          </a:p>
        </p:txBody>
      </p:sp>
      <p:sp>
        <p:nvSpPr>
          <p:cNvPr id="3" name="Content Placeholder 2"/>
          <p:cNvSpPr>
            <a:spLocks noGrp="1"/>
          </p:cNvSpPr>
          <p:nvPr>
            <p:ph idx="1"/>
          </p:nvPr>
        </p:nvSpPr>
        <p:spPr>
          <a:xfrm>
            <a:off x="609600" y="2091846"/>
            <a:ext cx="10160000" cy="4308953"/>
          </a:xfrm>
        </p:spPr>
        <p:txBody>
          <a:bodyPr>
            <a:normAutofit/>
          </a:bodyPr>
          <a:lstStyle/>
          <a:p>
            <a:pPr algn="just"/>
            <a:r>
              <a:rPr lang="en-US" sz="2400" dirty="0">
                <a:latin typeface="Times New Roman" pitchFamily="18" charset="0"/>
                <a:cs typeface="Times New Roman" pitchFamily="18" charset="0"/>
              </a:rPr>
              <a:t>The costs are teaching costs and output foregone during study. ... Private rates of return just include costs borne by the student (or their family) and benefits that flow to the graduate. Social rates of return also include costs and benefits born by the rest of the economy (particularly the taxpayer).</a:t>
            </a:r>
          </a:p>
        </p:txBody>
      </p:sp>
    </p:spTree>
    <p:extLst>
      <p:ext uri="{BB962C8B-B14F-4D97-AF65-F5344CB8AC3E}">
        <p14:creationId xmlns:p14="http://schemas.microsoft.com/office/powerpoint/2010/main" val="2744132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atin typeface="Times New Roman" pitchFamily="18" charset="0"/>
                <a:cs typeface="Times New Roman" pitchFamily="18" charset="0"/>
              </a:rPr>
              <a:t>Education is now universally recognized</a:t>
            </a:r>
          </a:p>
        </p:txBody>
      </p:sp>
      <p:sp>
        <p:nvSpPr>
          <p:cNvPr id="3" name="Content Placeholder 2"/>
          <p:cNvSpPr>
            <a:spLocks noGrp="1"/>
          </p:cNvSpPr>
          <p:nvPr>
            <p:ph idx="1"/>
          </p:nvPr>
        </p:nvSpPr>
        <p:spPr/>
        <p:txBody>
          <a:bodyPr>
            <a:normAutofit/>
          </a:bodyPr>
          <a:lstStyle/>
          <a:p>
            <a:pPr algn="just"/>
            <a:r>
              <a:rPr lang="en-US" sz="2400" dirty="0" smtClean="0">
                <a:latin typeface="Times New Roman" pitchFamily="18" charset="0"/>
                <a:cs typeface="Times New Roman" pitchFamily="18" charset="0"/>
              </a:rPr>
              <a:t>Education is now universally recognized as a form of investment in human beings, which yields economic benefits and contributes to a country’s future wealth by increasing the productive capacity of its people. Thus expenditure on education can be partially justified in terms of the potential contribution of education to economic growth. But this immediately raises many questions. How does education compare with other forms of national investment? Which makes the greater contribution to future economic growth, investment in human capital or investment in physical capital? Are all forms of education equally productive?</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382983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400" dirty="0" smtClean="0">
                <a:latin typeface="Times New Roman" pitchFamily="18" charset="0"/>
                <a:cs typeface="Times New Roman" pitchFamily="18" charset="0"/>
              </a:rPr>
              <a:t>Is education a profitable form of investment for the individual as well as for society, and if so, do pupils and students, or their families, take this into account when making educational and occupational choices? All these questions revolve round one basic issue: the relationship between the costs and the benefits of education, viewed as a form of social or private investment. This booklet is </a:t>
            </a:r>
            <a:r>
              <a:rPr lang="en-US" sz="2400" dirty="0" smtClean="0">
                <a:latin typeface="Times New Roman" pitchFamily="18" charset="0"/>
                <a:cs typeface="Times New Roman" pitchFamily="18" charset="0"/>
              </a:rPr>
              <a:t>conceded </a:t>
            </a:r>
            <a:r>
              <a:rPr lang="en-US" sz="2400" dirty="0" smtClean="0">
                <a:latin typeface="Times New Roman" pitchFamily="18" charset="0"/>
                <a:cs typeface="Times New Roman" pitchFamily="18" charset="0"/>
              </a:rPr>
              <a:t>with the theory and techniques of cost-benefit analysis as applied to education, and with the relevance of cost-benefit analysis for educational planning.</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88664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atin typeface="Times New Roman" pitchFamily="18" charset="0"/>
                <a:cs typeface="Times New Roman" pitchFamily="18" charset="0"/>
              </a:rPr>
              <a:t>point of view of educational planners</a:t>
            </a:r>
          </a:p>
        </p:txBody>
      </p:sp>
      <p:sp>
        <p:nvSpPr>
          <p:cNvPr id="3" name="Content Placeholder 2"/>
          <p:cNvSpPr>
            <a:spLocks noGrp="1"/>
          </p:cNvSpPr>
          <p:nvPr>
            <p:ph idx="1"/>
          </p:nvPr>
        </p:nvSpPr>
        <p:spPr/>
        <p:txBody>
          <a:bodyPr>
            <a:normAutofit/>
          </a:bodyPr>
          <a:lstStyle/>
          <a:p>
            <a:pPr algn="just"/>
            <a:r>
              <a:rPr lang="en-US" sz="2400" dirty="0" smtClean="0">
                <a:latin typeface="Times New Roman" pitchFamily="18" charset="0"/>
                <a:cs typeface="Times New Roman" pitchFamily="18" charset="0"/>
              </a:rPr>
              <a:t>It is written from the point of view of educational planners and administrators in developing countries, and its emphasis is fundamentally practical. It is of course necessary to give a brief summary of the economic theory underlying the concepts and techniques of cost-benefit analysis, and to examine some of the theoretical objections that have been made to applications of cost-benefit analysis to education. But theoretical reviews of </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570614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cost-benefit analysis</a:t>
            </a:r>
          </a:p>
        </p:txBody>
      </p:sp>
      <p:sp>
        <p:nvSpPr>
          <p:cNvPr id="3" name="Content Placeholder 2"/>
          <p:cNvSpPr>
            <a:spLocks noGrp="1"/>
          </p:cNvSpPr>
          <p:nvPr>
            <p:ph idx="1"/>
          </p:nvPr>
        </p:nvSpPr>
        <p:spPr/>
        <p:txBody>
          <a:bodyPr>
            <a:normAutofit/>
          </a:bodyPr>
          <a:lstStyle/>
          <a:p>
            <a:pPr algn="just"/>
            <a:r>
              <a:rPr lang="en-US" sz="2400" dirty="0" smtClean="0">
                <a:latin typeface="Times New Roman" pitchFamily="18" charset="0"/>
                <a:cs typeface="Times New Roman" pitchFamily="18" charset="0"/>
              </a:rPr>
              <a:t>cost-benefit analysis are available elsewhere; the purpose of this booklet is to examine the practical significance of cost-benefit analysis for educational planning, and to provide a simple explanation of the technique for non-economists who are faced with economic problems of resource allocation. A major part of the booklet will be devoted to the practical problems of collecting and </a:t>
            </a:r>
            <a:r>
              <a:rPr lang="en-US" sz="2400" dirty="0" smtClean="0">
                <a:latin typeface="Times New Roman" pitchFamily="18" charset="0"/>
                <a:cs typeface="Times New Roman" pitchFamily="18" charset="0"/>
              </a:rPr>
              <a:t>analyzing </a:t>
            </a:r>
            <a:r>
              <a:rPr lang="en-US" sz="2400" dirty="0" smtClean="0">
                <a:latin typeface="Times New Roman" pitchFamily="18" charset="0"/>
                <a:cs typeface="Times New Roman" pitchFamily="18" charset="0"/>
              </a:rPr>
              <a:t>the data necessary for a cost-benefit calculation. Actual examples will be given of cost-benefit exercises in developing countries. The booklet concludes with a discussion of the policy implications of cost-benefit analysis of education</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529167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atin typeface="Times New Roman" pitchFamily="18" charset="0"/>
                <a:cs typeface="Times New Roman" pitchFamily="18" charset="0"/>
              </a:rPr>
              <a:t>cost-benefit analysis</a:t>
            </a:r>
          </a:p>
        </p:txBody>
      </p:sp>
      <p:sp>
        <p:nvSpPr>
          <p:cNvPr id="3" name="Content Placeholder 2"/>
          <p:cNvSpPr>
            <a:spLocks noGrp="1"/>
          </p:cNvSpPr>
          <p:nvPr>
            <p:ph idx="1"/>
          </p:nvPr>
        </p:nvSpPr>
        <p:spPr/>
        <p:txBody>
          <a:bodyPr>
            <a:normAutofit/>
          </a:bodyPr>
          <a:lstStyle/>
          <a:p>
            <a:pPr algn="just"/>
            <a:r>
              <a:rPr lang="en-US" sz="2400" dirty="0" smtClean="0">
                <a:latin typeface="Times New Roman" pitchFamily="18" charset="0"/>
                <a:cs typeface="Times New Roman" pitchFamily="18" charset="0"/>
              </a:rPr>
              <a:t>The term ‘cost-benefit analysis’ implies a systematic comparison of the magnitude of the costs and benefits of some form of investment, in order to assess its economic profitability. AZ1 forms of investment involve a sacrifice of present consumption in order to secure future benefits in the form of higher levels of output or income. Cost-benefit analysis (or </a:t>
            </a:r>
            <a:r>
              <a:rPr lang="en-US" sz="2400" dirty="0" smtClean="0">
                <a:latin typeface="Times New Roman" pitchFamily="18" charset="0"/>
                <a:cs typeface="Times New Roman" pitchFamily="18" charset="0"/>
              </a:rPr>
              <a:t>rate-of-</a:t>
            </a:r>
            <a:r>
              <a:rPr lang="en-US" sz="2400" dirty="0" err="1" smtClean="0">
                <a:latin typeface="Times New Roman" pitchFamily="18" charset="0"/>
                <a:cs typeface="Times New Roman" pitchFamily="18" charset="0"/>
              </a:rPr>
              <a:t>retun</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analysis, which is the type of cost-benefit analysis most frequently applied to education) provides a means of appraising these future benefits in the light of the costs that must be incurred in the present. </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189966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atin typeface="Times New Roman" pitchFamily="18" charset="0"/>
                <a:cs typeface="Times New Roman" pitchFamily="18" charset="0"/>
              </a:rPr>
              <a:t>purpose of the analysis</a:t>
            </a:r>
          </a:p>
        </p:txBody>
      </p:sp>
      <p:sp>
        <p:nvSpPr>
          <p:cNvPr id="3" name="Content Placeholder 2"/>
          <p:cNvSpPr>
            <a:spLocks noGrp="1"/>
          </p:cNvSpPr>
          <p:nvPr>
            <p:ph idx="1"/>
          </p:nvPr>
        </p:nvSpPr>
        <p:spPr/>
        <p:txBody>
          <a:bodyPr>
            <a:normAutofit/>
          </a:bodyPr>
          <a:lstStyle/>
          <a:p>
            <a:pPr algn="just"/>
            <a:r>
              <a:rPr lang="en-US" dirty="0" smtClean="0"/>
              <a:t>T</a:t>
            </a:r>
            <a:r>
              <a:rPr lang="en-US" sz="2400" dirty="0" smtClean="0">
                <a:latin typeface="Times New Roman" pitchFamily="18" charset="0"/>
                <a:cs typeface="Times New Roman" pitchFamily="18" charset="0"/>
              </a:rPr>
              <a:t>he purpose of the analysis is to provide a measure of the expected yield of the investment, as a guide to rational allocation of resources. Thus any private businessman who is contemplating investing in physical machinery must make a cost-benefit calculation to assess the likely profitability of the investment. In recent years economists have paid increasing attention to the application of cost-benefit analysis to public investment, and sophisticated techniques have been developed for measuring the costs and benefits of, for example, water resource and transport projects. Such projects are clearly analogous to private investments in physical capital and it is not surprising that techniques that are useful to the businessman should also prove useful to governments in making investment decisions </a:t>
            </a:r>
            <a:r>
              <a:rPr lang="en-US" dirty="0" smtClean="0"/>
              <a:t>. </a:t>
            </a:r>
            <a:endParaRPr lang="en-US" dirty="0"/>
          </a:p>
        </p:txBody>
      </p:sp>
    </p:spTree>
    <p:extLst>
      <p:ext uri="{BB962C8B-B14F-4D97-AF65-F5344CB8AC3E}">
        <p14:creationId xmlns:p14="http://schemas.microsoft.com/office/powerpoint/2010/main" val="1994429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sz="4000" b="1" dirty="0">
                <a:latin typeface="Times New Roman" pitchFamily="18" charset="0"/>
                <a:cs typeface="Times New Roman" pitchFamily="18" charset="0"/>
              </a:rPr>
              <a:t>private return and social return to education</a:t>
            </a:r>
          </a:p>
        </p:txBody>
      </p:sp>
      <p:sp>
        <p:nvSpPr>
          <p:cNvPr id="3" name="Content Placeholder 2"/>
          <p:cNvSpPr>
            <a:spLocks noGrp="1"/>
          </p:cNvSpPr>
          <p:nvPr>
            <p:ph idx="1"/>
          </p:nvPr>
        </p:nvSpPr>
        <p:spPr>
          <a:xfrm>
            <a:off x="609600" y="2066794"/>
            <a:ext cx="10160000" cy="4334005"/>
          </a:xfrm>
        </p:spPr>
        <p:txBody>
          <a:bodyPr>
            <a:normAutofit/>
          </a:bodyPr>
          <a:lstStyle/>
          <a:p>
            <a:pPr algn="just"/>
            <a:r>
              <a:rPr lang="en-US" sz="2400" dirty="0">
                <a:latin typeface="Times New Roman" pitchFamily="18" charset="0"/>
                <a:cs typeface="Times New Roman" pitchFamily="18" charset="0"/>
              </a:rPr>
              <a:t>The first aspect to be analyzed is the concept of private return and social return to education. The concept of private return to education can be synthesized through the evidence that individuals with more education earn higher wages than individuals with lower levels of education.</a:t>
            </a:r>
          </a:p>
        </p:txBody>
      </p:sp>
    </p:spTree>
    <p:extLst>
      <p:ext uri="{BB962C8B-B14F-4D97-AF65-F5344CB8AC3E}">
        <p14:creationId xmlns:p14="http://schemas.microsoft.com/office/powerpoint/2010/main" val="1994624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atin typeface="Times New Roman" pitchFamily="18" charset="0"/>
                <a:cs typeface="Times New Roman" pitchFamily="18" charset="0"/>
              </a:rPr>
              <a:t>Private and social return to education</a:t>
            </a:r>
          </a:p>
        </p:txBody>
      </p:sp>
      <p:sp>
        <p:nvSpPr>
          <p:cNvPr id="3" name="Content Placeholder 2"/>
          <p:cNvSpPr>
            <a:spLocks noGrp="1"/>
          </p:cNvSpPr>
          <p:nvPr>
            <p:ph idx="1"/>
          </p:nvPr>
        </p:nvSpPr>
        <p:spPr/>
        <p:txBody>
          <a:bodyPr/>
          <a:lstStyle/>
          <a:p>
            <a:pPr algn="just"/>
            <a:r>
              <a:rPr lang="en-US" sz="2400" dirty="0" smtClean="0">
                <a:latin typeface="Times New Roman" pitchFamily="18" charset="0"/>
                <a:cs typeface="Times New Roman" pitchFamily="18" charset="0"/>
              </a:rPr>
              <a:t>Private and social return to education The first aspect to be analyzed is the concept of private return and social return to education. The concept of private return to education can be synthesized through the evidence that individuals with more education earn higher wages than individuals with lower levels of education. For another side, the concept of social return can be defined as the sum of the private and external marginal benefits or costs of a unit of human capital</a:t>
            </a:r>
            <a:r>
              <a:rPr lang="en-US" dirty="0" smtClean="0"/>
              <a:t>.</a:t>
            </a:r>
            <a:endParaRPr lang="en-US" dirty="0"/>
          </a:p>
        </p:txBody>
      </p:sp>
    </p:spTree>
    <p:extLst>
      <p:ext uri="{BB962C8B-B14F-4D97-AF65-F5344CB8AC3E}">
        <p14:creationId xmlns:p14="http://schemas.microsoft.com/office/powerpoint/2010/main" val="13601327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71</TotalTime>
  <Words>920</Words>
  <Application>Microsoft Office PowerPoint</Application>
  <PresentationFormat>Custom</PresentationFormat>
  <Paragraphs>24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Adjacency</vt:lpstr>
      <vt:lpstr>Cost benefit analysis in Education</vt:lpstr>
      <vt:lpstr>Education is now universally recognized</vt:lpstr>
      <vt:lpstr>PowerPoint Presentation</vt:lpstr>
      <vt:lpstr>point of view of educational planners</vt:lpstr>
      <vt:lpstr>cost-benefit analysis</vt:lpstr>
      <vt:lpstr>cost-benefit analysis</vt:lpstr>
      <vt:lpstr>purpose of the analysis</vt:lpstr>
      <vt:lpstr> private return and social return to education</vt:lpstr>
      <vt:lpstr>Private and social return to education</vt:lpstr>
      <vt:lpstr>Three main strands</vt:lpstr>
      <vt:lpstr>Private and social return to education</vt:lpstr>
      <vt:lpstr>social rate of return to education</vt:lpstr>
      <vt:lpstr> Private rates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 benefit enalysis in education</dc:title>
  <dc:creator>nadiahaider</dc:creator>
  <cp:lastModifiedBy>computer fix</cp:lastModifiedBy>
  <cp:revision>6</cp:revision>
  <dcterms:created xsi:type="dcterms:W3CDTF">2021-01-13T12:17:41Z</dcterms:created>
  <dcterms:modified xsi:type="dcterms:W3CDTF">2021-01-22T07:10:06Z</dcterms:modified>
</cp:coreProperties>
</file>