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67" r:id="rId4"/>
    <p:sldId id="268" r:id="rId5"/>
    <p:sldId id="269" r:id="rId6"/>
    <p:sldId id="260" r:id="rId7"/>
    <p:sldId id="261" r:id="rId8"/>
    <p:sldId id="270" r:id="rId9"/>
    <p:sldId id="271" r:id="rId10"/>
    <p:sldId id="272" r:id="rId11"/>
    <p:sldId id="273" r:id="rId12"/>
    <p:sldId id="274" r:id="rId13"/>
    <p:sldId id="275"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44" d="100"/>
          <a:sy n="44" d="100"/>
        </p:scale>
        <p:origin x="704" y="36"/>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9/11/2023</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9/11/2023</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9/11/2023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9/11/2023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9/11/2023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9/11/2023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9/11/2023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9/11/2023</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9/11/2023</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9/11/2023</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9/11/2023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9/11/2023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9/11/2023</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1885" y="620688"/>
            <a:ext cx="9324527" cy="2667000"/>
          </a:xfrm>
        </p:spPr>
        <p:txBody>
          <a:bodyPr/>
          <a:lstStyle/>
          <a:p>
            <a:pPr algn="ctr"/>
            <a:r>
              <a:rPr lang="en-US" dirty="0"/>
              <a:t>Chp#7 The Trait Approach</a:t>
            </a:r>
            <a:br>
              <a:rPr lang="en-US" dirty="0"/>
            </a:br>
            <a:r>
              <a:rPr lang="en-US" sz="3200" dirty="0"/>
              <a:t>Theory, Application and Assessment</a:t>
            </a:r>
            <a:br>
              <a:rPr lang="en-US" sz="3200" dirty="0"/>
            </a:br>
            <a:endParaRPr lang="en-US" dirty="0"/>
          </a:p>
        </p:txBody>
      </p:sp>
      <p:sp>
        <p:nvSpPr>
          <p:cNvPr id="3" name="Subtitle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92FBDE-5E70-448C-B154-911829BD7DF5}"/>
              </a:ext>
            </a:extLst>
          </p:cNvPr>
          <p:cNvSpPr>
            <a:spLocks noGrp="1"/>
          </p:cNvSpPr>
          <p:nvPr>
            <p:ph type="title"/>
          </p:nvPr>
        </p:nvSpPr>
        <p:spPr>
          <a:xfrm>
            <a:off x="1522413" y="404664"/>
            <a:ext cx="9143998" cy="1020762"/>
          </a:xfrm>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 xmlns:a16="http://schemas.microsoft.com/office/drawing/2014/main" id="{6824D0DC-09B5-4CCF-8AC6-0FD05BC9DC11}"/>
              </a:ext>
            </a:extLst>
          </p:cNvPr>
          <p:cNvSpPr>
            <a:spLocks noGrp="1"/>
          </p:cNvSpPr>
          <p:nvPr>
            <p:ph idx="1"/>
          </p:nvPr>
        </p:nvSpPr>
        <p:spPr/>
        <p:txBody>
          <a:bodyPr>
            <a:normAutofit/>
          </a:bodyPr>
          <a:lstStyle/>
          <a:p>
            <a:pPr marL="0" indent="0">
              <a:buNone/>
            </a:pPr>
            <a:r>
              <a:rPr lang="en-US" b="1" u="sng" dirty="0"/>
              <a:t>PERSONAL HIERARCHY OF NEEDS.</a:t>
            </a:r>
            <a:r>
              <a:rPr lang="en-US" b="1" dirty="0"/>
              <a:t> </a:t>
            </a:r>
            <a:r>
              <a:rPr lang="en-US" dirty="0"/>
              <a:t>According to Murray, each of us can be described in terms of a personal hierarchy of needs. </a:t>
            </a:r>
          </a:p>
          <a:p>
            <a:pPr marL="0" indent="0">
              <a:buNone/>
            </a:pPr>
            <a:r>
              <a:rPr lang="en-US" b="1" u="sng" dirty="0"/>
              <a:t>FOR EXAMPLE:</a:t>
            </a:r>
          </a:p>
          <a:p>
            <a:pPr marL="0" indent="0">
              <a:buNone/>
            </a:pPr>
            <a:r>
              <a:rPr lang="en-US" dirty="0"/>
              <a:t>	 If you have a strong need for a lot of close friends, you would be said to have a high need for Affiliation. Suppose you have a big test tomorrow, but your friends are having a party tonight. If your Achievement need is higher on your personal hierarchy than your need for Affiliation or your need for Play, you’ll probably stay with your books. If your Achievement need, although high, is not quite as strong as these other needs, your grade will probably suffer.</a:t>
            </a:r>
          </a:p>
          <a:p>
            <a:pPr marL="0" indent="0">
              <a:buNone/>
            </a:pPr>
            <a:endParaRPr lang="x-none" b="1" u="sng" dirty="0"/>
          </a:p>
        </p:txBody>
      </p:sp>
    </p:spTree>
    <p:extLst>
      <p:ext uri="{BB962C8B-B14F-4D97-AF65-F5344CB8AC3E}">
        <p14:creationId xmlns:p14="http://schemas.microsoft.com/office/powerpoint/2010/main" val="891729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282211-37C2-4A91-882E-A2CBB5FB0076}"/>
              </a:ext>
            </a:extLst>
          </p:cNvPr>
          <p:cNvSpPr>
            <a:spLocks noGrp="1"/>
          </p:cNvSpPr>
          <p:nvPr>
            <p:ph type="title"/>
          </p:nvPr>
        </p:nvSpPr>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 xmlns:a16="http://schemas.microsoft.com/office/drawing/2014/main" id="{312064F2-B3CD-4D3A-82C8-564625229804}"/>
              </a:ext>
            </a:extLst>
          </p:cNvPr>
          <p:cNvSpPr>
            <a:spLocks noGrp="1"/>
          </p:cNvSpPr>
          <p:nvPr>
            <p:ph idx="1"/>
          </p:nvPr>
        </p:nvSpPr>
        <p:spPr/>
        <p:txBody>
          <a:bodyPr>
            <a:normAutofit/>
          </a:bodyPr>
          <a:lstStyle/>
          <a:p>
            <a:pPr marL="0" indent="0">
              <a:buNone/>
            </a:pPr>
            <a:r>
              <a:rPr lang="en-US" b="1" u="sng" dirty="0"/>
              <a:t>CONCEPT OF PRESS:</a:t>
            </a:r>
          </a:p>
          <a:p>
            <a:pPr marL="0" indent="0">
              <a:buNone/>
            </a:pPr>
            <a:r>
              <a:rPr lang="en-US" dirty="0"/>
              <a:t>	Murray recognized that whether a need is activated depends on the situation, which he called the press.</a:t>
            </a:r>
          </a:p>
          <a:p>
            <a:pPr marL="0" indent="0">
              <a:buNone/>
            </a:pPr>
            <a:r>
              <a:rPr lang="en-US" dirty="0"/>
              <a:t>FOR EXAMPLE:  </a:t>
            </a:r>
          </a:p>
          <a:p>
            <a:pPr marL="0" indent="0">
              <a:buNone/>
            </a:pPr>
            <a:r>
              <a:rPr lang="en-US" dirty="0"/>
              <a:t>	</a:t>
            </a:r>
            <a:r>
              <a:rPr lang="en-US" sz="2000" dirty="0"/>
              <a:t>Your need for Order won’t affect your behavior without an appropriate press, such as a messy room. If you have a strong need for Order, you probably make time to clean your room even when it is only slightly disheveled. If you have a relatively weak need for Order, you might wait until the room is too messy to move around in— and even then, the cleaning might be motivated more by a need to please your roommates than to see things arranged neatly.</a:t>
            </a:r>
            <a:endParaRPr lang="x-none" sz="2000" dirty="0"/>
          </a:p>
        </p:txBody>
      </p:sp>
    </p:spTree>
    <p:extLst>
      <p:ext uri="{BB962C8B-B14F-4D97-AF65-F5344CB8AC3E}">
        <p14:creationId xmlns:p14="http://schemas.microsoft.com/office/powerpoint/2010/main" val="212607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759FF1-A709-42A9-B752-0F7CBFD1951D}"/>
              </a:ext>
            </a:extLst>
          </p:cNvPr>
          <p:cNvSpPr>
            <a:spLocks noGrp="1"/>
          </p:cNvSpPr>
          <p:nvPr>
            <p:ph type="title"/>
          </p:nvPr>
        </p:nvSpPr>
        <p:spPr>
          <a:xfrm>
            <a:off x="1522414" y="404664"/>
            <a:ext cx="9143998" cy="1020762"/>
          </a:xfrm>
        </p:spPr>
        <p:txBody>
          <a:bodyPr/>
          <a:lstStyle/>
          <a:p>
            <a:r>
              <a:rPr lang="en-US" dirty="0"/>
              <a:t>Important Trait Theorists </a:t>
            </a:r>
            <a:r>
              <a:rPr lang="en-US" sz="2000" b="1" u="sng" dirty="0"/>
              <a:t>Raymond B. Cattell:</a:t>
            </a:r>
            <a:endParaRPr lang="x-none" dirty="0"/>
          </a:p>
        </p:txBody>
      </p:sp>
      <p:sp>
        <p:nvSpPr>
          <p:cNvPr id="3" name="Content Placeholder 2">
            <a:extLst>
              <a:ext uri="{FF2B5EF4-FFF2-40B4-BE49-F238E27FC236}">
                <a16:creationId xmlns="" xmlns:a16="http://schemas.microsoft.com/office/drawing/2014/main" id="{E612175A-8346-41B7-84BE-7C0848C60982}"/>
              </a:ext>
            </a:extLst>
          </p:cNvPr>
          <p:cNvSpPr>
            <a:spLocks noGrp="1"/>
          </p:cNvSpPr>
          <p:nvPr>
            <p:ph idx="1"/>
          </p:nvPr>
        </p:nvSpPr>
        <p:spPr/>
        <p:txBody>
          <a:bodyPr>
            <a:normAutofit lnSpcReduction="10000"/>
          </a:bodyPr>
          <a:lstStyle/>
          <a:p>
            <a:pPr marL="0" indent="0">
              <a:buNone/>
            </a:pPr>
            <a:r>
              <a:rPr lang="en-US" b="1" u="sng" dirty="0"/>
              <a:t>Raymond B. Cattell:</a:t>
            </a:r>
          </a:p>
          <a:p>
            <a:pPr>
              <a:buFont typeface="Arial" panose="020B0604020202020204" pitchFamily="34" charset="0"/>
              <a:buChar char="•"/>
            </a:pPr>
            <a:r>
              <a:rPr lang="en-US" dirty="0"/>
              <a:t>Cattell argued that just as chemists did not begin by guessing what chemical elements must exist, psychologists should not begin with a preconceived list of personality traits</a:t>
            </a:r>
          </a:p>
          <a:p>
            <a:pPr>
              <a:buFont typeface="Arial" panose="020B0604020202020204" pitchFamily="34" charset="0"/>
              <a:buChar char="•"/>
            </a:pPr>
            <a:r>
              <a:rPr lang="en-US" dirty="0"/>
              <a:t>Much of Cattell’s work was devoted to discovering just how many basic personality traits there are. </a:t>
            </a:r>
          </a:p>
          <a:p>
            <a:pPr>
              <a:buFont typeface="Arial" panose="020B0604020202020204" pitchFamily="34" charset="0"/>
              <a:buChar char="•"/>
            </a:pPr>
            <a:r>
              <a:rPr lang="en-US" dirty="0"/>
              <a:t>He gave 16 personality factors, by employing a statistical technique called factor analysis. Psychologists have identified, measured, and researched hundreds of traits. But certainly many of these traits are related, and related traits can be combined to make a 1 personality factor.</a:t>
            </a:r>
            <a:endParaRPr lang="x-none" dirty="0"/>
          </a:p>
        </p:txBody>
      </p:sp>
    </p:spTree>
    <p:extLst>
      <p:ext uri="{BB962C8B-B14F-4D97-AF65-F5344CB8AC3E}">
        <p14:creationId xmlns:p14="http://schemas.microsoft.com/office/powerpoint/2010/main" val="94052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5C41C-EF1F-461E-8AA3-B2AB17D83B02}"/>
              </a:ext>
            </a:extLst>
          </p:cNvPr>
          <p:cNvSpPr>
            <a:spLocks noGrp="1"/>
          </p:cNvSpPr>
          <p:nvPr>
            <p:ph type="title"/>
          </p:nvPr>
        </p:nvSpPr>
        <p:spPr>
          <a:xfrm>
            <a:off x="1522414" y="404664"/>
            <a:ext cx="9143998" cy="1020762"/>
          </a:xfrm>
        </p:spPr>
        <p:txBody>
          <a:bodyPr/>
          <a:lstStyle/>
          <a:p>
            <a:r>
              <a:rPr lang="en-US" dirty="0"/>
              <a:t>Important Trait Theorists </a:t>
            </a:r>
            <a:r>
              <a:rPr lang="en-US" sz="2000" b="1" u="sng" dirty="0"/>
              <a:t>Raymond B. Cattell:</a:t>
            </a:r>
            <a:endParaRPr lang="x-none" dirty="0"/>
          </a:p>
        </p:txBody>
      </p:sp>
      <p:sp>
        <p:nvSpPr>
          <p:cNvPr id="3" name="Content Placeholder 2">
            <a:extLst>
              <a:ext uri="{FF2B5EF4-FFF2-40B4-BE49-F238E27FC236}">
                <a16:creationId xmlns="" xmlns:a16="http://schemas.microsoft.com/office/drawing/2014/main" id="{9F72F119-7AC5-4538-A8F8-B3A3BF6D0C73}"/>
              </a:ext>
            </a:extLst>
          </p:cNvPr>
          <p:cNvSpPr>
            <a:spLocks noGrp="1"/>
          </p:cNvSpPr>
          <p:nvPr>
            <p:ph idx="1"/>
          </p:nvPr>
        </p:nvSpPr>
        <p:spPr>
          <a:xfrm>
            <a:off x="1522414" y="1628800"/>
            <a:ext cx="9144000" cy="4543400"/>
          </a:xfrm>
        </p:spPr>
        <p:txBody>
          <a:bodyPr/>
          <a:lstStyle/>
          <a:p>
            <a:pPr marL="0" indent="0">
              <a:buNone/>
            </a:pPr>
            <a:r>
              <a:rPr lang="en-US" b="1" u="sng" dirty="0"/>
              <a:t>THE BIG FIVE:</a:t>
            </a:r>
            <a:r>
              <a:rPr lang="en-US" dirty="0"/>
              <a:t> Cattell gave the model of personality traits i.e. the Big Five.</a:t>
            </a:r>
          </a:p>
          <a:p>
            <a:pPr marL="0" indent="0">
              <a:buNone/>
            </a:pPr>
            <a:endParaRPr lang="x-none" b="1" u="sng" dirty="0"/>
          </a:p>
        </p:txBody>
      </p:sp>
      <p:pic>
        <p:nvPicPr>
          <p:cNvPr id="4" name="Picture 3">
            <a:extLst>
              <a:ext uri="{FF2B5EF4-FFF2-40B4-BE49-F238E27FC236}">
                <a16:creationId xmlns="" xmlns:a16="http://schemas.microsoft.com/office/drawing/2014/main" id="{165FDC7B-B5DC-461F-B1B8-1887E077F39D}"/>
              </a:ext>
            </a:extLst>
          </p:cNvPr>
          <p:cNvPicPr>
            <a:picLocks noChangeAspect="1"/>
          </p:cNvPicPr>
          <p:nvPr/>
        </p:nvPicPr>
        <p:blipFill>
          <a:blip r:embed="rId2"/>
          <a:stretch>
            <a:fillRect/>
          </a:stretch>
        </p:blipFill>
        <p:spPr>
          <a:xfrm>
            <a:off x="2566020" y="2108374"/>
            <a:ext cx="7416823" cy="4543400"/>
          </a:xfrm>
          <a:prstGeom prst="rect">
            <a:avLst/>
          </a:prstGeom>
        </p:spPr>
      </p:pic>
    </p:spTree>
    <p:extLst>
      <p:ext uri="{BB962C8B-B14F-4D97-AF65-F5344CB8AC3E}">
        <p14:creationId xmlns:p14="http://schemas.microsoft.com/office/powerpoint/2010/main" val="148780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a:t>The Trait Approach</a:t>
            </a:r>
          </a:p>
        </p:txBody>
      </p:sp>
      <p:sp>
        <p:nvSpPr>
          <p:cNvPr id="14" name="Content Placeholder 13"/>
          <p:cNvSpPr>
            <a:spLocks noGrp="1"/>
          </p:cNvSpPr>
          <p:nvPr>
            <p:ph idx="1"/>
          </p:nvPr>
        </p:nvSpPr>
        <p:spPr/>
        <p:txBody>
          <a:bodyPr/>
          <a:lstStyle/>
          <a:p>
            <a:pPr marL="0" indent="0">
              <a:buNone/>
            </a:pPr>
            <a:r>
              <a:rPr lang="en-US" b="1" u="sng" dirty="0"/>
              <a:t>TRAIT:</a:t>
            </a:r>
          </a:p>
          <a:p>
            <a:pPr marL="0" indent="0">
              <a:buNone/>
            </a:pPr>
            <a:r>
              <a:rPr lang="en-US" dirty="0"/>
              <a:t>	A trait is a dimension of personality used to categorize people according to the degree to which they manifest a particular characteristic.</a:t>
            </a:r>
          </a:p>
          <a:p>
            <a:pPr marL="0" indent="0">
              <a:buNone/>
            </a:pPr>
            <a:r>
              <a:rPr lang="en-US" u="sng" dirty="0"/>
              <a:t>TWO BASIC ASSUMPTIONS</a:t>
            </a:r>
            <a:r>
              <a:rPr lang="en-US" dirty="0"/>
              <a:t>:</a:t>
            </a:r>
          </a:p>
          <a:p>
            <a:pPr marL="0" indent="0">
              <a:buNone/>
            </a:pPr>
            <a:r>
              <a:rPr lang="en-US" dirty="0"/>
              <a:t>	 First, trait psychologists assume that personality characteristics are relatively stable over time. </a:t>
            </a:r>
          </a:p>
          <a:p>
            <a:pPr marL="0" indent="0">
              <a:buNone/>
            </a:pPr>
            <a:r>
              <a:rPr lang="en-US" dirty="0"/>
              <a:t>	The second assumption underlying the trait approach is that personality characteristics are stable across situations. </a:t>
            </a:r>
          </a:p>
          <a:p>
            <a:pPr marL="0" indent="0">
              <a:buNone/>
            </a:pPr>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Special Features OF Trait Approach</a:t>
            </a:r>
          </a:p>
        </p:txBody>
      </p:sp>
      <p:sp>
        <p:nvSpPr>
          <p:cNvPr id="4" name="Content Placeholder 3">
            <a:extLst>
              <a:ext uri="{FF2B5EF4-FFF2-40B4-BE49-F238E27FC236}">
                <a16:creationId xmlns="" xmlns:a16="http://schemas.microsoft.com/office/drawing/2014/main" id="{419030B2-F961-4B3D-900F-7FDD323346DD}"/>
              </a:ext>
            </a:extLst>
          </p:cNvPr>
          <p:cNvSpPr>
            <a:spLocks noGrp="1"/>
          </p:cNvSpPr>
          <p:nvPr>
            <p:ph idx="1"/>
          </p:nvPr>
        </p:nvSpPr>
        <p:spPr/>
        <p:txBody>
          <a:bodyPr/>
          <a:lstStyle/>
          <a:p>
            <a:r>
              <a:rPr lang="en-US" dirty="0"/>
              <a:t>Unlike psychologists from other approaches, trait researchers are usually not interested in predicting one person’s behavior in a given situation. Instead, they want to predict how people who score within a certain segment of the trait continuum typically behave.</a:t>
            </a:r>
          </a:p>
          <a:p>
            <a:r>
              <a:rPr lang="en-US" dirty="0"/>
              <a:t>Another distinguishing feature of the trait approach is that, compared to theorists from other approaches, trait theorists often place less emphasis on identifying the mechanisms underlying behavior. Rather than explaining why people behave the way they do, many trait researchers focus on describing personality and predicting behavior.</a:t>
            </a:r>
            <a:endParaRPr lang="x-none" dirty="0"/>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32435"/>
            <a:ext cx="9143998" cy="1020762"/>
          </a:xfrm>
        </p:spPr>
        <p:txBody>
          <a:bodyPr/>
          <a:lstStyle/>
          <a:p>
            <a:pPr algn="ctr"/>
            <a:r>
              <a:rPr lang="en-US" dirty="0"/>
              <a:t>Advantage and Distinction</a:t>
            </a:r>
          </a:p>
        </p:txBody>
      </p:sp>
      <p:sp>
        <p:nvSpPr>
          <p:cNvPr id="8" name="Content Placeholder 7">
            <a:extLst>
              <a:ext uri="{FF2B5EF4-FFF2-40B4-BE49-F238E27FC236}">
                <a16:creationId xmlns="" xmlns:a16="http://schemas.microsoft.com/office/drawing/2014/main" id="{6750AE5B-FC91-4ED0-8AE5-19FDA28C4F74}"/>
              </a:ext>
            </a:extLst>
          </p:cNvPr>
          <p:cNvSpPr>
            <a:spLocks noGrp="1"/>
          </p:cNvSpPr>
          <p:nvPr>
            <p:ph sz="half" idx="1"/>
          </p:nvPr>
        </p:nvSpPr>
        <p:spPr>
          <a:xfrm>
            <a:off x="1522413" y="1905000"/>
            <a:ext cx="9143998" cy="4267200"/>
          </a:xfrm>
        </p:spPr>
        <p:txBody>
          <a:bodyPr/>
          <a:lstStyle/>
          <a:p>
            <a:r>
              <a:rPr lang="en-US" dirty="0"/>
              <a:t>One of the major </a:t>
            </a:r>
            <a:r>
              <a:rPr lang="en-US" u="sng" dirty="0"/>
              <a:t>advantages</a:t>
            </a:r>
            <a:r>
              <a:rPr lang="en-US" dirty="0"/>
              <a:t> of studying personality through the trait approach is that we can easily make comparisons across people. </a:t>
            </a:r>
          </a:p>
          <a:p>
            <a:r>
              <a:rPr lang="en-US" dirty="0"/>
              <a:t>Example: When we say someone is feminine, we are saying that the person is more feminine than most people.</a:t>
            </a:r>
          </a:p>
          <a:p>
            <a:r>
              <a:rPr lang="en-US" dirty="0"/>
              <a:t>One </a:t>
            </a:r>
            <a:r>
              <a:rPr lang="en-US" u="sng" dirty="0"/>
              <a:t>distinction</a:t>
            </a:r>
            <a:r>
              <a:rPr lang="en-US" dirty="0"/>
              <a:t> between the trait approach and many of the other approaches to personality is that the trait approach has relatively little to say about personality change</a:t>
            </a:r>
          </a:p>
          <a:p>
            <a:r>
              <a:rPr lang="en-US" dirty="0"/>
              <a:t>Trait psychologists are more likely to be academic researchers than practicing therapists. </a:t>
            </a:r>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Important Trait Theorists</a:t>
            </a:r>
          </a:p>
        </p:txBody>
      </p:sp>
      <p:sp>
        <p:nvSpPr>
          <p:cNvPr id="5" name="Content Placeholder 4">
            <a:extLst>
              <a:ext uri="{FF2B5EF4-FFF2-40B4-BE49-F238E27FC236}">
                <a16:creationId xmlns="" xmlns:a16="http://schemas.microsoft.com/office/drawing/2014/main" id="{D9DA8B4F-2C1B-442A-BE95-26E0FCC44C95}"/>
              </a:ext>
            </a:extLst>
          </p:cNvPr>
          <p:cNvSpPr>
            <a:spLocks noGrp="1"/>
          </p:cNvSpPr>
          <p:nvPr>
            <p:ph sz="half" idx="1"/>
          </p:nvPr>
        </p:nvSpPr>
        <p:spPr>
          <a:xfrm>
            <a:off x="1522413" y="1905000"/>
            <a:ext cx="9143998" cy="4267200"/>
          </a:xfrm>
        </p:spPr>
        <p:txBody>
          <a:bodyPr/>
          <a:lstStyle/>
          <a:p>
            <a:pPr marL="0" indent="0">
              <a:buNone/>
            </a:pPr>
            <a:r>
              <a:rPr lang="en-US" b="1" u="sng" dirty="0"/>
              <a:t>Gordan Allport:</a:t>
            </a:r>
          </a:p>
          <a:p>
            <a:pPr marL="0" indent="0">
              <a:buNone/>
            </a:pPr>
            <a:r>
              <a:rPr lang="en-US" dirty="0"/>
              <a:t>HOW TRAIT IS </a:t>
            </a:r>
            <a:r>
              <a:rPr lang="en-US" dirty="0" smtClean="0"/>
              <a:t>DEVELOPED?</a:t>
            </a:r>
            <a:endParaRPr lang="en-US" dirty="0"/>
          </a:p>
          <a:p>
            <a:pPr>
              <a:buFont typeface="Arial" panose="020B0604020202020204" pitchFamily="34" charset="0"/>
              <a:buChar char="•"/>
            </a:pPr>
            <a:r>
              <a:rPr lang="en-US" dirty="0"/>
              <a:t>Behavior is influenced by a variety of environmental factors that contribute in developing traits and traits cannot predict what a single individual will do.</a:t>
            </a:r>
          </a:p>
          <a:p>
            <a:pPr>
              <a:buFont typeface="Arial" panose="020B0604020202020204" pitchFamily="34" charset="0"/>
              <a:buChar char="•"/>
            </a:pPr>
            <a:r>
              <a:rPr lang="en-US" dirty="0"/>
              <a:t>Every set of behavior has an impression on nerves, when that behavior is repeated across different situations and times, then  its impression on nerves becomes stronger and thus that behavior becomes your trait.</a:t>
            </a:r>
            <a:endParaRPr lang="x-none" dirty="0"/>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548680"/>
            <a:ext cx="9143998" cy="1020762"/>
          </a:xfrm>
        </p:spPr>
        <p:txBody>
          <a:bodyPr>
            <a:normAutofit/>
          </a:bodyPr>
          <a:lstStyle/>
          <a:p>
            <a:r>
              <a:rPr lang="en-US" dirty="0"/>
              <a:t>Important Trait Theorists </a:t>
            </a:r>
            <a:r>
              <a:rPr lang="en-US" sz="2000" b="1" u="sng" dirty="0"/>
              <a:t>Gordan Allport:</a:t>
            </a:r>
            <a:br>
              <a:rPr lang="en-US" sz="2000" b="1" u="sng" dirty="0"/>
            </a:br>
            <a:endParaRPr lang="en-US" sz="2000" dirty="0"/>
          </a:p>
        </p:txBody>
      </p:sp>
      <p:sp>
        <p:nvSpPr>
          <p:cNvPr id="3" name="Text Placeholder 2"/>
          <p:cNvSpPr>
            <a:spLocks noGrp="1"/>
          </p:cNvSpPr>
          <p:nvPr>
            <p:ph type="body" idx="1"/>
          </p:nvPr>
        </p:nvSpPr>
        <p:spPr/>
        <p:txBody>
          <a:bodyPr/>
          <a:lstStyle/>
          <a:p>
            <a:r>
              <a:rPr lang="en-US" dirty="0"/>
              <a:t> </a:t>
            </a:r>
          </a:p>
        </p:txBody>
      </p:sp>
      <p:sp>
        <p:nvSpPr>
          <p:cNvPr id="4" name="Content Placeholder 3"/>
          <p:cNvSpPr>
            <a:spLocks noGrp="1"/>
          </p:cNvSpPr>
          <p:nvPr>
            <p:ph sz="half" idx="2"/>
          </p:nvPr>
        </p:nvSpPr>
        <p:spPr>
          <a:xfrm>
            <a:off x="1522412" y="1772816"/>
            <a:ext cx="9143997" cy="4536503"/>
          </a:xfrm>
        </p:spPr>
        <p:txBody>
          <a:bodyPr>
            <a:normAutofit/>
          </a:bodyPr>
          <a:lstStyle/>
          <a:p>
            <a:pPr marL="0" indent="0">
              <a:buNone/>
            </a:pPr>
            <a:r>
              <a:rPr lang="en-US" b="1" u="sng" dirty="0"/>
              <a:t>Two general strategies when investigating personality:</a:t>
            </a:r>
          </a:p>
          <a:p>
            <a:pPr marL="0" indent="0">
              <a:buNone/>
            </a:pPr>
            <a:r>
              <a:rPr lang="en-US" dirty="0"/>
              <a:t>NOMOTHETIC APPROACH:</a:t>
            </a:r>
          </a:p>
          <a:p>
            <a:pPr marL="0" indent="0">
              <a:buNone/>
            </a:pPr>
            <a:r>
              <a:rPr lang="en-US" dirty="0"/>
              <a:t>	Researchers using this approach assume that all people can be described along a single dimension according to their level of, for example, assertiveness or anxiety. Allport referred to these traits that presumably apply to everyone as </a:t>
            </a:r>
            <a:r>
              <a:rPr lang="en-US" b="1" i="1" dirty="0"/>
              <a:t>common traits</a:t>
            </a:r>
            <a:r>
              <a:rPr lang="en-US" b="1" dirty="0"/>
              <a:t>.</a:t>
            </a:r>
          </a:p>
          <a:p>
            <a:pPr marL="0" indent="0">
              <a:buNone/>
            </a:pPr>
            <a:r>
              <a:rPr lang="en-US" dirty="0"/>
              <a:t>IDIOGRAPHIC APPROACH:</a:t>
            </a:r>
          </a:p>
          <a:p>
            <a:pPr marL="0" indent="0">
              <a:buNone/>
            </a:pPr>
            <a:r>
              <a:rPr lang="en-US" dirty="0"/>
              <a:t>	Idiographic approach identify the unique combination of traits that best accounts for the personality of a single individual.</a:t>
            </a:r>
          </a:p>
          <a:p>
            <a:pPr marL="0" indent="0">
              <a:buNone/>
            </a:pPr>
            <a:r>
              <a:rPr lang="en-US" dirty="0"/>
              <a:t>	</a:t>
            </a: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32435"/>
            <a:ext cx="9143998" cy="1020762"/>
          </a:xfrm>
        </p:spPr>
        <p:txBody>
          <a:bodyPr/>
          <a:lstStyle/>
          <a:p>
            <a:r>
              <a:rPr lang="en-US" dirty="0"/>
              <a:t>Important Trait Theorists </a:t>
            </a:r>
            <a:r>
              <a:rPr lang="en-US" sz="2000" b="1" u="sng" dirty="0"/>
              <a:t>Gordan Allport:</a:t>
            </a:r>
            <a:endParaRPr lang="en-US" dirty="0"/>
          </a:p>
        </p:txBody>
      </p:sp>
      <p:sp>
        <p:nvSpPr>
          <p:cNvPr id="4" name="TextBox 3">
            <a:extLst>
              <a:ext uri="{FF2B5EF4-FFF2-40B4-BE49-F238E27FC236}">
                <a16:creationId xmlns="" xmlns:a16="http://schemas.microsoft.com/office/drawing/2014/main" id="{B401B6F5-1A65-43C9-A636-8364CD3DAD70}"/>
              </a:ext>
            </a:extLst>
          </p:cNvPr>
          <p:cNvSpPr txBox="1"/>
          <p:nvPr/>
        </p:nvSpPr>
        <p:spPr>
          <a:xfrm>
            <a:off x="1629916" y="1988840"/>
            <a:ext cx="9143998" cy="4081117"/>
          </a:xfrm>
          <a:prstGeom prst="rect">
            <a:avLst/>
          </a:prstGeom>
          <a:noFill/>
        </p:spPr>
        <p:txBody>
          <a:bodyPr wrap="square" rtlCol="0">
            <a:spAutoFit/>
          </a:bodyPr>
          <a:lstStyle/>
          <a:p>
            <a:pPr>
              <a:lnSpc>
                <a:spcPct val="90000"/>
              </a:lnSpc>
            </a:pPr>
            <a:r>
              <a:rPr lang="en-US" sz="2400" b="1" u="sng" dirty="0"/>
              <a:t>Type of Traits:</a:t>
            </a:r>
          </a:p>
          <a:p>
            <a:pPr>
              <a:lnSpc>
                <a:spcPct val="90000"/>
              </a:lnSpc>
            </a:pPr>
            <a:endParaRPr lang="en-US" sz="2400" dirty="0"/>
          </a:p>
          <a:p>
            <a:pPr marL="342900" indent="-342900">
              <a:lnSpc>
                <a:spcPct val="90000"/>
              </a:lnSpc>
              <a:buFont typeface="Arial" panose="020B0604020202020204" pitchFamily="34" charset="0"/>
              <a:buChar char="•"/>
            </a:pPr>
            <a:r>
              <a:rPr lang="en-US" sz="2400" b="1" u="sng" dirty="0"/>
              <a:t>Central Traits:</a:t>
            </a:r>
            <a:r>
              <a:rPr lang="en-US" sz="2400" b="1" dirty="0"/>
              <a:t> </a:t>
            </a:r>
            <a:r>
              <a:rPr lang="en-US" sz="2400" dirty="0"/>
              <a:t>Allport referred that 5 to 10 traits that best describe an individual’s personality are central traits. </a:t>
            </a:r>
          </a:p>
          <a:p>
            <a:pPr marL="342900" indent="-342900">
              <a:lnSpc>
                <a:spcPct val="90000"/>
              </a:lnSpc>
              <a:buFont typeface="Arial" panose="020B0604020202020204" pitchFamily="34" charset="0"/>
              <a:buChar char="•"/>
            </a:pPr>
            <a:endParaRPr lang="en-US" sz="2400" dirty="0"/>
          </a:p>
          <a:p>
            <a:pPr marL="342900" indent="-342900">
              <a:lnSpc>
                <a:spcPct val="90000"/>
              </a:lnSpc>
              <a:buFont typeface="Arial" panose="020B0604020202020204" pitchFamily="34" charset="0"/>
              <a:buChar char="•"/>
            </a:pPr>
            <a:r>
              <a:rPr lang="en-US" sz="2400" b="1" u="sng" dirty="0"/>
              <a:t>Cardinal Traits</a:t>
            </a:r>
            <a:r>
              <a:rPr lang="en-US" sz="2400" dirty="0"/>
              <a:t>:  Although the number of central traits varies from person to person, Allport proposed that occasionally a single trait will dominate a personality. These rare individuals can be described with a cardinal trait.</a:t>
            </a:r>
          </a:p>
          <a:p>
            <a:pPr marL="342900" indent="-342900">
              <a:lnSpc>
                <a:spcPct val="90000"/>
              </a:lnSpc>
              <a:buFont typeface="Arial" panose="020B0604020202020204" pitchFamily="34" charset="0"/>
              <a:buChar char="•"/>
            </a:pPr>
            <a:r>
              <a:rPr lang="en-US" sz="2400" b="1" u="sng" dirty="0"/>
              <a:t>Secondary Traits </a:t>
            </a:r>
            <a:r>
              <a:rPr lang="en-US" sz="2400" dirty="0"/>
              <a:t>:With the nomothetic approach, the traits selected by the investigator might be central for some people, but only what Allport called secondary traits for others.</a:t>
            </a:r>
            <a:endParaRPr lang="x-none" sz="2400"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62B1BD-C4DF-4740-BEB5-BFE2D008AE45}"/>
              </a:ext>
            </a:extLst>
          </p:cNvPr>
          <p:cNvSpPr>
            <a:spLocks noGrp="1"/>
          </p:cNvSpPr>
          <p:nvPr>
            <p:ph type="title"/>
          </p:nvPr>
        </p:nvSpPr>
        <p:spPr>
          <a:xfrm>
            <a:off x="1522413" y="704205"/>
            <a:ext cx="9143998" cy="1020762"/>
          </a:xfrm>
        </p:spPr>
        <p:txBody>
          <a:bodyPr/>
          <a:lstStyle/>
          <a:p>
            <a:r>
              <a:rPr lang="en-US" dirty="0"/>
              <a:t>Important Trait Theorists </a:t>
            </a:r>
            <a:r>
              <a:rPr lang="en-US" sz="2000" b="1" u="sng" dirty="0"/>
              <a:t>Henry Murray:</a:t>
            </a:r>
            <a:br>
              <a:rPr lang="en-US" sz="2000" b="1" u="sng" dirty="0"/>
            </a:br>
            <a:endParaRPr lang="x-none" dirty="0"/>
          </a:p>
        </p:txBody>
      </p:sp>
      <p:sp>
        <p:nvSpPr>
          <p:cNvPr id="3" name="Content Placeholder 2">
            <a:extLst>
              <a:ext uri="{FF2B5EF4-FFF2-40B4-BE49-F238E27FC236}">
                <a16:creationId xmlns="" xmlns:a16="http://schemas.microsoft.com/office/drawing/2014/main" id="{26A4DF2B-D92A-45F3-A23E-5E9F8F0ED354}"/>
              </a:ext>
            </a:extLst>
          </p:cNvPr>
          <p:cNvSpPr>
            <a:spLocks noGrp="1"/>
          </p:cNvSpPr>
          <p:nvPr>
            <p:ph idx="1"/>
          </p:nvPr>
        </p:nvSpPr>
        <p:spPr/>
        <p:txBody>
          <a:bodyPr/>
          <a:lstStyle/>
          <a:p>
            <a:pPr marL="0" indent="0">
              <a:buNone/>
            </a:pPr>
            <a:r>
              <a:rPr lang="en-US" b="1" u="sng" dirty="0"/>
              <a:t>HENRY MURRAY:</a:t>
            </a:r>
          </a:p>
          <a:p>
            <a:pPr>
              <a:buFont typeface="Arial" panose="020B0604020202020204" pitchFamily="34" charset="0"/>
              <a:buChar char="•"/>
            </a:pPr>
            <a:r>
              <a:rPr lang="en-US" dirty="0"/>
              <a:t>Henry Murray’s approach to personality represents a blend of psychoanalytic and trait concepts</a:t>
            </a:r>
          </a:p>
          <a:p>
            <a:pPr>
              <a:buFont typeface="Arial" panose="020B0604020202020204" pitchFamily="34" charset="0"/>
              <a:buChar char="•"/>
            </a:pPr>
            <a:r>
              <a:rPr lang="en-US" dirty="0"/>
              <a:t>The psychoanalytic flavor of Murray’s work also can be found in one of his principal contributions to the field of personality, the Thematic Apperception Test (TAT).</a:t>
            </a:r>
          </a:p>
          <a:p>
            <a:pPr>
              <a:buFont typeface="Arial" panose="020B0604020202020204" pitchFamily="34" charset="0"/>
              <a:buChar char="•"/>
            </a:pPr>
            <a:r>
              <a:rPr lang="en-US" b="1" u="sng" dirty="0"/>
              <a:t>PERSONOLOGY:</a:t>
            </a:r>
            <a:r>
              <a:rPr lang="en-US" b="1" dirty="0"/>
              <a:t> </a:t>
            </a:r>
            <a:r>
              <a:rPr lang="en-US" dirty="0"/>
              <a:t>Murray called his approach </a:t>
            </a:r>
            <a:r>
              <a:rPr lang="en-US" dirty="0" err="1"/>
              <a:t>personology</a:t>
            </a:r>
            <a:r>
              <a:rPr lang="en-US" dirty="0"/>
              <a:t> and identified needs as the basic elements of personality.</a:t>
            </a:r>
            <a:endParaRPr lang="x-none" b="1" u="sng" dirty="0"/>
          </a:p>
        </p:txBody>
      </p:sp>
    </p:spTree>
    <p:extLst>
      <p:ext uri="{BB962C8B-B14F-4D97-AF65-F5344CB8AC3E}">
        <p14:creationId xmlns:p14="http://schemas.microsoft.com/office/powerpoint/2010/main" val="82481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D4C95D-53C7-4AE1-BE6D-A68F619C8411}"/>
              </a:ext>
            </a:extLst>
          </p:cNvPr>
          <p:cNvSpPr>
            <a:spLocks noGrp="1"/>
          </p:cNvSpPr>
          <p:nvPr>
            <p:ph type="title"/>
          </p:nvPr>
        </p:nvSpPr>
        <p:spPr>
          <a:xfrm>
            <a:off x="1518837" y="404664"/>
            <a:ext cx="9143998" cy="1020762"/>
          </a:xfrm>
        </p:spPr>
        <p:txBody>
          <a:bodyPr/>
          <a:lstStyle/>
          <a:p>
            <a:r>
              <a:rPr lang="en-US" dirty="0"/>
              <a:t>Important Trait Theorists </a:t>
            </a:r>
            <a:r>
              <a:rPr lang="en-US" sz="2000" b="1" u="sng" dirty="0"/>
              <a:t>Henry Murray:</a:t>
            </a:r>
            <a:endParaRPr lang="x-none" dirty="0"/>
          </a:p>
        </p:txBody>
      </p:sp>
      <p:sp>
        <p:nvSpPr>
          <p:cNvPr id="3" name="Content Placeholder 2">
            <a:extLst>
              <a:ext uri="{FF2B5EF4-FFF2-40B4-BE49-F238E27FC236}">
                <a16:creationId xmlns="" xmlns:a16="http://schemas.microsoft.com/office/drawing/2014/main" id="{5CDF1776-560D-465B-992F-A25572884E83}"/>
              </a:ext>
            </a:extLst>
          </p:cNvPr>
          <p:cNvSpPr>
            <a:spLocks noGrp="1"/>
          </p:cNvSpPr>
          <p:nvPr>
            <p:ph idx="1"/>
          </p:nvPr>
        </p:nvSpPr>
        <p:spPr/>
        <p:txBody>
          <a:bodyPr/>
          <a:lstStyle/>
          <a:p>
            <a:pPr marL="0" indent="0">
              <a:buNone/>
            </a:pPr>
            <a:r>
              <a:rPr lang="en-US" b="1" u="sng" dirty="0"/>
              <a:t>TYPES OF NEEDS:</a:t>
            </a:r>
          </a:p>
          <a:p>
            <a:pPr marL="0" indent="0">
              <a:buNone/>
            </a:pPr>
            <a:r>
              <a:rPr lang="en-US" b="1" u="sng" dirty="0" err="1"/>
              <a:t>Viscerogenic</a:t>
            </a:r>
            <a:r>
              <a:rPr lang="en-US" b="1" u="sng" dirty="0"/>
              <a:t> needs</a:t>
            </a:r>
            <a:r>
              <a:rPr lang="en-US" dirty="0"/>
              <a:t> : The basic needs for example need for food and water but he was not very concerned with </a:t>
            </a:r>
            <a:r>
              <a:rPr lang="en-US" dirty="0" err="1"/>
              <a:t>viscerogenic</a:t>
            </a:r>
            <a:r>
              <a:rPr lang="en-US" dirty="0"/>
              <a:t> needs. He was concerned with  psychogenic needs.</a:t>
            </a:r>
          </a:p>
          <a:p>
            <a:pPr marL="0" indent="0">
              <a:buNone/>
            </a:pPr>
            <a:r>
              <a:rPr lang="en-US" b="1" u="sng" dirty="0"/>
              <a:t>Psychogenic needs:</a:t>
            </a:r>
            <a:r>
              <a:rPr lang="en-US" b="1" dirty="0"/>
              <a:t> </a:t>
            </a:r>
            <a:r>
              <a:rPr lang="en-US" dirty="0"/>
              <a:t>His work focused on psychogenic needs, which he described as a “readiness to respond in a certain way under certain given conditions” . He postulated that these needs are largely unconscious.</a:t>
            </a:r>
          </a:p>
        </p:txBody>
      </p:sp>
    </p:spTree>
    <p:extLst>
      <p:ext uri="{BB962C8B-B14F-4D97-AF65-F5344CB8AC3E}">
        <p14:creationId xmlns:p14="http://schemas.microsoft.com/office/powerpoint/2010/main" val="214697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{DF1AC0B8-BF2A-4577-9859-3B1EA2D08E19}tf02804846</Template>
  <TotalTime>4</TotalTime>
  <Words>705</Words>
  <Application>Microsoft Office PowerPoint</Application>
  <PresentationFormat>Custom</PresentationFormat>
  <Paragraphs>60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Consolas</vt:lpstr>
      <vt:lpstr>Corbel</vt:lpstr>
      <vt:lpstr>Chalkboard 16x9</vt:lpstr>
      <vt:lpstr>Chp#7 The Trait Approach Theory, Application and Assessment </vt:lpstr>
      <vt:lpstr>The Trait Approach</vt:lpstr>
      <vt:lpstr>Special Features OF Trait Approach</vt:lpstr>
      <vt:lpstr>Advantage and Distinction</vt:lpstr>
      <vt:lpstr>Important Trait Theorists</vt:lpstr>
      <vt:lpstr>Important Trait Theorists Gordan Allport: </vt:lpstr>
      <vt:lpstr>Important Trait Theorists Gordan Allport:</vt:lpstr>
      <vt:lpstr>Important Trait Theorists Henry Murray: </vt:lpstr>
      <vt:lpstr>Important Trait Theorists Henry Murray:</vt:lpstr>
      <vt:lpstr>Important Trait Theorists Henry Murray:</vt:lpstr>
      <vt:lpstr>Important Trait Theorists Henry Murray:</vt:lpstr>
      <vt:lpstr>Important Trait Theorists Raymond B. Cattell:</vt:lpstr>
      <vt:lpstr>Important Trait Theorists Raymond B. Cattell: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Chp#7 The Trait Approach</dc:title>
  <dc:creator>Rameesha Mahtab</dc:creator>
  <cp:lastModifiedBy>lenovo</cp:lastModifiedBy>
  <cp:revision>14</cp:revision>
  <dcterms:created xsi:type="dcterms:W3CDTF">2020-05-01T19:57:10Z</dcterms:created>
  <dcterms:modified xsi:type="dcterms:W3CDTF">2023-09-11T06:06:11Z</dcterms:modified>
</cp:coreProperties>
</file>